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310" r:id="rId2"/>
    <p:sldId id="256" r:id="rId3"/>
    <p:sldId id="271" r:id="rId4"/>
    <p:sldId id="306" r:id="rId5"/>
    <p:sldId id="307" r:id="rId6"/>
    <p:sldId id="308" r:id="rId7"/>
    <p:sldId id="309" r:id="rId8"/>
    <p:sldId id="295" r:id="rId9"/>
    <p:sldId id="311" r:id="rId10"/>
    <p:sldId id="312" r:id="rId11"/>
    <p:sldId id="321" r:id="rId12"/>
    <p:sldId id="322" r:id="rId13"/>
    <p:sldId id="323" r:id="rId14"/>
    <p:sldId id="324" r:id="rId15"/>
    <p:sldId id="262" r:id="rId16"/>
    <p:sldId id="325" r:id="rId17"/>
    <p:sldId id="313" r:id="rId18"/>
    <p:sldId id="314" r:id="rId19"/>
    <p:sldId id="326" r:id="rId20"/>
    <p:sldId id="327" r:id="rId21"/>
    <p:sldId id="328" r:id="rId22"/>
    <p:sldId id="329" r:id="rId23"/>
    <p:sldId id="330" r:id="rId24"/>
    <p:sldId id="331" r:id="rId25"/>
    <p:sldId id="334" r:id="rId26"/>
    <p:sldId id="332" r:id="rId27"/>
    <p:sldId id="335" r:id="rId28"/>
    <p:sldId id="336" r:id="rId29"/>
    <p:sldId id="333" r:id="rId30"/>
    <p:sldId id="337" r:id="rId31"/>
    <p:sldId id="338" r:id="rId32"/>
    <p:sldId id="339" r:id="rId33"/>
    <p:sldId id="340" r:id="rId34"/>
    <p:sldId id="341" r:id="rId35"/>
    <p:sldId id="315" r:id="rId36"/>
    <p:sldId id="316" r:id="rId37"/>
    <p:sldId id="345" r:id="rId38"/>
    <p:sldId id="342" r:id="rId39"/>
    <p:sldId id="343" r:id="rId40"/>
    <p:sldId id="346" r:id="rId41"/>
    <p:sldId id="344" r:id="rId42"/>
    <p:sldId id="347" r:id="rId43"/>
    <p:sldId id="351" r:id="rId44"/>
    <p:sldId id="348" r:id="rId45"/>
    <p:sldId id="352" r:id="rId46"/>
    <p:sldId id="349" r:id="rId47"/>
    <p:sldId id="369" r:id="rId48"/>
    <p:sldId id="317" r:id="rId49"/>
    <p:sldId id="318" r:id="rId50"/>
    <p:sldId id="356" r:id="rId51"/>
    <p:sldId id="353" r:id="rId52"/>
    <p:sldId id="354" r:id="rId53"/>
    <p:sldId id="355" r:id="rId54"/>
    <p:sldId id="357" r:id="rId55"/>
    <p:sldId id="358" r:id="rId56"/>
    <p:sldId id="359" r:id="rId57"/>
    <p:sldId id="360" r:id="rId58"/>
    <p:sldId id="362" r:id="rId59"/>
    <p:sldId id="363" r:id="rId60"/>
    <p:sldId id="364" r:id="rId61"/>
    <p:sldId id="361" r:id="rId62"/>
    <p:sldId id="365" r:id="rId63"/>
    <p:sldId id="370" r:id="rId64"/>
    <p:sldId id="319" r:id="rId65"/>
    <p:sldId id="269" r:id="rId66"/>
    <p:sldId id="320" r:id="rId67"/>
    <p:sldId id="263" r:id="rId68"/>
    <p:sldId id="273" r:id="rId69"/>
    <p:sldId id="278" r:id="rId70"/>
    <p:sldId id="275" r:id="rId71"/>
    <p:sldId id="276" r:id="rId72"/>
    <p:sldId id="265" r:id="rId73"/>
    <p:sldId id="266" r:id="rId74"/>
    <p:sldId id="267" r:id="rId75"/>
    <p:sldId id="282" r:id="rId76"/>
    <p:sldId id="268" r:id="rId77"/>
    <p:sldId id="302" r:id="rId78"/>
    <p:sldId id="301" r:id="rId79"/>
    <p:sldId id="367" r:id="rId80"/>
    <p:sldId id="296" r:id="rId81"/>
    <p:sldId id="293" r:id="rId82"/>
    <p:sldId id="303" r:id="rId83"/>
    <p:sldId id="283" r:id="rId84"/>
    <p:sldId id="279" r:id="rId85"/>
    <p:sldId id="280" r:id="rId86"/>
    <p:sldId id="281" r:id="rId87"/>
    <p:sldId id="297" r:id="rId88"/>
    <p:sldId id="284" r:id="rId89"/>
    <p:sldId id="298" r:id="rId90"/>
    <p:sldId id="286" r:id="rId91"/>
    <p:sldId id="287" r:id="rId92"/>
    <p:sldId id="290" r:id="rId93"/>
    <p:sldId id="288" r:id="rId94"/>
    <p:sldId id="289" r:id="rId95"/>
    <p:sldId id="291" r:id="rId96"/>
    <p:sldId id="36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73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5" Type="http://schemas.openxmlformats.org/officeDocument/2006/relationships/image" Target="../media/image5.wmf"/><Relationship Id="rId4"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7.wmf"/><Relationship Id="rId1" Type="http://schemas.openxmlformats.org/officeDocument/2006/relationships/image" Target="../media/image2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5.wmf"/><Relationship Id="rId4" Type="http://schemas.openxmlformats.org/officeDocument/2006/relationships/image" Target="../media/image3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 Id="rId4" Type="http://schemas.openxmlformats.org/officeDocument/2006/relationships/image" Target="../media/image45.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 Id="rId4" Type="http://schemas.openxmlformats.org/officeDocument/2006/relationships/image" Target="../media/image55.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5" Type="http://schemas.openxmlformats.org/officeDocument/2006/relationships/image" Target="../media/image69.wmf"/><Relationship Id="rId4" Type="http://schemas.openxmlformats.org/officeDocument/2006/relationships/image" Target="../media/image68.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67.wmf"/><Relationship Id="rId7" Type="http://schemas.openxmlformats.org/officeDocument/2006/relationships/image" Target="../media/image71.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5" Type="http://schemas.openxmlformats.org/officeDocument/2006/relationships/image" Target="../media/image69.wmf"/><Relationship Id="rId4" Type="http://schemas.openxmlformats.org/officeDocument/2006/relationships/image" Target="../media/image68.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5" Type="http://schemas.openxmlformats.org/officeDocument/2006/relationships/image" Target="../media/image69.wmf"/><Relationship Id="rId4" Type="http://schemas.openxmlformats.org/officeDocument/2006/relationships/image" Target="../media/image68.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0.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8.wmf"/><Relationship Id="rId1" Type="http://schemas.openxmlformats.org/officeDocument/2006/relationships/image" Target="../media/image80.wmf"/><Relationship Id="rId4" Type="http://schemas.openxmlformats.org/officeDocument/2006/relationships/image" Target="../media/image89.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1T07:07:45.720"/>
    </inkml:context>
    <inkml:brush xml:id="br0">
      <inkml:brushProperty name="width" value="0.05" units="cm"/>
      <inkml:brushProperty name="height" value="0.05" units="cm"/>
    </inkml:brush>
  </inkml:definitions>
  <inkml:trace contextRef="#ctx0" brushRef="#br0">1 1 18359,'0'0'0,"10"11"0,18 22 376,-4-3 8,-10-15 976,-21-60-1128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1T07:07:48.834"/>
    </inkml:context>
    <inkml:brush xml:id="br0">
      <inkml:brushProperty name="width" value="0.05" units="cm"/>
      <inkml:brushProperty name="height" value="0.05" units="cm"/>
    </inkml:brush>
  </inkml:definitions>
  <inkml:trace contextRef="#ctx0" brushRef="#br0">7 32 8504,'0'0'0,"-7"-32"-16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1T07:08:00.282"/>
    </inkml:context>
    <inkml:brush xml:id="br0">
      <inkml:brushProperty name="width" value="0.05" units="cm"/>
      <inkml:brushProperty name="height" value="0.05" units="cm"/>
    </inkml:brush>
  </inkml:definitions>
  <inkml:trace contextRef="#ctx0" brushRef="#br0">1 2 13528,'0'0'960,"24"12"-928,-8-26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1T07:08:04.314"/>
    </inkml:context>
    <inkml:brush xml:id="br0">
      <inkml:brushProperty name="width" value="0.05" units="cm"/>
      <inkml:brushProperty name="height" value="0.05" units="cm"/>
    </inkml:brush>
  </inkml:definitions>
  <inkml:trace contextRef="#ctx0" brushRef="#br0">0 68 13792,'0'0'352,"24"-30"-224,-12-8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1T07:08:03.600"/>
    </inkml:context>
    <inkml:brush xml:id="br0">
      <inkml:brushProperty name="width" value="0.05" units="cm"/>
      <inkml:brushProperty name="height" value="0.05" units="cm"/>
    </inkml:brush>
  </inkml:definitions>
  <inkml:trace contextRef="#ctx0" brushRef="#br0">0 0 16479,'7'4'800,"22"12"79,-15-8 316,-9-5-23,4 5-424,-5-5-191,7 0-354,0-6-90,1-5-20,-1-8-2811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1T07:08:05.080"/>
    </inkml:context>
    <inkml:brush xml:id="br0">
      <inkml:brushProperty name="width" value="0.05" units="cm"/>
      <inkml:brushProperty name="height" value="0.05" units="cm"/>
    </inkml:brush>
  </inkml:definitions>
  <inkml:trace contextRef="#ctx0" brushRef="#br0">1 9 14776,'0'0'0,"3"20"648,2-7 519,9-6-551,4-56-512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1T07:08:05.580"/>
    </inkml:context>
    <inkml:brush xml:id="br0">
      <inkml:brushProperty name="width" value="0.05" units="cm"/>
      <inkml:brushProperty name="height" value="0.05" units="cm"/>
    </inkml:brush>
  </inkml:definitions>
  <inkml:trace contextRef="#ctx0" brushRef="#br0">0 34 12272,'0'0'2728,"5"-7"-2759,16-20-1870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1T07:08:05.932"/>
    </inkml:context>
    <inkml:brush xml:id="br0">
      <inkml:brushProperty name="width" value="0.05" units="cm"/>
      <inkml:brushProperty name="height" value="0.05" units="cm"/>
    </inkml:brush>
  </inkml:definitions>
  <inkml:trace contextRef="#ctx0" brushRef="#br0">7 1 15768,'0'11'41,"0"-7"18,0 4 50,0-6 12,-1 1-19,-4 6-21,4-7-57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71340E-CA12-4826-A9F1-45C22896469C}" type="datetimeFigureOut">
              <a:rPr lang="en-US" smtClean="0"/>
              <a:t>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D39E6D-B8C2-48F4-B385-F5954246325E}" type="slidenum">
              <a:rPr lang="en-US" smtClean="0"/>
              <a:t>‹#›</a:t>
            </a:fld>
            <a:endParaRPr lang="en-US"/>
          </a:p>
        </p:txBody>
      </p:sp>
    </p:spTree>
    <p:extLst>
      <p:ext uri="{BB962C8B-B14F-4D97-AF65-F5344CB8AC3E}">
        <p14:creationId xmlns:p14="http://schemas.microsoft.com/office/powerpoint/2010/main" val="2068088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318A54EE-7591-4C87-B70D-5B4E02EE11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B289D91-55EC-43C0-BE0A-FB30E2BDB22E}" type="slidenum">
              <a:rPr lang="en-US" altLang="en-US" smtClean="0"/>
              <a:pPr>
                <a:spcBef>
                  <a:spcPct val="0"/>
                </a:spcBef>
              </a:pPr>
              <a:t>72</a:t>
            </a:fld>
            <a:endParaRPr lang="en-US" altLang="en-US"/>
          </a:p>
        </p:txBody>
      </p:sp>
      <p:sp>
        <p:nvSpPr>
          <p:cNvPr id="15363" name="Rectangle 2">
            <a:extLst>
              <a:ext uri="{FF2B5EF4-FFF2-40B4-BE49-F238E27FC236}">
                <a16:creationId xmlns:a16="http://schemas.microsoft.com/office/drawing/2014/main" id="{66908B32-133E-43A7-9E9C-82FEA25A7CB2}"/>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D06951F2-DB3B-44B1-AF9F-C0FB3B073D7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altLang="en-US">
                <a:latin typeface="Arial" panose="020B0604020202020204" pitchFamily="34" charset="0"/>
              </a:rPr>
              <a:t>A compiler uses a symbol table to keep track of scope and binding information about names. It is filled after the AST is made by walking through the tree, discovering and assimilating information about the names. There should be two basic operations – to insert a new name or information into the symbol table as and when discovered and to efficiently lookup a name in the symbol table to retrieve its information.</a:t>
            </a:r>
          </a:p>
          <a:p>
            <a:pPr marL="228600" indent="-228600"/>
            <a:endParaRPr lang="en-US" altLang="en-US">
              <a:latin typeface="Arial" panose="020B0604020202020204" pitchFamily="34" charset="0"/>
            </a:endParaRPr>
          </a:p>
          <a:p>
            <a:pPr marL="228600" indent="-228600"/>
            <a:r>
              <a:rPr lang="en-US" altLang="en-US">
                <a:latin typeface="Arial" panose="020B0604020202020204" pitchFamily="34" charset="0"/>
              </a:rPr>
              <a:t>Two common data structures used for the symbol table are – </a:t>
            </a:r>
          </a:p>
          <a:p>
            <a:pPr marL="228600" indent="-228600">
              <a:buFontTx/>
              <a:buAutoNum type="arabicPeriod"/>
            </a:pPr>
            <a:r>
              <a:rPr lang="en-US" altLang="en-US">
                <a:latin typeface="Arial" panose="020B0604020202020204" pitchFamily="34" charset="0"/>
              </a:rPr>
              <a:t>Linear lists:- simple to implement, poor performance</a:t>
            </a:r>
          </a:p>
          <a:p>
            <a:pPr marL="228600" indent="-228600">
              <a:buFontTx/>
              <a:buAutoNum type="arabicPeriod"/>
            </a:pPr>
            <a:r>
              <a:rPr lang="en-US" altLang="en-US">
                <a:latin typeface="Arial" panose="020B0604020202020204" pitchFamily="34" charset="0"/>
              </a:rPr>
              <a:t>Hash tables:- greater programming/space overhead, good performance</a:t>
            </a:r>
          </a:p>
          <a:p>
            <a:pPr marL="228600" indent="-228600">
              <a:buFontTx/>
              <a:buAutoNum type="arabicPeriod"/>
            </a:pPr>
            <a:endParaRPr lang="en-US" altLang="en-US">
              <a:latin typeface="Arial" panose="020B0604020202020204" pitchFamily="34" charset="0"/>
            </a:endParaRPr>
          </a:p>
          <a:p>
            <a:pPr marL="228600" indent="-228600"/>
            <a:r>
              <a:rPr lang="en-US" altLang="en-US">
                <a:latin typeface="Arial" panose="020B0604020202020204" pitchFamily="34" charset="0"/>
              </a:rPr>
              <a:t>Ideally a compiler should be able to grow the symbol table dynamically, i.e. insert new entries or information as and when needed. But if the size of the table is fixed in advance then ( an array implementation for example), then the size must be big enough in advance to accommodate the largest possible program.</a:t>
            </a:r>
          </a:p>
          <a:p>
            <a:pPr marL="228600" indent="-228600"/>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F0119BF7-80E0-4C69-A66B-411FBD34C8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A87E5C0-C17A-4218-81D6-12C0205080A5}" type="slidenum">
              <a:rPr lang="en-US" altLang="en-US" smtClean="0"/>
              <a:pPr>
                <a:spcBef>
                  <a:spcPct val="0"/>
                </a:spcBef>
              </a:pPr>
              <a:t>75</a:t>
            </a:fld>
            <a:endParaRPr lang="en-US" altLang="en-US"/>
          </a:p>
        </p:txBody>
      </p:sp>
      <p:sp>
        <p:nvSpPr>
          <p:cNvPr id="19459" name="Rectangle 2">
            <a:extLst>
              <a:ext uri="{FF2B5EF4-FFF2-40B4-BE49-F238E27FC236}">
                <a16:creationId xmlns:a16="http://schemas.microsoft.com/office/drawing/2014/main" id="{AC80126E-0422-4E03-81E9-2DD76BE6FF12}"/>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D00D7DE1-DAC5-4238-9618-691BB3D705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altLang="en-US">
                <a:latin typeface="Arial" panose="020B0604020202020204" pitchFamily="34" charset="0"/>
              </a:rPr>
              <a:t>A compiler uses a symbol table to keep track of scope and binding information about names. It is filled after the AST is made by walking through the tree, discovering and assimilating information about the names. There should be two basic operations – to insert a new name or information into the symbol table as and when discovered and to efficiently lookup a name in the symbol table to retrieve its information.</a:t>
            </a:r>
          </a:p>
          <a:p>
            <a:pPr marL="228600" indent="-228600"/>
            <a:endParaRPr lang="en-US" altLang="en-US">
              <a:latin typeface="Arial" panose="020B0604020202020204" pitchFamily="34" charset="0"/>
            </a:endParaRPr>
          </a:p>
          <a:p>
            <a:pPr marL="228600" indent="-228600"/>
            <a:r>
              <a:rPr lang="en-US" altLang="en-US">
                <a:latin typeface="Arial" panose="020B0604020202020204" pitchFamily="34" charset="0"/>
              </a:rPr>
              <a:t>Two common data structures used for the symbol table are – </a:t>
            </a:r>
          </a:p>
          <a:p>
            <a:pPr marL="228600" indent="-228600">
              <a:buFontTx/>
              <a:buAutoNum type="arabicPeriod"/>
            </a:pPr>
            <a:r>
              <a:rPr lang="en-US" altLang="en-US">
                <a:latin typeface="Arial" panose="020B0604020202020204" pitchFamily="34" charset="0"/>
              </a:rPr>
              <a:t>Linear lists:- simple to implement, poor performance</a:t>
            </a:r>
          </a:p>
          <a:p>
            <a:pPr marL="228600" indent="-228600">
              <a:buFontTx/>
              <a:buAutoNum type="arabicPeriod"/>
            </a:pPr>
            <a:r>
              <a:rPr lang="en-US" altLang="en-US">
                <a:latin typeface="Arial" panose="020B0604020202020204" pitchFamily="34" charset="0"/>
              </a:rPr>
              <a:t>Hash tables:- greater programming/space overhead, good performance</a:t>
            </a:r>
          </a:p>
          <a:p>
            <a:pPr marL="228600" indent="-228600">
              <a:buFontTx/>
              <a:buAutoNum type="arabicPeriod"/>
            </a:pPr>
            <a:endParaRPr lang="en-US" altLang="en-US">
              <a:latin typeface="Arial" panose="020B0604020202020204" pitchFamily="34" charset="0"/>
            </a:endParaRPr>
          </a:p>
          <a:p>
            <a:pPr marL="228600" indent="-228600"/>
            <a:r>
              <a:rPr lang="en-US" altLang="en-US">
                <a:latin typeface="Arial" panose="020B0604020202020204" pitchFamily="34" charset="0"/>
              </a:rPr>
              <a:t>Ideally a compiler should be able to grow the symbol table dynamically, i.e. insert new entries or information as and when needed. But if the size of the table is fixed in advance then ( an array implementation for example), then the size must be big enough in advance to accommodate the largest possible program.</a:t>
            </a:r>
          </a:p>
          <a:p>
            <a:pPr marL="228600" indent="-228600"/>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4F6C85A5-62EB-4917-88C1-7F4C1E2DAC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40AA286-C9AF-47C2-BD14-E9ED17A7C631}" type="slidenum">
              <a:rPr lang="en-US" altLang="en-US" smtClean="0"/>
              <a:pPr>
                <a:spcBef>
                  <a:spcPct val="0"/>
                </a:spcBef>
              </a:pPr>
              <a:t>83</a:t>
            </a:fld>
            <a:endParaRPr lang="en-US" altLang="en-US"/>
          </a:p>
        </p:txBody>
      </p:sp>
      <p:sp>
        <p:nvSpPr>
          <p:cNvPr id="28675" name="Rectangle 2">
            <a:extLst>
              <a:ext uri="{FF2B5EF4-FFF2-40B4-BE49-F238E27FC236}">
                <a16:creationId xmlns:a16="http://schemas.microsoft.com/office/drawing/2014/main" id="{D46DEAA1-BAAF-495D-96EA-7A43610FA224}"/>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8BC73007-9FE9-4D31-B972-7C0522035A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altLang="en-US">
                <a:latin typeface="Arial" panose="020B0604020202020204" pitchFamily="34" charset="0"/>
              </a:rPr>
              <a:t>A compiler uses a symbol table to keep track of scope and binding information about names. It is filled after the AST is made by walking through the tree, discovering and assimilating information about the names. There should be two basic operations – to insert a new name or information into the symbol table as and when discovered and to efficiently lookup a name in the symbol table to retrieve its information.</a:t>
            </a:r>
          </a:p>
          <a:p>
            <a:pPr marL="228600" indent="-228600"/>
            <a:endParaRPr lang="en-US" altLang="en-US">
              <a:latin typeface="Arial" panose="020B0604020202020204" pitchFamily="34" charset="0"/>
            </a:endParaRPr>
          </a:p>
          <a:p>
            <a:pPr marL="228600" indent="-228600"/>
            <a:r>
              <a:rPr lang="en-US" altLang="en-US">
                <a:latin typeface="Arial" panose="020B0604020202020204" pitchFamily="34" charset="0"/>
              </a:rPr>
              <a:t>Two common data structures used for the symbol table are – </a:t>
            </a:r>
          </a:p>
          <a:p>
            <a:pPr marL="228600" indent="-228600">
              <a:buFontTx/>
              <a:buAutoNum type="arabicPeriod"/>
            </a:pPr>
            <a:r>
              <a:rPr lang="en-US" altLang="en-US">
                <a:latin typeface="Arial" panose="020B0604020202020204" pitchFamily="34" charset="0"/>
              </a:rPr>
              <a:t>Linear lists:- simple to implement, poor performance</a:t>
            </a:r>
          </a:p>
          <a:p>
            <a:pPr marL="228600" indent="-228600">
              <a:buFontTx/>
              <a:buAutoNum type="arabicPeriod"/>
            </a:pPr>
            <a:r>
              <a:rPr lang="en-US" altLang="en-US">
                <a:latin typeface="Arial" panose="020B0604020202020204" pitchFamily="34" charset="0"/>
              </a:rPr>
              <a:t>Hash tables:- greater programming/space overhead, good performance</a:t>
            </a:r>
          </a:p>
          <a:p>
            <a:pPr marL="228600" indent="-228600">
              <a:buFontTx/>
              <a:buAutoNum type="arabicPeriod"/>
            </a:pPr>
            <a:endParaRPr lang="en-US" altLang="en-US">
              <a:latin typeface="Arial" panose="020B0604020202020204" pitchFamily="34" charset="0"/>
            </a:endParaRPr>
          </a:p>
          <a:p>
            <a:pPr marL="228600" indent="-228600"/>
            <a:r>
              <a:rPr lang="en-US" altLang="en-US">
                <a:latin typeface="Arial" panose="020B0604020202020204" pitchFamily="34" charset="0"/>
              </a:rPr>
              <a:t>Ideally a compiler should be able to grow the symbol table dynamically, i.e. insert new entries or information as and when needed. But if the size of the table is fixed in advance then ( an array implementation for example), then the size must be big enough in advance to accommodate the largest possible program.</a:t>
            </a:r>
          </a:p>
          <a:p>
            <a:pPr marL="228600" indent="-228600"/>
            <a:endParaRPr lang="en-US"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F7056048-5F5B-42EC-9B73-6436F261E6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FCC48BE-6CF7-44E8-AC21-02FFE02CF686}" type="slidenum">
              <a:rPr lang="en-US" altLang="en-US" smtClean="0"/>
              <a:pPr>
                <a:spcBef>
                  <a:spcPct val="0"/>
                </a:spcBef>
              </a:pPr>
              <a:t>88</a:t>
            </a:fld>
            <a:endParaRPr lang="en-US" altLang="en-US"/>
          </a:p>
        </p:txBody>
      </p:sp>
      <p:sp>
        <p:nvSpPr>
          <p:cNvPr id="34819" name="Rectangle 2">
            <a:extLst>
              <a:ext uri="{FF2B5EF4-FFF2-40B4-BE49-F238E27FC236}">
                <a16:creationId xmlns:a16="http://schemas.microsoft.com/office/drawing/2014/main" id="{295753B2-C88F-4722-9A8F-A8D88D5FCDE7}"/>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DD76D85-4F23-4029-97BA-FE946DF673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altLang="en-US">
                <a:latin typeface="Arial" panose="020B0604020202020204" pitchFamily="34" charset="0"/>
              </a:rPr>
              <a:t>A compiler uses a symbol table to keep track of scope and binding information about names. It is filled after the AST is made by walking through the tree, discovering and assimilating information about the names. There should be two basic operations – to insert a new name or information into the symbol table as and when discovered and to efficiently lookup a name in the symbol table to retrieve its information.</a:t>
            </a:r>
          </a:p>
          <a:p>
            <a:pPr marL="228600" indent="-228600"/>
            <a:endParaRPr lang="en-US" altLang="en-US">
              <a:latin typeface="Arial" panose="020B0604020202020204" pitchFamily="34" charset="0"/>
            </a:endParaRPr>
          </a:p>
          <a:p>
            <a:pPr marL="228600" indent="-228600"/>
            <a:r>
              <a:rPr lang="en-US" altLang="en-US">
                <a:latin typeface="Arial" panose="020B0604020202020204" pitchFamily="34" charset="0"/>
              </a:rPr>
              <a:t>Two common data structures used for the symbol table are – </a:t>
            </a:r>
          </a:p>
          <a:p>
            <a:pPr marL="228600" indent="-228600">
              <a:buFontTx/>
              <a:buAutoNum type="arabicPeriod"/>
            </a:pPr>
            <a:r>
              <a:rPr lang="en-US" altLang="en-US">
                <a:latin typeface="Arial" panose="020B0604020202020204" pitchFamily="34" charset="0"/>
              </a:rPr>
              <a:t>Linear lists:- simple to implement, poor performance</a:t>
            </a:r>
          </a:p>
          <a:p>
            <a:pPr marL="228600" indent="-228600">
              <a:buFontTx/>
              <a:buAutoNum type="arabicPeriod"/>
            </a:pPr>
            <a:r>
              <a:rPr lang="en-US" altLang="en-US">
                <a:latin typeface="Arial" panose="020B0604020202020204" pitchFamily="34" charset="0"/>
              </a:rPr>
              <a:t>Hash tables:- greater programming/space overhead, good performance</a:t>
            </a:r>
          </a:p>
          <a:p>
            <a:pPr marL="228600" indent="-228600">
              <a:buFontTx/>
              <a:buAutoNum type="arabicPeriod"/>
            </a:pPr>
            <a:endParaRPr lang="en-US" altLang="en-US">
              <a:latin typeface="Arial" panose="020B0604020202020204" pitchFamily="34" charset="0"/>
            </a:endParaRPr>
          </a:p>
          <a:p>
            <a:pPr marL="228600" indent="-228600"/>
            <a:r>
              <a:rPr lang="en-US" altLang="en-US">
                <a:latin typeface="Arial" panose="020B0604020202020204" pitchFamily="34" charset="0"/>
              </a:rPr>
              <a:t>Ideally a compiler should be able to grow the symbol table dynamically, i.e. insert new entries or information as and when needed. But if the size of the table is fixed in advance then ( an array implementation for example), then the size must be big enough in advance to accommodate the largest possible program.</a:t>
            </a:r>
          </a:p>
          <a:p>
            <a:pPr marL="228600" indent="-228600"/>
            <a:endParaRPr lang="en-US" altLang="en-US">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367F164C-B03E-4868-9BFD-B24E30C2269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27AAFD3-45B2-4E5E-8FFF-9D79C1D6E4F9}" type="slidenum">
              <a:rPr lang="en-US" altLang="en-US" smtClean="0"/>
              <a:pPr>
                <a:spcBef>
                  <a:spcPct val="0"/>
                </a:spcBef>
              </a:pPr>
              <a:t>90</a:t>
            </a:fld>
            <a:endParaRPr lang="en-US" altLang="en-US"/>
          </a:p>
        </p:txBody>
      </p:sp>
      <p:sp>
        <p:nvSpPr>
          <p:cNvPr id="43011" name="Rectangle 2">
            <a:extLst>
              <a:ext uri="{FF2B5EF4-FFF2-40B4-BE49-F238E27FC236}">
                <a16:creationId xmlns:a16="http://schemas.microsoft.com/office/drawing/2014/main" id="{19A26178-9E85-4181-AC22-D4A5471AF389}"/>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BF358338-A571-40D8-BE61-9D6C4D2C4A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altLang="en-US">
                <a:latin typeface="Arial" panose="020B0604020202020204" pitchFamily="34" charset="0"/>
              </a:rPr>
              <a:t>A compiler uses a symbol table to keep track of scope and binding information about names. It is filled after the AST is made by walking through the tree, discovering and assimilating information about the names. There should be two basic operations – to insert a new name or information into the symbol table as and when discovered and to efficiently lookup a name in the symbol table to retrieve its information.</a:t>
            </a:r>
          </a:p>
          <a:p>
            <a:pPr marL="228600" indent="-228600"/>
            <a:endParaRPr lang="en-US" altLang="en-US">
              <a:latin typeface="Arial" panose="020B0604020202020204" pitchFamily="34" charset="0"/>
            </a:endParaRPr>
          </a:p>
          <a:p>
            <a:pPr marL="228600" indent="-228600"/>
            <a:r>
              <a:rPr lang="en-US" altLang="en-US">
                <a:latin typeface="Arial" panose="020B0604020202020204" pitchFamily="34" charset="0"/>
              </a:rPr>
              <a:t>Two common data structures used for the symbol table are – </a:t>
            </a:r>
          </a:p>
          <a:p>
            <a:pPr marL="228600" indent="-228600">
              <a:buFontTx/>
              <a:buAutoNum type="arabicPeriod"/>
            </a:pPr>
            <a:r>
              <a:rPr lang="en-US" altLang="en-US">
                <a:latin typeface="Arial" panose="020B0604020202020204" pitchFamily="34" charset="0"/>
              </a:rPr>
              <a:t>Linear lists:- simple to implement, poor performance</a:t>
            </a:r>
          </a:p>
          <a:p>
            <a:pPr marL="228600" indent="-228600">
              <a:buFontTx/>
              <a:buAutoNum type="arabicPeriod"/>
            </a:pPr>
            <a:r>
              <a:rPr lang="en-US" altLang="en-US">
                <a:latin typeface="Arial" panose="020B0604020202020204" pitchFamily="34" charset="0"/>
              </a:rPr>
              <a:t>Hash tables:- greater programming/space overhead, good performance</a:t>
            </a:r>
          </a:p>
          <a:p>
            <a:pPr marL="228600" indent="-228600">
              <a:buFontTx/>
              <a:buAutoNum type="arabicPeriod"/>
            </a:pPr>
            <a:endParaRPr lang="en-US" altLang="en-US">
              <a:latin typeface="Arial" panose="020B0604020202020204" pitchFamily="34" charset="0"/>
            </a:endParaRPr>
          </a:p>
          <a:p>
            <a:pPr marL="228600" indent="-228600"/>
            <a:r>
              <a:rPr lang="en-US" altLang="en-US">
                <a:latin typeface="Arial" panose="020B0604020202020204" pitchFamily="34" charset="0"/>
              </a:rPr>
              <a:t>Ideally a compiler should be able to grow the symbol table dynamically, i.e. insert new entries or information as and when needed. But if the size of the table is fixed in advance then ( an array implementation for example), then the size must be big enough in advance to accommodate the largest possible program.</a:t>
            </a:r>
          </a:p>
          <a:p>
            <a:pPr marL="228600" indent="-228600"/>
            <a:endParaRPr lang="en-US" altLang="en-US">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4A25FCDF-706F-4D08-A0FB-675AF34552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C66DAEC-2A4E-401F-92C8-AFDCB5E29F13}" type="slidenum">
              <a:rPr lang="en-US" altLang="en-US" smtClean="0"/>
              <a:pPr>
                <a:spcBef>
                  <a:spcPct val="0"/>
                </a:spcBef>
              </a:pPr>
              <a:t>94</a:t>
            </a:fld>
            <a:endParaRPr lang="en-US" altLang="en-US"/>
          </a:p>
        </p:txBody>
      </p:sp>
      <p:sp>
        <p:nvSpPr>
          <p:cNvPr id="48131" name="Rectangle 2">
            <a:extLst>
              <a:ext uri="{FF2B5EF4-FFF2-40B4-BE49-F238E27FC236}">
                <a16:creationId xmlns:a16="http://schemas.microsoft.com/office/drawing/2014/main" id="{38460FB8-A751-4624-9AD1-7EF5C162A757}"/>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A6789BC0-86A6-458F-A14A-1743ED2A0A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r>
              <a:rPr lang="en-US" altLang="en-US">
                <a:latin typeface="Arial" panose="020B0604020202020204" pitchFamily="34" charset="0"/>
              </a:rPr>
              <a:t>A compiler uses a symbol table to keep track of scope and binding information about names. It is filled after the AST is made by walking through the tree, discovering and assimilating information about the names. There should be two basic operations – to insert a new name or information into the symbol table as and when discovered and to efficiently lookup a name in the symbol table to retrieve its information.</a:t>
            </a:r>
          </a:p>
          <a:p>
            <a:pPr marL="228600" indent="-228600"/>
            <a:endParaRPr lang="en-US" altLang="en-US">
              <a:latin typeface="Arial" panose="020B0604020202020204" pitchFamily="34" charset="0"/>
            </a:endParaRPr>
          </a:p>
          <a:p>
            <a:pPr marL="228600" indent="-228600"/>
            <a:r>
              <a:rPr lang="en-US" altLang="en-US">
                <a:latin typeface="Arial" panose="020B0604020202020204" pitchFamily="34" charset="0"/>
              </a:rPr>
              <a:t>Two common data structures used for the symbol table are – </a:t>
            </a:r>
          </a:p>
          <a:p>
            <a:pPr marL="228600" indent="-228600">
              <a:buFontTx/>
              <a:buAutoNum type="arabicPeriod"/>
            </a:pPr>
            <a:r>
              <a:rPr lang="en-US" altLang="en-US">
                <a:latin typeface="Arial" panose="020B0604020202020204" pitchFamily="34" charset="0"/>
              </a:rPr>
              <a:t>Linear lists:- simple to implement, poor performance</a:t>
            </a:r>
          </a:p>
          <a:p>
            <a:pPr marL="228600" indent="-228600">
              <a:buFontTx/>
              <a:buAutoNum type="arabicPeriod"/>
            </a:pPr>
            <a:r>
              <a:rPr lang="en-US" altLang="en-US">
                <a:latin typeface="Arial" panose="020B0604020202020204" pitchFamily="34" charset="0"/>
              </a:rPr>
              <a:t>Hash tables:- greater programming/space overhead, good performance</a:t>
            </a:r>
          </a:p>
          <a:p>
            <a:pPr marL="228600" indent="-228600">
              <a:buFontTx/>
              <a:buAutoNum type="arabicPeriod"/>
            </a:pPr>
            <a:endParaRPr lang="en-US" altLang="en-US">
              <a:latin typeface="Arial" panose="020B0604020202020204" pitchFamily="34" charset="0"/>
            </a:endParaRPr>
          </a:p>
          <a:p>
            <a:pPr marL="228600" indent="-228600"/>
            <a:r>
              <a:rPr lang="en-US" altLang="en-US">
                <a:latin typeface="Arial" panose="020B0604020202020204" pitchFamily="34" charset="0"/>
              </a:rPr>
              <a:t>Ideally a compiler should be able to grow the symbol table dynamically, i.e. insert new entries or information as and when needed. But if the size of the table is fixed in advance then ( an array implementation for example), then the size must be big enough in advance to accommodate the largest possible program.</a:t>
            </a:r>
          </a:p>
          <a:p>
            <a:pPr marL="228600" indent="-228600"/>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92559-45D4-4CAD-B6F8-8C4DF57116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92DEE0-3D55-449D-96A1-17E13FC7D5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DD8FCF-228A-419F-84CB-5A74E52755DB}"/>
              </a:ext>
            </a:extLst>
          </p:cNvPr>
          <p:cNvSpPr>
            <a:spLocks noGrp="1"/>
          </p:cNvSpPr>
          <p:nvPr>
            <p:ph type="dt" sz="half" idx="10"/>
          </p:nvPr>
        </p:nvSpPr>
        <p:spPr/>
        <p:txBody>
          <a:bodyPr/>
          <a:lstStyle/>
          <a:p>
            <a:fld id="{6A2E2F15-F1CD-4356-8848-5A1CF00C65D8}" type="datetimeFigureOut">
              <a:rPr lang="en-US" smtClean="0"/>
              <a:t>11/8/2022</a:t>
            </a:fld>
            <a:endParaRPr lang="en-US"/>
          </a:p>
        </p:txBody>
      </p:sp>
      <p:sp>
        <p:nvSpPr>
          <p:cNvPr id="5" name="Footer Placeholder 4">
            <a:extLst>
              <a:ext uri="{FF2B5EF4-FFF2-40B4-BE49-F238E27FC236}">
                <a16:creationId xmlns:a16="http://schemas.microsoft.com/office/drawing/2014/main" id="{B942A7C3-DCF7-43D4-9FEC-6371FD0B11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700472-8B88-4302-BF0E-83EEEE8C03E8}"/>
              </a:ext>
            </a:extLst>
          </p:cNvPr>
          <p:cNvSpPr>
            <a:spLocks noGrp="1"/>
          </p:cNvSpPr>
          <p:nvPr>
            <p:ph type="sldNum" sz="quarter" idx="12"/>
          </p:nvPr>
        </p:nvSpPr>
        <p:spPr/>
        <p:txBody>
          <a:bodyPr/>
          <a:lstStyle/>
          <a:p>
            <a:fld id="{982073F8-1C01-41DD-B87B-6B8D1AF6609C}" type="slidenum">
              <a:rPr lang="en-US" smtClean="0"/>
              <a:t>‹#›</a:t>
            </a:fld>
            <a:endParaRPr lang="en-US"/>
          </a:p>
        </p:txBody>
      </p:sp>
    </p:spTree>
    <p:extLst>
      <p:ext uri="{BB962C8B-B14F-4D97-AF65-F5344CB8AC3E}">
        <p14:creationId xmlns:p14="http://schemas.microsoft.com/office/powerpoint/2010/main" val="583350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5C8FE-8686-45C5-B4A8-B42CD815A7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42ADE5-6717-4657-B9D8-A15E68E395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6DEBD7-0E96-45E9-BE41-096B3691F2D6}"/>
              </a:ext>
            </a:extLst>
          </p:cNvPr>
          <p:cNvSpPr>
            <a:spLocks noGrp="1"/>
          </p:cNvSpPr>
          <p:nvPr>
            <p:ph type="dt" sz="half" idx="10"/>
          </p:nvPr>
        </p:nvSpPr>
        <p:spPr/>
        <p:txBody>
          <a:bodyPr/>
          <a:lstStyle/>
          <a:p>
            <a:fld id="{6A2E2F15-F1CD-4356-8848-5A1CF00C65D8}" type="datetimeFigureOut">
              <a:rPr lang="en-US" smtClean="0"/>
              <a:t>11/8/2022</a:t>
            </a:fld>
            <a:endParaRPr lang="en-US"/>
          </a:p>
        </p:txBody>
      </p:sp>
      <p:sp>
        <p:nvSpPr>
          <p:cNvPr id="5" name="Footer Placeholder 4">
            <a:extLst>
              <a:ext uri="{FF2B5EF4-FFF2-40B4-BE49-F238E27FC236}">
                <a16:creationId xmlns:a16="http://schemas.microsoft.com/office/drawing/2014/main" id="{7579AFD8-1D3D-4F2C-93B8-AA27D5F85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34A6B-E2B2-4F58-B1C1-2988313C15BD}"/>
              </a:ext>
            </a:extLst>
          </p:cNvPr>
          <p:cNvSpPr>
            <a:spLocks noGrp="1"/>
          </p:cNvSpPr>
          <p:nvPr>
            <p:ph type="sldNum" sz="quarter" idx="12"/>
          </p:nvPr>
        </p:nvSpPr>
        <p:spPr/>
        <p:txBody>
          <a:bodyPr/>
          <a:lstStyle/>
          <a:p>
            <a:fld id="{982073F8-1C01-41DD-B87B-6B8D1AF6609C}" type="slidenum">
              <a:rPr lang="en-US" smtClean="0"/>
              <a:t>‹#›</a:t>
            </a:fld>
            <a:endParaRPr lang="en-US"/>
          </a:p>
        </p:txBody>
      </p:sp>
    </p:spTree>
    <p:extLst>
      <p:ext uri="{BB962C8B-B14F-4D97-AF65-F5344CB8AC3E}">
        <p14:creationId xmlns:p14="http://schemas.microsoft.com/office/powerpoint/2010/main" val="1849087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5261D9-35DD-435E-B874-8576C8309B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5A1F99-1DA9-4B60-B831-5D955D42FB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6F426-376A-4105-B46C-917DE38F1AC1}"/>
              </a:ext>
            </a:extLst>
          </p:cNvPr>
          <p:cNvSpPr>
            <a:spLocks noGrp="1"/>
          </p:cNvSpPr>
          <p:nvPr>
            <p:ph type="dt" sz="half" idx="10"/>
          </p:nvPr>
        </p:nvSpPr>
        <p:spPr/>
        <p:txBody>
          <a:bodyPr/>
          <a:lstStyle/>
          <a:p>
            <a:fld id="{6A2E2F15-F1CD-4356-8848-5A1CF00C65D8}" type="datetimeFigureOut">
              <a:rPr lang="en-US" smtClean="0"/>
              <a:t>11/8/2022</a:t>
            </a:fld>
            <a:endParaRPr lang="en-US"/>
          </a:p>
        </p:txBody>
      </p:sp>
      <p:sp>
        <p:nvSpPr>
          <p:cNvPr id="5" name="Footer Placeholder 4">
            <a:extLst>
              <a:ext uri="{FF2B5EF4-FFF2-40B4-BE49-F238E27FC236}">
                <a16:creationId xmlns:a16="http://schemas.microsoft.com/office/drawing/2014/main" id="{8679EDCD-742E-42B4-9099-967F35EAFD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94ED2-3B9A-4EED-988D-3F382FA6EA00}"/>
              </a:ext>
            </a:extLst>
          </p:cNvPr>
          <p:cNvSpPr>
            <a:spLocks noGrp="1"/>
          </p:cNvSpPr>
          <p:nvPr>
            <p:ph type="sldNum" sz="quarter" idx="12"/>
          </p:nvPr>
        </p:nvSpPr>
        <p:spPr/>
        <p:txBody>
          <a:bodyPr/>
          <a:lstStyle/>
          <a:p>
            <a:fld id="{982073F8-1C01-41DD-B87B-6B8D1AF6609C}" type="slidenum">
              <a:rPr lang="en-US" smtClean="0"/>
              <a:t>‹#›</a:t>
            </a:fld>
            <a:endParaRPr lang="en-US"/>
          </a:p>
        </p:txBody>
      </p:sp>
    </p:spTree>
    <p:extLst>
      <p:ext uri="{BB962C8B-B14F-4D97-AF65-F5344CB8AC3E}">
        <p14:creationId xmlns:p14="http://schemas.microsoft.com/office/powerpoint/2010/main" val="1413872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3CA01-D676-4C97-8CD9-63D67A6B0A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ABB199-BD22-4E99-8EE0-362FFC4CF4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9505D4-5CC2-4EF6-91ED-C2C711F17229}"/>
              </a:ext>
            </a:extLst>
          </p:cNvPr>
          <p:cNvSpPr>
            <a:spLocks noGrp="1"/>
          </p:cNvSpPr>
          <p:nvPr>
            <p:ph type="dt" sz="half" idx="10"/>
          </p:nvPr>
        </p:nvSpPr>
        <p:spPr/>
        <p:txBody>
          <a:bodyPr/>
          <a:lstStyle/>
          <a:p>
            <a:fld id="{6A2E2F15-F1CD-4356-8848-5A1CF00C65D8}" type="datetimeFigureOut">
              <a:rPr lang="en-US" smtClean="0"/>
              <a:t>11/8/2022</a:t>
            </a:fld>
            <a:endParaRPr lang="en-US"/>
          </a:p>
        </p:txBody>
      </p:sp>
      <p:sp>
        <p:nvSpPr>
          <p:cNvPr id="5" name="Footer Placeholder 4">
            <a:extLst>
              <a:ext uri="{FF2B5EF4-FFF2-40B4-BE49-F238E27FC236}">
                <a16:creationId xmlns:a16="http://schemas.microsoft.com/office/drawing/2014/main" id="{D9557236-0268-47BE-A9F1-E58AF87A1C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26CEF2-22C3-4FD2-B87B-7783E30BC3B5}"/>
              </a:ext>
            </a:extLst>
          </p:cNvPr>
          <p:cNvSpPr>
            <a:spLocks noGrp="1"/>
          </p:cNvSpPr>
          <p:nvPr>
            <p:ph type="sldNum" sz="quarter" idx="12"/>
          </p:nvPr>
        </p:nvSpPr>
        <p:spPr/>
        <p:txBody>
          <a:bodyPr/>
          <a:lstStyle/>
          <a:p>
            <a:fld id="{982073F8-1C01-41DD-B87B-6B8D1AF6609C}" type="slidenum">
              <a:rPr lang="en-US" smtClean="0"/>
              <a:t>‹#›</a:t>
            </a:fld>
            <a:endParaRPr lang="en-US"/>
          </a:p>
        </p:txBody>
      </p:sp>
    </p:spTree>
    <p:extLst>
      <p:ext uri="{BB962C8B-B14F-4D97-AF65-F5344CB8AC3E}">
        <p14:creationId xmlns:p14="http://schemas.microsoft.com/office/powerpoint/2010/main" val="582597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105D4-D93C-46DC-B729-93DF640F98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27CC63-D666-48EE-990E-091AF9300D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32547F-841C-402B-8D6F-B1BC6D1513A7}"/>
              </a:ext>
            </a:extLst>
          </p:cNvPr>
          <p:cNvSpPr>
            <a:spLocks noGrp="1"/>
          </p:cNvSpPr>
          <p:nvPr>
            <p:ph type="dt" sz="half" idx="10"/>
          </p:nvPr>
        </p:nvSpPr>
        <p:spPr/>
        <p:txBody>
          <a:bodyPr/>
          <a:lstStyle/>
          <a:p>
            <a:fld id="{6A2E2F15-F1CD-4356-8848-5A1CF00C65D8}" type="datetimeFigureOut">
              <a:rPr lang="en-US" smtClean="0"/>
              <a:t>11/8/2022</a:t>
            </a:fld>
            <a:endParaRPr lang="en-US"/>
          </a:p>
        </p:txBody>
      </p:sp>
      <p:sp>
        <p:nvSpPr>
          <p:cNvPr id="5" name="Footer Placeholder 4">
            <a:extLst>
              <a:ext uri="{FF2B5EF4-FFF2-40B4-BE49-F238E27FC236}">
                <a16:creationId xmlns:a16="http://schemas.microsoft.com/office/drawing/2014/main" id="{948571C8-37B4-4D18-A3EA-F39846A6E2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8F3A5-D314-4A7D-B26A-7A092E6ABE73}"/>
              </a:ext>
            </a:extLst>
          </p:cNvPr>
          <p:cNvSpPr>
            <a:spLocks noGrp="1"/>
          </p:cNvSpPr>
          <p:nvPr>
            <p:ph type="sldNum" sz="quarter" idx="12"/>
          </p:nvPr>
        </p:nvSpPr>
        <p:spPr/>
        <p:txBody>
          <a:bodyPr/>
          <a:lstStyle/>
          <a:p>
            <a:fld id="{982073F8-1C01-41DD-B87B-6B8D1AF6609C}" type="slidenum">
              <a:rPr lang="en-US" smtClean="0"/>
              <a:t>‹#›</a:t>
            </a:fld>
            <a:endParaRPr lang="en-US"/>
          </a:p>
        </p:txBody>
      </p:sp>
    </p:spTree>
    <p:extLst>
      <p:ext uri="{BB962C8B-B14F-4D97-AF65-F5344CB8AC3E}">
        <p14:creationId xmlns:p14="http://schemas.microsoft.com/office/powerpoint/2010/main" val="2906895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E2C49-8CA2-4405-8668-327D4B2AA5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CBEE51-88F7-4BBD-B2AA-DB4F2D1838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3B6FE4-3515-4CFA-BCAE-FD97177C99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4FB8AE-243E-42E8-B544-6D720AFC8594}"/>
              </a:ext>
            </a:extLst>
          </p:cNvPr>
          <p:cNvSpPr>
            <a:spLocks noGrp="1"/>
          </p:cNvSpPr>
          <p:nvPr>
            <p:ph type="dt" sz="half" idx="10"/>
          </p:nvPr>
        </p:nvSpPr>
        <p:spPr/>
        <p:txBody>
          <a:bodyPr/>
          <a:lstStyle/>
          <a:p>
            <a:fld id="{6A2E2F15-F1CD-4356-8848-5A1CF00C65D8}" type="datetimeFigureOut">
              <a:rPr lang="en-US" smtClean="0"/>
              <a:t>11/8/2022</a:t>
            </a:fld>
            <a:endParaRPr lang="en-US"/>
          </a:p>
        </p:txBody>
      </p:sp>
      <p:sp>
        <p:nvSpPr>
          <p:cNvPr id="6" name="Footer Placeholder 5">
            <a:extLst>
              <a:ext uri="{FF2B5EF4-FFF2-40B4-BE49-F238E27FC236}">
                <a16:creationId xmlns:a16="http://schemas.microsoft.com/office/drawing/2014/main" id="{ED7F485F-66B9-481E-849E-282B6B7FB7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1B8F50-0034-4B66-BE91-C3CEB0BC3653}"/>
              </a:ext>
            </a:extLst>
          </p:cNvPr>
          <p:cNvSpPr>
            <a:spLocks noGrp="1"/>
          </p:cNvSpPr>
          <p:nvPr>
            <p:ph type="sldNum" sz="quarter" idx="12"/>
          </p:nvPr>
        </p:nvSpPr>
        <p:spPr/>
        <p:txBody>
          <a:bodyPr/>
          <a:lstStyle/>
          <a:p>
            <a:fld id="{982073F8-1C01-41DD-B87B-6B8D1AF6609C}" type="slidenum">
              <a:rPr lang="en-US" smtClean="0"/>
              <a:t>‹#›</a:t>
            </a:fld>
            <a:endParaRPr lang="en-US"/>
          </a:p>
        </p:txBody>
      </p:sp>
    </p:spTree>
    <p:extLst>
      <p:ext uri="{BB962C8B-B14F-4D97-AF65-F5344CB8AC3E}">
        <p14:creationId xmlns:p14="http://schemas.microsoft.com/office/powerpoint/2010/main" val="2468918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6704-66DE-4DA1-A585-F291686273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6135E3-2A4A-43BB-92E1-AADB2093F5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396599E-610A-4F75-87AF-5728C437EF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68DA1B-4A50-4A98-A9EB-A77C0F9D0E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AFD572-CD11-43F3-A871-59F7F859E7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EDF67B-78D6-4089-8770-274ED5A894A2}"/>
              </a:ext>
            </a:extLst>
          </p:cNvPr>
          <p:cNvSpPr>
            <a:spLocks noGrp="1"/>
          </p:cNvSpPr>
          <p:nvPr>
            <p:ph type="dt" sz="half" idx="10"/>
          </p:nvPr>
        </p:nvSpPr>
        <p:spPr/>
        <p:txBody>
          <a:bodyPr/>
          <a:lstStyle/>
          <a:p>
            <a:fld id="{6A2E2F15-F1CD-4356-8848-5A1CF00C65D8}" type="datetimeFigureOut">
              <a:rPr lang="en-US" smtClean="0"/>
              <a:t>11/8/2022</a:t>
            </a:fld>
            <a:endParaRPr lang="en-US"/>
          </a:p>
        </p:txBody>
      </p:sp>
      <p:sp>
        <p:nvSpPr>
          <p:cNvPr id="8" name="Footer Placeholder 7">
            <a:extLst>
              <a:ext uri="{FF2B5EF4-FFF2-40B4-BE49-F238E27FC236}">
                <a16:creationId xmlns:a16="http://schemas.microsoft.com/office/drawing/2014/main" id="{9B54436F-F6AB-4C2E-84BA-0DC41ECBCA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982389-F595-4B85-8C71-D882597F9825}"/>
              </a:ext>
            </a:extLst>
          </p:cNvPr>
          <p:cNvSpPr>
            <a:spLocks noGrp="1"/>
          </p:cNvSpPr>
          <p:nvPr>
            <p:ph type="sldNum" sz="quarter" idx="12"/>
          </p:nvPr>
        </p:nvSpPr>
        <p:spPr/>
        <p:txBody>
          <a:bodyPr/>
          <a:lstStyle/>
          <a:p>
            <a:fld id="{982073F8-1C01-41DD-B87B-6B8D1AF6609C}" type="slidenum">
              <a:rPr lang="en-US" smtClean="0"/>
              <a:t>‹#›</a:t>
            </a:fld>
            <a:endParaRPr lang="en-US"/>
          </a:p>
        </p:txBody>
      </p:sp>
    </p:spTree>
    <p:extLst>
      <p:ext uri="{BB962C8B-B14F-4D97-AF65-F5344CB8AC3E}">
        <p14:creationId xmlns:p14="http://schemas.microsoft.com/office/powerpoint/2010/main" val="3623971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75CAD-E99E-4A4F-B654-1CCF5032E8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8E60BB-DDCD-4C82-9738-ED074900A98C}"/>
              </a:ext>
            </a:extLst>
          </p:cNvPr>
          <p:cNvSpPr>
            <a:spLocks noGrp="1"/>
          </p:cNvSpPr>
          <p:nvPr>
            <p:ph type="dt" sz="half" idx="10"/>
          </p:nvPr>
        </p:nvSpPr>
        <p:spPr/>
        <p:txBody>
          <a:bodyPr/>
          <a:lstStyle/>
          <a:p>
            <a:fld id="{6A2E2F15-F1CD-4356-8848-5A1CF00C65D8}" type="datetimeFigureOut">
              <a:rPr lang="en-US" smtClean="0"/>
              <a:t>11/8/2022</a:t>
            </a:fld>
            <a:endParaRPr lang="en-US"/>
          </a:p>
        </p:txBody>
      </p:sp>
      <p:sp>
        <p:nvSpPr>
          <p:cNvPr id="4" name="Footer Placeholder 3">
            <a:extLst>
              <a:ext uri="{FF2B5EF4-FFF2-40B4-BE49-F238E27FC236}">
                <a16:creationId xmlns:a16="http://schemas.microsoft.com/office/drawing/2014/main" id="{07CAE426-82AA-402D-81E5-F7DC5BB738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C19D21-9599-4BE9-AAC2-37B26E1A9297}"/>
              </a:ext>
            </a:extLst>
          </p:cNvPr>
          <p:cNvSpPr>
            <a:spLocks noGrp="1"/>
          </p:cNvSpPr>
          <p:nvPr>
            <p:ph type="sldNum" sz="quarter" idx="12"/>
          </p:nvPr>
        </p:nvSpPr>
        <p:spPr/>
        <p:txBody>
          <a:bodyPr/>
          <a:lstStyle/>
          <a:p>
            <a:fld id="{982073F8-1C01-41DD-B87B-6B8D1AF6609C}" type="slidenum">
              <a:rPr lang="en-US" smtClean="0"/>
              <a:t>‹#›</a:t>
            </a:fld>
            <a:endParaRPr lang="en-US"/>
          </a:p>
        </p:txBody>
      </p:sp>
    </p:spTree>
    <p:extLst>
      <p:ext uri="{BB962C8B-B14F-4D97-AF65-F5344CB8AC3E}">
        <p14:creationId xmlns:p14="http://schemas.microsoft.com/office/powerpoint/2010/main" val="3969181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59DD3C-770B-4911-8199-12FBAEB1906A}"/>
              </a:ext>
            </a:extLst>
          </p:cNvPr>
          <p:cNvSpPr>
            <a:spLocks noGrp="1"/>
          </p:cNvSpPr>
          <p:nvPr>
            <p:ph type="dt" sz="half" idx="10"/>
          </p:nvPr>
        </p:nvSpPr>
        <p:spPr/>
        <p:txBody>
          <a:bodyPr/>
          <a:lstStyle/>
          <a:p>
            <a:fld id="{6A2E2F15-F1CD-4356-8848-5A1CF00C65D8}" type="datetimeFigureOut">
              <a:rPr lang="en-US" smtClean="0"/>
              <a:t>11/8/2022</a:t>
            </a:fld>
            <a:endParaRPr lang="en-US"/>
          </a:p>
        </p:txBody>
      </p:sp>
      <p:sp>
        <p:nvSpPr>
          <p:cNvPr id="3" name="Footer Placeholder 2">
            <a:extLst>
              <a:ext uri="{FF2B5EF4-FFF2-40B4-BE49-F238E27FC236}">
                <a16:creationId xmlns:a16="http://schemas.microsoft.com/office/drawing/2014/main" id="{60D7FC46-7D1D-43A3-B569-A4D1110A94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EEAE72-1240-43F0-8A47-276F0967CFF3}"/>
              </a:ext>
            </a:extLst>
          </p:cNvPr>
          <p:cNvSpPr>
            <a:spLocks noGrp="1"/>
          </p:cNvSpPr>
          <p:nvPr>
            <p:ph type="sldNum" sz="quarter" idx="12"/>
          </p:nvPr>
        </p:nvSpPr>
        <p:spPr/>
        <p:txBody>
          <a:bodyPr/>
          <a:lstStyle/>
          <a:p>
            <a:fld id="{982073F8-1C01-41DD-B87B-6B8D1AF6609C}" type="slidenum">
              <a:rPr lang="en-US" smtClean="0"/>
              <a:t>‹#›</a:t>
            </a:fld>
            <a:endParaRPr lang="en-US"/>
          </a:p>
        </p:txBody>
      </p:sp>
    </p:spTree>
    <p:extLst>
      <p:ext uri="{BB962C8B-B14F-4D97-AF65-F5344CB8AC3E}">
        <p14:creationId xmlns:p14="http://schemas.microsoft.com/office/powerpoint/2010/main" val="282450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B9AD9-726C-49DA-9B7A-4E4C92B490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C07412-20D5-4233-99CF-AA0971AFDA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E4D32B-A0C7-44B1-A4BA-B29CA36045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AD0706-A826-40FB-BEE8-B0356E2A0317}"/>
              </a:ext>
            </a:extLst>
          </p:cNvPr>
          <p:cNvSpPr>
            <a:spLocks noGrp="1"/>
          </p:cNvSpPr>
          <p:nvPr>
            <p:ph type="dt" sz="half" idx="10"/>
          </p:nvPr>
        </p:nvSpPr>
        <p:spPr/>
        <p:txBody>
          <a:bodyPr/>
          <a:lstStyle/>
          <a:p>
            <a:fld id="{6A2E2F15-F1CD-4356-8848-5A1CF00C65D8}" type="datetimeFigureOut">
              <a:rPr lang="en-US" smtClean="0"/>
              <a:t>11/8/2022</a:t>
            </a:fld>
            <a:endParaRPr lang="en-US"/>
          </a:p>
        </p:txBody>
      </p:sp>
      <p:sp>
        <p:nvSpPr>
          <p:cNvPr id="6" name="Footer Placeholder 5">
            <a:extLst>
              <a:ext uri="{FF2B5EF4-FFF2-40B4-BE49-F238E27FC236}">
                <a16:creationId xmlns:a16="http://schemas.microsoft.com/office/drawing/2014/main" id="{ADA9A7BF-9EDF-4A3C-A557-A128F43983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1A0369-F336-4E7A-BB53-9274CBF33A23}"/>
              </a:ext>
            </a:extLst>
          </p:cNvPr>
          <p:cNvSpPr>
            <a:spLocks noGrp="1"/>
          </p:cNvSpPr>
          <p:nvPr>
            <p:ph type="sldNum" sz="quarter" idx="12"/>
          </p:nvPr>
        </p:nvSpPr>
        <p:spPr/>
        <p:txBody>
          <a:bodyPr/>
          <a:lstStyle/>
          <a:p>
            <a:fld id="{982073F8-1C01-41DD-B87B-6B8D1AF6609C}" type="slidenum">
              <a:rPr lang="en-US" smtClean="0"/>
              <a:t>‹#›</a:t>
            </a:fld>
            <a:endParaRPr lang="en-US"/>
          </a:p>
        </p:txBody>
      </p:sp>
    </p:spTree>
    <p:extLst>
      <p:ext uri="{BB962C8B-B14F-4D97-AF65-F5344CB8AC3E}">
        <p14:creationId xmlns:p14="http://schemas.microsoft.com/office/powerpoint/2010/main" val="3803632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4F05A-BA09-4EBC-A25B-1D27ABA602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9C4980-A55E-4730-8A49-3EBF7ABA57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C437A0-9B17-42FF-B7B1-5359DBBB90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500B10-7204-465C-8E95-E50A68E3E4C5}"/>
              </a:ext>
            </a:extLst>
          </p:cNvPr>
          <p:cNvSpPr>
            <a:spLocks noGrp="1"/>
          </p:cNvSpPr>
          <p:nvPr>
            <p:ph type="dt" sz="half" idx="10"/>
          </p:nvPr>
        </p:nvSpPr>
        <p:spPr/>
        <p:txBody>
          <a:bodyPr/>
          <a:lstStyle/>
          <a:p>
            <a:fld id="{6A2E2F15-F1CD-4356-8848-5A1CF00C65D8}" type="datetimeFigureOut">
              <a:rPr lang="en-US" smtClean="0"/>
              <a:t>11/8/2022</a:t>
            </a:fld>
            <a:endParaRPr lang="en-US"/>
          </a:p>
        </p:txBody>
      </p:sp>
      <p:sp>
        <p:nvSpPr>
          <p:cNvPr id="6" name="Footer Placeholder 5">
            <a:extLst>
              <a:ext uri="{FF2B5EF4-FFF2-40B4-BE49-F238E27FC236}">
                <a16:creationId xmlns:a16="http://schemas.microsoft.com/office/drawing/2014/main" id="{748F9AEF-41DA-4907-AC1E-75B8D4EDE2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B75F95-6451-48C8-BA0E-5BC88D979389}"/>
              </a:ext>
            </a:extLst>
          </p:cNvPr>
          <p:cNvSpPr>
            <a:spLocks noGrp="1"/>
          </p:cNvSpPr>
          <p:nvPr>
            <p:ph type="sldNum" sz="quarter" idx="12"/>
          </p:nvPr>
        </p:nvSpPr>
        <p:spPr/>
        <p:txBody>
          <a:bodyPr/>
          <a:lstStyle/>
          <a:p>
            <a:fld id="{982073F8-1C01-41DD-B87B-6B8D1AF6609C}" type="slidenum">
              <a:rPr lang="en-US" smtClean="0"/>
              <a:t>‹#›</a:t>
            </a:fld>
            <a:endParaRPr lang="en-US"/>
          </a:p>
        </p:txBody>
      </p:sp>
    </p:spTree>
    <p:extLst>
      <p:ext uri="{BB962C8B-B14F-4D97-AF65-F5344CB8AC3E}">
        <p14:creationId xmlns:p14="http://schemas.microsoft.com/office/powerpoint/2010/main" val="4075754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EA523A-0E20-4E20-ACD7-2AD2208626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FAE465-C9B2-4B11-81C4-FAA71E9D99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BADF30-7382-47CF-963B-145BF2BF86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2E2F15-F1CD-4356-8848-5A1CF00C65D8}" type="datetimeFigureOut">
              <a:rPr lang="en-US" smtClean="0"/>
              <a:t>11/8/2022</a:t>
            </a:fld>
            <a:endParaRPr lang="en-US"/>
          </a:p>
        </p:txBody>
      </p:sp>
      <p:sp>
        <p:nvSpPr>
          <p:cNvPr id="5" name="Footer Placeholder 4">
            <a:extLst>
              <a:ext uri="{FF2B5EF4-FFF2-40B4-BE49-F238E27FC236}">
                <a16:creationId xmlns:a16="http://schemas.microsoft.com/office/drawing/2014/main" id="{02AFD112-5F86-4C11-9F69-868BFF1F9F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104E8A-AAD7-48BA-94D4-231A1D17EF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2073F8-1C01-41DD-B87B-6B8D1AF6609C}" type="slidenum">
              <a:rPr lang="en-US" smtClean="0"/>
              <a:t>‹#›</a:t>
            </a:fld>
            <a:endParaRPr lang="en-US"/>
          </a:p>
        </p:txBody>
      </p:sp>
    </p:spTree>
    <p:extLst>
      <p:ext uri="{BB962C8B-B14F-4D97-AF65-F5344CB8AC3E}">
        <p14:creationId xmlns:p14="http://schemas.microsoft.com/office/powerpoint/2010/main" val="14698428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5.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4.wmf"/><Relationship Id="rId4" Type="http://schemas.openxmlformats.org/officeDocument/2006/relationships/image" Target="../media/image1.wmf"/><Relationship Id="rId9" Type="http://schemas.openxmlformats.org/officeDocument/2006/relationships/oleObject" Target="../embeddings/oleObject4.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2.wmf"/><Relationship Id="rId5" Type="http://schemas.openxmlformats.org/officeDocument/2006/relationships/oleObject" Target="../embeddings/oleObject14.bin"/><Relationship Id="rId4" Type="http://schemas.openxmlformats.org/officeDocument/2006/relationships/image" Target="../media/image21.wmf"/></Relationships>
</file>

<file path=ppt/slides/_rels/slide15.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8.emf"/><Relationship Id="rId3" Type="http://schemas.openxmlformats.org/officeDocument/2006/relationships/image" Target="../media/image23.emf"/><Relationship Id="rId7" Type="http://schemas.openxmlformats.org/officeDocument/2006/relationships/image" Target="../media/image25.emf"/><Relationship Id="rId12" Type="http://schemas.openxmlformats.org/officeDocument/2006/relationships/customXml" Target="../ink/ink6.xml"/><Relationship Id="rId17" Type="http://schemas.openxmlformats.org/officeDocument/2006/relationships/image" Target="../media/image30.emf"/><Relationship Id="rId2" Type="http://schemas.openxmlformats.org/officeDocument/2006/relationships/customXml" Target="../ink/ink1.xml"/><Relationship Id="rId16"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27.emf"/><Relationship Id="rId5" Type="http://schemas.openxmlformats.org/officeDocument/2006/relationships/image" Target="../media/image24.emf"/><Relationship Id="rId15" Type="http://schemas.openxmlformats.org/officeDocument/2006/relationships/image" Target="../media/image29.emf"/><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26.emf"/><Relationship Id="rId14" Type="http://schemas.openxmlformats.org/officeDocument/2006/relationships/customXml" Target="../ink/ink7.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3.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0.wmf"/><Relationship Id="rId5" Type="http://schemas.openxmlformats.org/officeDocument/2006/relationships/oleObject" Target="../embeddings/oleObject17.bin"/><Relationship Id="rId4" Type="http://schemas.openxmlformats.org/officeDocument/2006/relationships/image" Target="../media/image19.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5.wmf"/><Relationship Id="rId5" Type="http://schemas.openxmlformats.org/officeDocument/2006/relationships/oleObject" Target="../embeddings/oleObject19.bin"/><Relationship Id="rId4" Type="http://schemas.openxmlformats.org/officeDocument/2006/relationships/image" Target="../media/image24.w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1.wmf"/></Relationships>
</file>

<file path=ppt/slides/_rels/slide20.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27.wmf"/><Relationship Id="rId5" Type="http://schemas.openxmlformats.org/officeDocument/2006/relationships/oleObject" Target="../embeddings/oleObject21.bin"/><Relationship Id="rId4" Type="http://schemas.openxmlformats.org/officeDocument/2006/relationships/image" Target="../media/image26.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28.wmf"/><Relationship Id="rId5" Type="http://schemas.openxmlformats.org/officeDocument/2006/relationships/oleObject" Target="../embeddings/oleObject23.bin"/><Relationship Id="rId4" Type="http://schemas.openxmlformats.org/officeDocument/2006/relationships/image" Target="../media/image27.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29.wmf"/></Relationships>
</file>

<file path=ppt/slides/_rels/slide23.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19.bin"/><Relationship Id="rId7"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27.wmf"/><Relationship Id="rId5" Type="http://schemas.openxmlformats.org/officeDocument/2006/relationships/oleObject" Target="../embeddings/oleObject21.bin"/><Relationship Id="rId10" Type="http://schemas.openxmlformats.org/officeDocument/2006/relationships/image" Target="../media/image30.wmf"/><Relationship Id="rId4" Type="http://schemas.openxmlformats.org/officeDocument/2006/relationships/image" Target="../media/image25.wmf"/><Relationship Id="rId9" Type="http://schemas.openxmlformats.org/officeDocument/2006/relationships/oleObject" Target="../embeddings/oleObject26.bin"/></Relationships>
</file>

<file path=ppt/slides/_rels/slide24.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31.wmf"/><Relationship Id="rId5" Type="http://schemas.openxmlformats.org/officeDocument/2006/relationships/oleObject" Target="../embeddings/oleObject28.bin"/><Relationship Id="rId4" Type="http://schemas.openxmlformats.org/officeDocument/2006/relationships/image" Target="../media/image30.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32.bin"/><Relationship Id="rId5" Type="http://schemas.openxmlformats.org/officeDocument/2006/relationships/oleObject" Target="../embeddings/oleObject31.bin"/><Relationship Id="rId4" Type="http://schemas.openxmlformats.org/officeDocument/2006/relationships/image" Target="../media/image33.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35.wmf"/><Relationship Id="rId5" Type="http://schemas.openxmlformats.org/officeDocument/2006/relationships/oleObject" Target="../embeddings/oleObject34.bin"/><Relationship Id="rId10" Type="http://schemas.openxmlformats.org/officeDocument/2006/relationships/image" Target="../media/image37.wmf"/><Relationship Id="rId4" Type="http://schemas.openxmlformats.org/officeDocument/2006/relationships/image" Target="../media/image34.wmf"/><Relationship Id="rId9" Type="http://schemas.openxmlformats.org/officeDocument/2006/relationships/oleObject" Target="../embeddings/oleObject36.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38.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39.w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wmf"/><Relationship Id="rId5" Type="http://schemas.openxmlformats.org/officeDocument/2006/relationships/oleObject" Target="../embeddings/oleObject7.bin"/><Relationship Id="rId4" Type="http://schemas.openxmlformats.org/officeDocument/2006/relationships/image" Target="../media/image6.w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41.wmf"/><Relationship Id="rId5" Type="http://schemas.openxmlformats.org/officeDocument/2006/relationships/oleObject" Target="../embeddings/oleObject40.bin"/><Relationship Id="rId4" Type="http://schemas.openxmlformats.org/officeDocument/2006/relationships/image" Target="../media/image40.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41.wmf"/></Relationships>
</file>

<file path=ppt/slides/_rels/slide32.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43.wmf"/><Relationship Id="rId5" Type="http://schemas.openxmlformats.org/officeDocument/2006/relationships/oleObject" Target="../embeddings/oleObject43.bin"/><Relationship Id="rId10" Type="http://schemas.openxmlformats.org/officeDocument/2006/relationships/image" Target="../media/image45.wmf"/><Relationship Id="rId4" Type="http://schemas.openxmlformats.org/officeDocument/2006/relationships/image" Target="../media/image42.wmf"/><Relationship Id="rId9" Type="http://schemas.openxmlformats.org/officeDocument/2006/relationships/oleObject" Target="../embeddings/oleObject45.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6.bin"/><Relationship Id="rId7" Type="http://schemas.openxmlformats.org/officeDocument/2006/relationships/image" Target="../media/image48.gi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47.wmf"/><Relationship Id="rId5" Type="http://schemas.openxmlformats.org/officeDocument/2006/relationships/oleObject" Target="../embeddings/oleObject47.bin"/><Relationship Id="rId4" Type="http://schemas.openxmlformats.org/officeDocument/2006/relationships/image" Target="../media/image46.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20.wmf"/><Relationship Id="rId5" Type="http://schemas.openxmlformats.org/officeDocument/2006/relationships/oleObject" Target="../embeddings/oleObject49.bin"/><Relationship Id="rId4" Type="http://schemas.openxmlformats.org/officeDocument/2006/relationships/image" Target="../media/image19.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49.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20.wmf"/><Relationship Id="rId5" Type="http://schemas.openxmlformats.org/officeDocument/2006/relationships/oleObject" Target="../embeddings/oleObject49.bin"/><Relationship Id="rId4" Type="http://schemas.openxmlformats.org/officeDocument/2006/relationships/image" Target="../media/image19.wm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mlDrawing" Target="../drawings/vmlDrawing27.vml"/><Relationship Id="rId1" Type="http://schemas.openxmlformats.org/officeDocument/2006/relationships/themeOverride" Target="../theme/themeOverride1.xml"/><Relationship Id="rId5" Type="http://schemas.openxmlformats.org/officeDocument/2006/relationships/image" Target="../media/image50.wmf"/><Relationship Id="rId4" Type="http://schemas.openxmlformats.org/officeDocument/2006/relationships/oleObject" Target="../embeddings/oleObject51.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51.wmf"/></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20.wmf"/><Relationship Id="rId5" Type="http://schemas.openxmlformats.org/officeDocument/2006/relationships/oleObject" Target="../embeddings/oleObject54.bin"/><Relationship Id="rId4" Type="http://schemas.openxmlformats.org/officeDocument/2006/relationships/image" Target="../media/image19.wmf"/></Relationships>
</file>

<file path=ppt/slides/_rels/slide41.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55.bin"/><Relationship Id="rId7"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53.wmf"/><Relationship Id="rId5" Type="http://schemas.openxmlformats.org/officeDocument/2006/relationships/oleObject" Target="../embeddings/oleObject56.bin"/><Relationship Id="rId10" Type="http://schemas.openxmlformats.org/officeDocument/2006/relationships/image" Target="../media/image55.wmf"/><Relationship Id="rId4" Type="http://schemas.openxmlformats.org/officeDocument/2006/relationships/image" Target="../media/image52.wmf"/><Relationship Id="rId9" Type="http://schemas.openxmlformats.org/officeDocument/2006/relationships/oleObject" Target="../embeddings/oleObject58.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57.wmf"/><Relationship Id="rId5" Type="http://schemas.openxmlformats.org/officeDocument/2006/relationships/oleObject" Target="../embeddings/oleObject60.bin"/><Relationship Id="rId4" Type="http://schemas.openxmlformats.org/officeDocument/2006/relationships/image" Target="../media/image56.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20.wmf"/><Relationship Id="rId5" Type="http://schemas.openxmlformats.org/officeDocument/2006/relationships/oleObject" Target="../embeddings/oleObject54.bin"/><Relationship Id="rId4" Type="http://schemas.openxmlformats.org/officeDocument/2006/relationships/image" Target="../media/image19.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oleObject" Target="../embeddings/oleObject61.bin"/><Relationship Id="rId7"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image" Target="../media/image59.wmf"/><Relationship Id="rId5" Type="http://schemas.openxmlformats.org/officeDocument/2006/relationships/oleObject" Target="../embeddings/oleObject62.bin"/><Relationship Id="rId4" Type="http://schemas.openxmlformats.org/officeDocument/2006/relationships/image" Target="../media/image58.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60.wmf"/><Relationship Id="rId5" Type="http://schemas.openxmlformats.org/officeDocument/2006/relationships/oleObject" Target="../embeddings/oleObject65.bin"/><Relationship Id="rId4" Type="http://schemas.openxmlformats.org/officeDocument/2006/relationships/image" Target="../media/image59.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20.wmf"/><Relationship Id="rId5" Type="http://schemas.openxmlformats.org/officeDocument/2006/relationships/oleObject" Target="../embeddings/oleObject54.bin"/><Relationship Id="rId4" Type="http://schemas.openxmlformats.org/officeDocument/2006/relationships/image" Target="../media/image19.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36.vml"/><Relationship Id="rId4" Type="http://schemas.openxmlformats.org/officeDocument/2006/relationships/image" Target="../media/image51.wm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20.wmf"/><Relationship Id="rId5" Type="http://schemas.openxmlformats.org/officeDocument/2006/relationships/oleObject" Target="../embeddings/oleObject54.bin"/><Relationship Id="rId4" Type="http://schemas.openxmlformats.org/officeDocument/2006/relationships/image" Target="../media/image19.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38.vml"/><Relationship Id="rId4" Type="http://schemas.openxmlformats.org/officeDocument/2006/relationships/image" Target="../media/image61.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39.vml"/><Relationship Id="rId4" Type="http://schemas.openxmlformats.org/officeDocument/2006/relationships/image" Target="../media/image61.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40.vml"/><Relationship Id="rId4" Type="http://schemas.openxmlformats.org/officeDocument/2006/relationships/image" Target="../media/image61.wmf"/></Relationships>
</file>

<file path=ppt/slides/_rels/slide54.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oleObject" Target="../embeddings/oleObject69.bin"/><Relationship Id="rId7"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63.wmf"/><Relationship Id="rId5" Type="http://schemas.openxmlformats.org/officeDocument/2006/relationships/oleObject" Target="../embeddings/oleObject70.bin"/><Relationship Id="rId4" Type="http://schemas.openxmlformats.org/officeDocument/2006/relationships/image" Target="../media/image62.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20.wmf"/><Relationship Id="rId5" Type="http://schemas.openxmlformats.org/officeDocument/2006/relationships/oleObject" Target="../embeddings/oleObject54.bin"/><Relationship Id="rId4" Type="http://schemas.openxmlformats.org/officeDocument/2006/relationships/image" Target="../media/image19.wmf"/></Relationships>
</file>

<file path=ppt/slides/_rels/slide56.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oleObject" Target="../embeddings/oleObject72.bin"/><Relationship Id="rId7" Type="http://schemas.openxmlformats.org/officeDocument/2006/relationships/oleObject" Target="../embeddings/oleObject74.bin"/><Relationship Id="rId12" Type="http://schemas.openxmlformats.org/officeDocument/2006/relationships/image" Target="../media/image69.wmf"/><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66.wmf"/><Relationship Id="rId11" Type="http://schemas.openxmlformats.org/officeDocument/2006/relationships/oleObject" Target="../embeddings/oleObject76.bin"/><Relationship Id="rId5" Type="http://schemas.openxmlformats.org/officeDocument/2006/relationships/oleObject" Target="../embeddings/oleObject73.bin"/><Relationship Id="rId10" Type="http://schemas.openxmlformats.org/officeDocument/2006/relationships/image" Target="../media/image68.wmf"/><Relationship Id="rId4" Type="http://schemas.openxmlformats.org/officeDocument/2006/relationships/image" Target="../media/image65.wmf"/><Relationship Id="rId9" Type="http://schemas.openxmlformats.org/officeDocument/2006/relationships/oleObject" Target="../embeddings/oleObject75.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79.bin"/><Relationship Id="rId13" Type="http://schemas.openxmlformats.org/officeDocument/2006/relationships/image" Target="../media/image69.wmf"/><Relationship Id="rId3" Type="http://schemas.openxmlformats.org/officeDocument/2006/relationships/image" Target="../media/image72.png"/><Relationship Id="rId7" Type="http://schemas.openxmlformats.org/officeDocument/2006/relationships/image" Target="../media/image66.wmf"/><Relationship Id="rId12" Type="http://schemas.openxmlformats.org/officeDocument/2006/relationships/oleObject" Target="../embeddings/oleObject81.bin"/><Relationship Id="rId17" Type="http://schemas.openxmlformats.org/officeDocument/2006/relationships/image" Target="../media/image71.wmf"/><Relationship Id="rId2" Type="http://schemas.openxmlformats.org/officeDocument/2006/relationships/slideLayout" Target="../slideLayouts/slideLayout2.xml"/><Relationship Id="rId16" Type="http://schemas.openxmlformats.org/officeDocument/2006/relationships/oleObject" Target="../embeddings/oleObject83.bin"/><Relationship Id="rId1" Type="http://schemas.openxmlformats.org/officeDocument/2006/relationships/vmlDrawing" Target="../drawings/vmlDrawing44.vml"/><Relationship Id="rId6" Type="http://schemas.openxmlformats.org/officeDocument/2006/relationships/oleObject" Target="../embeddings/oleObject78.bin"/><Relationship Id="rId11" Type="http://schemas.openxmlformats.org/officeDocument/2006/relationships/image" Target="../media/image68.wmf"/><Relationship Id="rId5" Type="http://schemas.openxmlformats.org/officeDocument/2006/relationships/image" Target="../media/image65.wmf"/><Relationship Id="rId15" Type="http://schemas.openxmlformats.org/officeDocument/2006/relationships/image" Target="../media/image70.wmf"/><Relationship Id="rId10" Type="http://schemas.openxmlformats.org/officeDocument/2006/relationships/oleObject" Target="../embeddings/oleObject80.bin"/><Relationship Id="rId4" Type="http://schemas.openxmlformats.org/officeDocument/2006/relationships/oleObject" Target="../embeddings/oleObject77.bin"/><Relationship Id="rId9" Type="http://schemas.openxmlformats.org/officeDocument/2006/relationships/image" Target="../media/image67.wmf"/><Relationship Id="rId14" Type="http://schemas.openxmlformats.org/officeDocument/2006/relationships/oleObject" Target="../embeddings/oleObject82.bin"/></Relationships>
</file>

<file path=ppt/slides/_rels/slide58.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image" Target="../media/image73.png"/><Relationship Id="rId3" Type="http://schemas.openxmlformats.org/officeDocument/2006/relationships/oleObject" Target="../embeddings/oleObject84.bin"/><Relationship Id="rId7" Type="http://schemas.openxmlformats.org/officeDocument/2006/relationships/oleObject" Target="../embeddings/oleObject86.bin"/><Relationship Id="rId12" Type="http://schemas.openxmlformats.org/officeDocument/2006/relationships/image" Target="../media/image69.wmf"/><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image" Target="../media/image66.wmf"/><Relationship Id="rId11" Type="http://schemas.openxmlformats.org/officeDocument/2006/relationships/oleObject" Target="../embeddings/oleObject88.bin"/><Relationship Id="rId5" Type="http://schemas.openxmlformats.org/officeDocument/2006/relationships/oleObject" Target="../embeddings/oleObject85.bin"/><Relationship Id="rId10" Type="http://schemas.openxmlformats.org/officeDocument/2006/relationships/image" Target="../media/image68.wmf"/><Relationship Id="rId4" Type="http://schemas.openxmlformats.org/officeDocument/2006/relationships/image" Target="../media/image65.wmf"/><Relationship Id="rId9" Type="http://schemas.openxmlformats.org/officeDocument/2006/relationships/oleObject" Target="../embeddings/oleObject87.bin"/></Relationships>
</file>

<file path=ppt/slides/_rels/slide59.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image" Target="../media/image74.png"/><Relationship Id="rId3" Type="http://schemas.openxmlformats.org/officeDocument/2006/relationships/oleObject" Target="../embeddings/oleObject89.bin"/><Relationship Id="rId7" Type="http://schemas.openxmlformats.org/officeDocument/2006/relationships/oleObject" Target="../embeddings/oleObject91.bin"/><Relationship Id="rId12" Type="http://schemas.openxmlformats.org/officeDocument/2006/relationships/image" Target="../media/image69.wmf"/><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image" Target="../media/image66.wmf"/><Relationship Id="rId11" Type="http://schemas.openxmlformats.org/officeDocument/2006/relationships/oleObject" Target="../embeddings/oleObject93.bin"/><Relationship Id="rId5" Type="http://schemas.openxmlformats.org/officeDocument/2006/relationships/oleObject" Target="../embeddings/oleObject90.bin"/><Relationship Id="rId10" Type="http://schemas.openxmlformats.org/officeDocument/2006/relationships/image" Target="../media/image68.wmf"/><Relationship Id="rId4" Type="http://schemas.openxmlformats.org/officeDocument/2006/relationships/image" Target="../media/image65.wmf"/><Relationship Id="rId9" Type="http://schemas.openxmlformats.org/officeDocument/2006/relationships/oleObject" Target="../embeddings/oleObject92.bin"/></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47.vml"/><Relationship Id="rId6" Type="http://schemas.openxmlformats.org/officeDocument/2006/relationships/image" Target="../media/image20.wmf"/><Relationship Id="rId5" Type="http://schemas.openxmlformats.org/officeDocument/2006/relationships/oleObject" Target="../embeddings/oleObject54.bin"/><Relationship Id="rId4" Type="http://schemas.openxmlformats.org/officeDocument/2006/relationships/image" Target="../media/image19.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image" Target="../media/image20.wmf"/><Relationship Id="rId5" Type="http://schemas.openxmlformats.org/officeDocument/2006/relationships/oleObject" Target="../embeddings/oleObject95.bin"/><Relationship Id="rId4" Type="http://schemas.openxmlformats.org/officeDocument/2006/relationships/image" Target="../media/image19.wmf"/></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vmlDrawing" Target="../drawings/vmlDrawing49.vml"/><Relationship Id="rId4" Type="http://schemas.openxmlformats.org/officeDocument/2006/relationships/image" Target="../media/image76.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1.wmf"/><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oleObject" Target="../embeddings/oleObject98.bin"/><Relationship Id="rId5" Type="http://schemas.openxmlformats.org/officeDocument/2006/relationships/image" Target="../media/image80.wmf"/><Relationship Id="rId4" Type="http://schemas.openxmlformats.org/officeDocument/2006/relationships/oleObject" Target="../embeddings/oleObject97.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8.wmf"/><Relationship Id="rId5" Type="http://schemas.openxmlformats.org/officeDocument/2006/relationships/oleObject" Target="../embeddings/oleObject10.bin"/><Relationship Id="rId4" Type="http://schemas.openxmlformats.org/officeDocument/2006/relationships/image" Target="../media/image17.wmf"/></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1.wmf"/><Relationship Id="rId2" Type="http://schemas.openxmlformats.org/officeDocument/2006/relationships/slideLayout" Target="../slideLayouts/slideLayout2.xml"/><Relationship Id="rId1" Type="http://schemas.openxmlformats.org/officeDocument/2006/relationships/vmlDrawing" Target="../drawings/vmlDrawing51.vml"/><Relationship Id="rId6" Type="http://schemas.openxmlformats.org/officeDocument/2006/relationships/oleObject" Target="../embeddings/oleObject100.bin"/><Relationship Id="rId5" Type="http://schemas.openxmlformats.org/officeDocument/2006/relationships/image" Target="../media/image80.wmf"/><Relationship Id="rId4" Type="http://schemas.openxmlformats.org/officeDocument/2006/relationships/oleObject" Target="../embeddings/oleObject99.bin"/></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vmlDrawing" Target="../drawings/vmlDrawing52.vml"/><Relationship Id="rId5" Type="http://schemas.openxmlformats.org/officeDocument/2006/relationships/image" Target="../media/image80.wmf"/><Relationship Id="rId4" Type="http://schemas.openxmlformats.org/officeDocument/2006/relationships/oleObject" Target="../embeddings/oleObject101.bin"/></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image" Target="../media/image87.wmf"/><Relationship Id="rId5" Type="http://schemas.openxmlformats.org/officeDocument/2006/relationships/oleObject" Target="../embeddings/oleObject103.bin"/><Relationship Id="rId4" Type="http://schemas.openxmlformats.org/officeDocument/2006/relationships/image" Target="../media/image80.wmf"/></Relationships>
</file>

<file path=ppt/slides/_rels/slide87.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oleObject" Target="../embeddings/oleObject104.bin"/><Relationship Id="rId7" Type="http://schemas.openxmlformats.org/officeDocument/2006/relationships/oleObject" Target="../embeddings/oleObject106.bin"/><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image" Target="../media/image88.wmf"/><Relationship Id="rId5" Type="http://schemas.openxmlformats.org/officeDocument/2006/relationships/oleObject" Target="../embeddings/oleObject105.bin"/><Relationship Id="rId10" Type="http://schemas.openxmlformats.org/officeDocument/2006/relationships/image" Target="../media/image89.wmf"/><Relationship Id="rId4" Type="http://schemas.openxmlformats.org/officeDocument/2006/relationships/image" Target="../media/image80.wmf"/><Relationship Id="rId9" Type="http://schemas.openxmlformats.org/officeDocument/2006/relationships/oleObject" Target="../embeddings/oleObject107.bin"/></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2.xml"/><Relationship Id="rId1" Type="http://schemas.openxmlformats.org/officeDocument/2006/relationships/vmlDrawing" Target="../drawings/vmlDrawing55.vml"/><Relationship Id="rId5" Type="http://schemas.openxmlformats.org/officeDocument/2006/relationships/image" Target="../media/image88.wmf"/><Relationship Id="rId4" Type="http://schemas.openxmlformats.org/officeDocument/2006/relationships/oleObject" Target="../embeddings/oleObject108.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0.wmf"/><Relationship Id="rId5" Type="http://schemas.openxmlformats.org/officeDocument/2006/relationships/oleObject" Target="../embeddings/oleObject12.bin"/><Relationship Id="rId4" Type="http://schemas.openxmlformats.org/officeDocument/2006/relationships/image" Target="../media/image19.w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2748E85B-B350-4C0E-81E8-ADCF365A0E37}"/>
              </a:ext>
            </a:extLst>
          </p:cNvPr>
          <p:cNvGraphicFramePr>
            <a:graphicFrameLocks noChangeAspect="1"/>
          </p:cNvGraphicFramePr>
          <p:nvPr>
            <p:extLst>
              <p:ext uri="{D42A27DB-BD31-4B8C-83A1-F6EECF244321}">
                <p14:modId xmlns:p14="http://schemas.microsoft.com/office/powerpoint/2010/main" val="3823682742"/>
              </p:ext>
            </p:extLst>
          </p:nvPr>
        </p:nvGraphicFramePr>
        <p:xfrm>
          <a:off x="98474" y="227290"/>
          <a:ext cx="5605828" cy="862435"/>
        </p:xfrm>
        <a:graphic>
          <a:graphicData uri="http://schemas.openxmlformats.org/presentationml/2006/ole">
            <mc:AlternateContent xmlns:mc="http://schemas.openxmlformats.org/markup-compatibility/2006">
              <mc:Choice xmlns:v="urn:schemas-microsoft-com:vml" Requires="v">
                <p:oleObj spid="_x0000_s1745" name="Bitmap Image" r:id="rId3" imgW="2724120" imgH="419040" progId="PBrush">
                  <p:embed/>
                </p:oleObj>
              </mc:Choice>
              <mc:Fallback>
                <p:oleObj name="Bitmap Image" r:id="rId3" imgW="2724120" imgH="419040" progId="PBrush">
                  <p:embed/>
                  <p:pic>
                    <p:nvPicPr>
                      <p:cNvPr id="4" name="Object 3">
                        <a:extLst>
                          <a:ext uri="{FF2B5EF4-FFF2-40B4-BE49-F238E27FC236}">
                            <a16:creationId xmlns:a16="http://schemas.microsoft.com/office/drawing/2014/main" id="{2748E85B-B350-4C0E-81E8-ADCF365A0E37}"/>
                          </a:ext>
                        </a:extLst>
                      </p:cNvPr>
                      <p:cNvPicPr/>
                      <p:nvPr/>
                    </p:nvPicPr>
                    <p:blipFill>
                      <a:blip r:embed="rId4"/>
                      <a:stretch>
                        <a:fillRect/>
                      </a:stretch>
                    </p:blipFill>
                    <p:spPr>
                      <a:xfrm>
                        <a:off x="98474" y="227290"/>
                        <a:ext cx="5605828" cy="86243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31BA8979-F69B-4CCE-8845-3FF5954891F0}"/>
              </a:ext>
            </a:extLst>
          </p:cNvPr>
          <p:cNvGraphicFramePr>
            <a:graphicFrameLocks noChangeAspect="1"/>
          </p:cNvGraphicFramePr>
          <p:nvPr>
            <p:extLst>
              <p:ext uri="{D42A27DB-BD31-4B8C-83A1-F6EECF244321}">
                <p14:modId xmlns:p14="http://schemas.microsoft.com/office/powerpoint/2010/main" val="4214812599"/>
              </p:ext>
            </p:extLst>
          </p:nvPr>
        </p:nvGraphicFramePr>
        <p:xfrm>
          <a:off x="1918042" y="824288"/>
          <a:ext cx="5066816" cy="862436"/>
        </p:xfrm>
        <a:graphic>
          <a:graphicData uri="http://schemas.openxmlformats.org/presentationml/2006/ole">
            <mc:AlternateContent xmlns:mc="http://schemas.openxmlformats.org/markup-compatibility/2006">
              <mc:Choice xmlns:v="urn:schemas-microsoft-com:vml" Requires="v">
                <p:oleObj spid="_x0000_s1746" name="Bitmap Image" r:id="rId5" imgW="1790640" imgH="304920" progId="PBrush">
                  <p:embed/>
                </p:oleObj>
              </mc:Choice>
              <mc:Fallback>
                <p:oleObj name="Bitmap Image" r:id="rId5" imgW="1790640" imgH="304920" progId="PBrush">
                  <p:embed/>
                  <p:pic>
                    <p:nvPicPr>
                      <p:cNvPr id="5" name="Object 4">
                        <a:extLst>
                          <a:ext uri="{FF2B5EF4-FFF2-40B4-BE49-F238E27FC236}">
                            <a16:creationId xmlns:a16="http://schemas.microsoft.com/office/drawing/2014/main" id="{31BA8979-F69B-4CCE-8845-3FF5954891F0}"/>
                          </a:ext>
                        </a:extLst>
                      </p:cNvPr>
                      <p:cNvPicPr/>
                      <p:nvPr/>
                    </p:nvPicPr>
                    <p:blipFill>
                      <a:blip r:embed="rId6"/>
                      <a:stretch>
                        <a:fillRect/>
                      </a:stretch>
                    </p:blipFill>
                    <p:spPr>
                      <a:xfrm>
                        <a:off x="1918042" y="824288"/>
                        <a:ext cx="5066816" cy="862436"/>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09C68345-36BD-47A9-AAA3-FC7CD6D2526E}"/>
              </a:ext>
            </a:extLst>
          </p:cNvPr>
          <p:cNvGraphicFramePr>
            <a:graphicFrameLocks noChangeAspect="1"/>
          </p:cNvGraphicFramePr>
          <p:nvPr>
            <p:extLst>
              <p:ext uri="{D42A27DB-BD31-4B8C-83A1-F6EECF244321}">
                <p14:modId xmlns:p14="http://schemas.microsoft.com/office/powerpoint/2010/main" val="20966516"/>
              </p:ext>
            </p:extLst>
          </p:nvPr>
        </p:nvGraphicFramePr>
        <p:xfrm>
          <a:off x="3286876" y="1500503"/>
          <a:ext cx="5878352" cy="1035564"/>
        </p:xfrm>
        <a:graphic>
          <a:graphicData uri="http://schemas.openxmlformats.org/presentationml/2006/ole">
            <mc:AlternateContent xmlns:mc="http://schemas.openxmlformats.org/markup-compatibility/2006">
              <mc:Choice xmlns:v="urn:schemas-microsoft-com:vml" Requires="v">
                <p:oleObj spid="_x0000_s1747" name="Bitmap Image" r:id="rId7" imgW="1838160" imgH="324000" progId="PBrush">
                  <p:embed/>
                </p:oleObj>
              </mc:Choice>
              <mc:Fallback>
                <p:oleObj name="Bitmap Image" r:id="rId7" imgW="1838160" imgH="324000" progId="PBrush">
                  <p:embed/>
                  <p:pic>
                    <p:nvPicPr>
                      <p:cNvPr id="6" name="Object 5">
                        <a:extLst>
                          <a:ext uri="{FF2B5EF4-FFF2-40B4-BE49-F238E27FC236}">
                            <a16:creationId xmlns:a16="http://schemas.microsoft.com/office/drawing/2014/main" id="{09C68345-36BD-47A9-AAA3-FC7CD6D2526E}"/>
                          </a:ext>
                        </a:extLst>
                      </p:cNvPr>
                      <p:cNvPicPr/>
                      <p:nvPr/>
                    </p:nvPicPr>
                    <p:blipFill>
                      <a:blip r:embed="rId8"/>
                      <a:stretch>
                        <a:fillRect/>
                      </a:stretch>
                    </p:blipFill>
                    <p:spPr>
                      <a:xfrm>
                        <a:off x="3286876" y="1500503"/>
                        <a:ext cx="5878352" cy="1035564"/>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70FF8117-DE2B-428B-99A2-C133B982981B}"/>
              </a:ext>
            </a:extLst>
          </p:cNvPr>
          <p:cNvGraphicFramePr>
            <a:graphicFrameLocks noChangeAspect="1"/>
          </p:cNvGraphicFramePr>
          <p:nvPr>
            <p:extLst>
              <p:ext uri="{D42A27DB-BD31-4B8C-83A1-F6EECF244321}">
                <p14:modId xmlns:p14="http://schemas.microsoft.com/office/powerpoint/2010/main" val="4283157128"/>
              </p:ext>
            </p:extLst>
          </p:nvPr>
        </p:nvGraphicFramePr>
        <p:xfrm>
          <a:off x="4451450" y="2283722"/>
          <a:ext cx="6681846" cy="1035563"/>
        </p:xfrm>
        <a:graphic>
          <a:graphicData uri="http://schemas.openxmlformats.org/presentationml/2006/ole">
            <mc:AlternateContent xmlns:mc="http://schemas.openxmlformats.org/markup-compatibility/2006">
              <mc:Choice xmlns:v="urn:schemas-microsoft-com:vml" Requires="v">
                <p:oleObj spid="_x0000_s1748" name="Bitmap Image" r:id="rId9" imgW="2581200" imgH="399960" progId="PBrush">
                  <p:embed/>
                </p:oleObj>
              </mc:Choice>
              <mc:Fallback>
                <p:oleObj name="Bitmap Image" r:id="rId9" imgW="2581200" imgH="399960" progId="PBrush">
                  <p:embed/>
                  <p:pic>
                    <p:nvPicPr>
                      <p:cNvPr id="7" name="Object 6">
                        <a:extLst>
                          <a:ext uri="{FF2B5EF4-FFF2-40B4-BE49-F238E27FC236}">
                            <a16:creationId xmlns:a16="http://schemas.microsoft.com/office/drawing/2014/main" id="{70FF8117-DE2B-428B-99A2-C133B982981B}"/>
                          </a:ext>
                        </a:extLst>
                      </p:cNvPr>
                      <p:cNvPicPr/>
                      <p:nvPr/>
                    </p:nvPicPr>
                    <p:blipFill>
                      <a:blip r:embed="rId10"/>
                      <a:stretch>
                        <a:fillRect/>
                      </a:stretch>
                    </p:blipFill>
                    <p:spPr>
                      <a:xfrm>
                        <a:off x="4451450" y="2283722"/>
                        <a:ext cx="6681846" cy="1035563"/>
                      </a:xfrm>
                      <a:prstGeom prst="rect">
                        <a:avLst/>
                      </a:prstGeom>
                    </p:spPr>
                  </p:pic>
                </p:oleObj>
              </mc:Fallback>
            </mc:AlternateContent>
          </a:graphicData>
        </a:graphic>
      </p:graphicFrame>
      <p:graphicFrame>
        <p:nvGraphicFramePr>
          <p:cNvPr id="2" name="Object 1">
            <a:extLst>
              <a:ext uri="{FF2B5EF4-FFF2-40B4-BE49-F238E27FC236}">
                <a16:creationId xmlns:a16="http://schemas.microsoft.com/office/drawing/2014/main" id="{38BF1469-8D66-4F2A-A180-40FF26A6082E}"/>
              </a:ext>
            </a:extLst>
          </p:cNvPr>
          <p:cNvGraphicFramePr>
            <a:graphicFrameLocks noChangeAspect="1"/>
          </p:cNvGraphicFramePr>
          <p:nvPr>
            <p:extLst>
              <p:ext uri="{D42A27DB-BD31-4B8C-83A1-F6EECF244321}">
                <p14:modId xmlns:p14="http://schemas.microsoft.com/office/powerpoint/2010/main" val="4051073210"/>
              </p:ext>
            </p:extLst>
          </p:nvPr>
        </p:nvGraphicFramePr>
        <p:xfrm>
          <a:off x="3641847" y="3429000"/>
          <a:ext cx="7603205" cy="1035562"/>
        </p:xfrm>
        <a:graphic>
          <a:graphicData uri="http://schemas.openxmlformats.org/presentationml/2006/ole">
            <mc:AlternateContent xmlns:mc="http://schemas.openxmlformats.org/markup-compatibility/2006">
              <mc:Choice xmlns:v="urn:schemas-microsoft-com:vml" Requires="v">
                <p:oleObj spid="_x0000_s1749" name="Bitmap Image" r:id="rId11" imgW="2657520" imgH="361800" progId="PBrush">
                  <p:embed/>
                </p:oleObj>
              </mc:Choice>
              <mc:Fallback>
                <p:oleObj name="Bitmap Image" r:id="rId11" imgW="2657520" imgH="361800" progId="PBrush">
                  <p:embed/>
                  <p:pic>
                    <p:nvPicPr>
                      <p:cNvPr id="0" name=""/>
                      <p:cNvPicPr/>
                      <p:nvPr/>
                    </p:nvPicPr>
                    <p:blipFill>
                      <a:blip r:embed="rId12"/>
                      <a:stretch>
                        <a:fillRect/>
                      </a:stretch>
                    </p:blipFill>
                    <p:spPr>
                      <a:xfrm>
                        <a:off x="3641847" y="3429000"/>
                        <a:ext cx="7603205" cy="1035562"/>
                      </a:xfrm>
                      <a:prstGeom prst="rect">
                        <a:avLst/>
                      </a:prstGeom>
                      <a:noFill/>
                      <a:ln>
                        <a:solidFill>
                          <a:schemeClr val="accent1"/>
                        </a:solidFill>
                      </a:ln>
                    </p:spPr>
                  </p:pic>
                </p:oleObj>
              </mc:Fallback>
            </mc:AlternateContent>
          </a:graphicData>
        </a:graphic>
      </p:graphicFrame>
    </p:spTree>
    <p:extLst>
      <p:ext uri="{BB962C8B-B14F-4D97-AF65-F5344CB8AC3E}">
        <p14:creationId xmlns:p14="http://schemas.microsoft.com/office/powerpoint/2010/main" val="2047799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A72272-306D-49F4-9F10-FB0531595DE1}"/>
              </a:ext>
            </a:extLst>
          </p:cNvPr>
          <p:cNvSpPr txBox="1"/>
          <p:nvPr/>
        </p:nvSpPr>
        <p:spPr>
          <a:xfrm>
            <a:off x="154745" y="665689"/>
            <a:ext cx="11746523" cy="4401205"/>
          </a:xfrm>
          <a:prstGeom prst="rect">
            <a:avLst/>
          </a:prstGeom>
          <a:noFill/>
          <a:ln>
            <a:solidFill>
              <a:schemeClr val="tx1"/>
            </a:solidFill>
          </a:ln>
        </p:spPr>
        <p:txBody>
          <a:bodyPr wrap="square">
            <a:spAutoFit/>
          </a:bodyPr>
          <a:lstStyle/>
          <a:p>
            <a:pPr marL="457200" indent="-457200" algn="just">
              <a:buFont typeface="Arial" panose="020B0604020202020204" pitchFamily="34" charset="0"/>
              <a:buChar char="•"/>
            </a:pPr>
            <a:r>
              <a:rPr lang="en-US" sz="2800" b="0" i="0" u="none" strike="noStrike" baseline="0" dirty="0">
                <a:latin typeface="Times-Roman"/>
              </a:rPr>
              <a:t>The </a:t>
            </a:r>
            <a:r>
              <a:rPr lang="en-US" sz="2800" b="1" i="1" u="none" strike="noStrike" baseline="0" dirty="0">
                <a:solidFill>
                  <a:srgbClr val="FF0000"/>
                </a:solidFill>
                <a:latin typeface="Times-Roman"/>
              </a:rPr>
              <a:t>central data structure</a:t>
            </a:r>
            <a:r>
              <a:rPr lang="en-US" sz="2800" b="0" i="0" u="none" strike="noStrike" baseline="0" dirty="0">
                <a:latin typeface="Times-Roman"/>
              </a:rPr>
              <a:t> in a compiler is the intermediate form of the program being compiled. </a:t>
            </a:r>
          </a:p>
          <a:p>
            <a:pPr marL="457200" indent="-457200" algn="just">
              <a:buFont typeface="Arial" panose="020B0604020202020204" pitchFamily="34" charset="0"/>
              <a:buChar char="•"/>
            </a:pPr>
            <a:endParaRPr lang="en-US" sz="2800" dirty="0">
              <a:latin typeface="Times-Roman"/>
            </a:endParaRPr>
          </a:p>
          <a:p>
            <a:pPr marL="457200" indent="-457200" algn="just">
              <a:buFont typeface="Arial" panose="020B0604020202020204" pitchFamily="34" charset="0"/>
              <a:buChar char="•"/>
            </a:pPr>
            <a:r>
              <a:rPr lang="en-US" sz="2800" b="0" i="0" u="none" strike="noStrike" baseline="0" dirty="0">
                <a:latin typeface="Times-Roman"/>
              </a:rPr>
              <a:t>Most passes in the compiler read and manipulate the </a:t>
            </a:r>
            <a:r>
              <a:rPr lang="en-US" sz="2800" b="1" i="1" u="none" strike="noStrike" baseline="0" dirty="0">
                <a:solidFill>
                  <a:srgbClr val="FF0000"/>
                </a:solidFill>
                <a:latin typeface="Times-Roman"/>
              </a:rPr>
              <a:t>IR form </a:t>
            </a:r>
            <a:r>
              <a:rPr lang="en-US" sz="2800" b="0" i="0" u="none" strike="noStrike" baseline="0" dirty="0">
                <a:latin typeface="Times-Roman"/>
              </a:rPr>
              <a:t>of the code.</a:t>
            </a:r>
          </a:p>
          <a:p>
            <a:pPr marL="457200" indent="-457200" algn="just">
              <a:buFont typeface="Arial" panose="020B0604020202020204" pitchFamily="34" charset="0"/>
              <a:buChar char="•"/>
            </a:pPr>
            <a:endParaRPr lang="en-US" sz="2800" dirty="0">
              <a:latin typeface="Times-Roman"/>
            </a:endParaRPr>
          </a:p>
          <a:p>
            <a:pPr marL="457200" indent="-457200" algn="just">
              <a:buFont typeface="Arial" panose="020B0604020202020204" pitchFamily="34" charset="0"/>
              <a:buChar char="•"/>
            </a:pPr>
            <a:r>
              <a:rPr lang="en-US" sz="2800" b="0" i="0" u="none" strike="noStrike" baseline="0" dirty="0">
                <a:latin typeface="Times-Roman"/>
              </a:rPr>
              <a:t>Thus, decisions about what to represent and how to represent it play a crucial role in both the </a:t>
            </a:r>
            <a:r>
              <a:rPr lang="en-US" sz="2800" b="1" i="0" u="none" strike="noStrike" baseline="0" dirty="0">
                <a:solidFill>
                  <a:srgbClr val="FF0000"/>
                </a:solidFill>
                <a:latin typeface="Times-Roman"/>
              </a:rPr>
              <a:t>cost of compilation </a:t>
            </a:r>
            <a:r>
              <a:rPr lang="en-US" sz="2800" b="0" i="0" u="none" strike="noStrike" baseline="0" dirty="0">
                <a:latin typeface="Times-Roman"/>
              </a:rPr>
              <a:t>and its </a:t>
            </a:r>
            <a:r>
              <a:rPr lang="en-US" sz="2800" b="1" i="1" u="none" strike="noStrike" baseline="0" dirty="0">
                <a:solidFill>
                  <a:srgbClr val="FF0000"/>
                </a:solidFill>
                <a:latin typeface="Times-Roman"/>
              </a:rPr>
              <a:t>effectiveness</a:t>
            </a:r>
            <a:r>
              <a:rPr lang="en-US" sz="2800" b="0" i="0" u="none" strike="noStrike" baseline="0" dirty="0">
                <a:latin typeface="Times-Roman"/>
              </a:rPr>
              <a:t>. </a:t>
            </a:r>
          </a:p>
          <a:p>
            <a:pPr marL="457200" indent="-457200" algn="just">
              <a:buFont typeface="Arial" panose="020B0604020202020204" pitchFamily="34" charset="0"/>
              <a:buChar char="•"/>
            </a:pPr>
            <a:endParaRPr lang="en-US" sz="2800" dirty="0">
              <a:latin typeface="Times-Roman"/>
            </a:endParaRPr>
          </a:p>
          <a:p>
            <a:pPr marL="457200" indent="-457200" algn="just">
              <a:buFont typeface="Arial" panose="020B0604020202020204" pitchFamily="34" charset="0"/>
              <a:buChar char="•"/>
            </a:pPr>
            <a:r>
              <a:rPr lang="en-US" sz="2800" b="0" i="0" u="none" strike="noStrike" baseline="0" dirty="0">
                <a:latin typeface="Times-Roman"/>
              </a:rPr>
              <a:t>This chapter presents a survey of </a:t>
            </a:r>
            <a:r>
              <a:rPr lang="en-US" sz="2800" dirty="0">
                <a:latin typeface="Times-RomanSC"/>
              </a:rPr>
              <a:t>IR</a:t>
            </a:r>
            <a:r>
              <a:rPr lang="en-US" sz="2800" b="0" i="0" u="none" strike="noStrike" baseline="0" dirty="0">
                <a:latin typeface="Times-RomanSC"/>
              </a:rPr>
              <a:t> </a:t>
            </a:r>
            <a:r>
              <a:rPr lang="en-US" sz="2800" b="0" i="0" u="none" strike="noStrike" baseline="0" dirty="0">
                <a:latin typeface="Times-Roman"/>
              </a:rPr>
              <a:t>forms that compilers use, including </a:t>
            </a:r>
            <a:r>
              <a:rPr lang="en-US" sz="2800" b="1" i="0" u="none" strike="noStrike" baseline="0" dirty="0">
                <a:solidFill>
                  <a:srgbClr val="002060"/>
                </a:solidFill>
                <a:latin typeface="Times-Roman"/>
              </a:rPr>
              <a:t>graphical IR, linear </a:t>
            </a:r>
            <a:r>
              <a:rPr lang="en-US" sz="2800" b="1" dirty="0">
                <a:solidFill>
                  <a:srgbClr val="002060"/>
                </a:solidFill>
                <a:latin typeface="Times-RomanSC"/>
              </a:rPr>
              <a:t>IR</a:t>
            </a:r>
            <a:r>
              <a:rPr lang="en-US" sz="2800" b="1" i="0" u="none" strike="noStrike" baseline="0" dirty="0">
                <a:solidFill>
                  <a:srgbClr val="002060"/>
                </a:solidFill>
                <a:latin typeface="Times-Roman"/>
              </a:rPr>
              <a:t>s, and symbol tables</a:t>
            </a:r>
            <a:r>
              <a:rPr lang="en-US" sz="2800" b="0" i="0" u="none" strike="noStrike" baseline="0" dirty="0">
                <a:latin typeface="Times-Roman"/>
              </a:rPr>
              <a:t>.</a:t>
            </a:r>
            <a:endParaRPr lang="en-US" sz="2800" dirty="0"/>
          </a:p>
        </p:txBody>
      </p:sp>
      <p:sp>
        <p:nvSpPr>
          <p:cNvPr id="6" name="TextBox 5">
            <a:extLst>
              <a:ext uri="{FF2B5EF4-FFF2-40B4-BE49-F238E27FC236}">
                <a16:creationId xmlns:a16="http://schemas.microsoft.com/office/drawing/2014/main" id="{78517635-758B-41DA-AD52-2F18A0168D85}"/>
              </a:ext>
            </a:extLst>
          </p:cNvPr>
          <p:cNvSpPr txBox="1"/>
          <p:nvPr/>
        </p:nvSpPr>
        <p:spPr>
          <a:xfrm>
            <a:off x="0" y="0"/>
            <a:ext cx="1407693" cy="461665"/>
          </a:xfrm>
          <a:prstGeom prst="rect">
            <a:avLst/>
          </a:prstGeom>
          <a:solidFill>
            <a:schemeClr val="accent2">
              <a:lumMod val="40000"/>
              <a:lumOff val="60000"/>
            </a:schemeClr>
          </a:solidFill>
          <a:ln>
            <a:solidFill>
              <a:schemeClr val="tx1"/>
            </a:solidFill>
          </a:ln>
        </p:spPr>
        <p:txBody>
          <a:bodyPr wrap="none" rtlCol="0">
            <a:spAutoFit/>
          </a:bodyPr>
          <a:lstStyle/>
          <a:p>
            <a:r>
              <a:rPr lang="en-US" sz="2400" b="1" dirty="0"/>
              <a:t>Overview</a:t>
            </a:r>
          </a:p>
        </p:txBody>
      </p:sp>
    </p:spTree>
    <p:extLst>
      <p:ext uri="{BB962C8B-B14F-4D97-AF65-F5344CB8AC3E}">
        <p14:creationId xmlns:p14="http://schemas.microsoft.com/office/powerpoint/2010/main" val="3114244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7A47F9-3118-460A-AB96-2816D5DB43FD}"/>
              </a:ext>
            </a:extLst>
          </p:cNvPr>
          <p:cNvSpPr txBox="1"/>
          <p:nvPr/>
        </p:nvSpPr>
        <p:spPr>
          <a:xfrm>
            <a:off x="0" y="0"/>
            <a:ext cx="1407693" cy="461665"/>
          </a:xfrm>
          <a:prstGeom prst="rect">
            <a:avLst/>
          </a:prstGeom>
          <a:solidFill>
            <a:schemeClr val="accent2">
              <a:lumMod val="40000"/>
              <a:lumOff val="60000"/>
            </a:schemeClr>
          </a:solidFill>
          <a:ln>
            <a:solidFill>
              <a:schemeClr val="tx1"/>
            </a:solidFill>
          </a:ln>
        </p:spPr>
        <p:txBody>
          <a:bodyPr wrap="none" rtlCol="0">
            <a:spAutoFit/>
          </a:bodyPr>
          <a:lstStyle/>
          <a:p>
            <a:r>
              <a:rPr lang="en-US" sz="2400" b="1" dirty="0"/>
              <a:t>Overview</a:t>
            </a:r>
          </a:p>
        </p:txBody>
      </p:sp>
      <p:sp>
        <p:nvSpPr>
          <p:cNvPr id="4" name="TextBox 3">
            <a:extLst>
              <a:ext uri="{FF2B5EF4-FFF2-40B4-BE49-F238E27FC236}">
                <a16:creationId xmlns:a16="http://schemas.microsoft.com/office/drawing/2014/main" id="{4614B3C3-1EA8-4301-9795-C3196F2387D3}"/>
              </a:ext>
            </a:extLst>
          </p:cNvPr>
          <p:cNvSpPr txBox="1"/>
          <p:nvPr/>
        </p:nvSpPr>
        <p:spPr>
          <a:xfrm>
            <a:off x="281815" y="926180"/>
            <a:ext cx="11394370" cy="3416320"/>
          </a:xfrm>
          <a:prstGeom prst="rect">
            <a:avLst/>
          </a:prstGeom>
          <a:noFill/>
          <a:ln>
            <a:solidFill>
              <a:schemeClr val="tx1"/>
            </a:solidFill>
          </a:ln>
        </p:spPr>
        <p:txBody>
          <a:bodyPr wrap="square">
            <a:spAutoFit/>
          </a:bodyPr>
          <a:lstStyle/>
          <a:p>
            <a:pPr marL="342900" indent="-342900" algn="just">
              <a:buFont typeface="Arial" panose="020B0604020202020204" pitchFamily="34" charset="0"/>
              <a:buChar char="•"/>
            </a:pPr>
            <a:r>
              <a:rPr lang="en-US" sz="2400" dirty="0">
                <a:latin typeface="Times-Roman"/>
              </a:rPr>
              <a:t>T</a:t>
            </a:r>
            <a:r>
              <a:rPr lang="en-US" sz="2400" b="0" i="0" u="none" strike="noStrike" baseline="0" dirty="0">
                <a:latin typeface="Times-Roman"/>
              </a:rPr>
              <a:t>he compiler needs a representation for </a:t>
            </a:r>
            <a:r>
              <a:rPr lang="en-US" sz="2400" b="1" i="1" u="none" strike="noStrike" baseline="0" dirty="0">
                <a:solidFill>
                  <a:srgbClr val="FF0000"/>
                </a:solidFill>
                <a:latin typeface="Times-Roman"/>
              </a:rPr>
              <a:t>all of the facts </a:t>
            </a:r>
            <a:r>
              <a:rPr lang="en-US" sz="2400" b="0" i="0" u="none" strike="noStrike" baseline="0" dirty="0">
                <a:latin typeface="Times-Roman"/>
              </a:rPr>
              <a:t>that it derives about the </a:t>
            </a:r>
            <a:r>
              <a:rPr lang="en-US" sz="2400" b="1" i="1" dirty="0">
                <a:solidFill>
                  <a:srgbClr val="FF0000"/>
                </a:solidFill>
                <a:latin typeface="Times-Roman"/>
              </a:rPr>
              <a:t>program</a:t>
            </a:r>
            <a:r>
              <a:rPr lang="en-US" sz="2400" b="0" i="0" u="none" strike="noStrike" baseline="0" dirty="0">
                <a:latin typeface="Times-Roman"/>
              </a:rPr>
              <a:t>. </a:t>
            </a:r>
          </a:p>
          <a:p>
            <a:pPr marL="342900" indent="-342900" algn="just">
              <a:buFont typeface="Arial" panose="020B0604020202020204" pitchFamily="34" charset="0"/>
              <a:buChar char="•"/>
            </a:pPr>
            <a:endParaRPr lang="en-US" sz="2400" dirty="0">
              <a:latin typeface="Times-Roman"/>
            </a:endParaRPr>
          </a:p>
          <a:p>
            <a:pPr marL="342900" indent="-342900" algn="just">
              <a:buFont typeface="Arial" panose="020B0604020202020204" pitchFamily="34" charset="0"/>
              <a:buChar char="•"/>
            </a:pPr>
            <a:r>
              <a:rPr lang="en-US" sz="2400" b="0" i="0" u="none" strike="noStrike" baseline="0" dirty="0">
                <a:latin typeface="Times-Roman"/>
              </a:rPr>
              <a:t>We call this representation an </a:t>
            </a:r>
            <a:r>
              <a:rPr lang="en-US" sz="2400" b="0" i="1" u="none" strike="noStrike" baseline="0" dirty="0">
                <a:latin typeface="Times-Italic"/>
              </a:rPr>
              <a:t>intermediate representation</a:t>
            </a:r>
            <a:r>
              <a:rPr lang="en-US" sz="2400" b="0" i="0" u="none" strike="noStrike" baseline="0" dirty="0">
                <a:latin typeface="Times-Roman"/>
              </a:rPr>
              <a:t>, or </a:t>
            </a:r>
            <a:r>
              <a:rPr lang="en-US" sz="2400" b="1" i="1" dirty="0">
                <a:solidFill>
                  <a:srgbClr val="FF0000"/>
                </a:solidFill>
                <a:latin typeface="Times-Roman"/>
              </a:rPr>
              <a:t>IR</a:t>
            </a:r>
            <a:r>
              <a:rPr lang="en-US" sz="2400" dirty="0">
                <a:latin typeface="Times-RomanSC"/>
              </a:rPr>
              <a:t>.</a:t>
            </a:r>
          </a:p>
          <a:p>
            <a:pPr marL="342900" indent="-342900" algn="just">
              <a:buFont typeface="Arial" panose="020B0604020202020204" pitchFamily="34" charset="0"/>
              <a:buChar char="•"/>
            </a:pPr>
            <a:endParaRPr lang="en-US" sz="2400" dirty="0">
              <a:latin typeface="Times-RomanSC"/>
            </a:endParaRPr>
          </a:p>
          <a:p>
            <a:pPr marL="342900" indent="-342900" algn="just">
              <a:buFont typeface="Arial" panose="020B0604020202020204" pitchFamily="34" charset="0"/>
              <a:buChar char="•"/>
            </a:pPr>
            <a:r>
              <a:rPr lang="en-US" sz="2400" b="1" i="1" dirty="0">
                <a:solidFill>
                  <a:srgbClr val="FF0000"/>
                </a:solidFill>
                <a:latin typeface="Times-Roman"/>
              </a:rPr>
              <a:t>Every phase </a:t>
            </a:r>
            <a:r>
              <a:rPr lang="en-US" sz="2400" b="0" i="0" u="none" strike="noStrike" baseline="0" dirty="0">
                <a:latin typeface="Times-Roman"/>
              </a:rPr>
              <a:t>of the compiler manipulates the program in its </a:t>
            </a:r>
            <a:r>
              <a:rPr lang="en-US" sz="2400" dirty="0">
                <a:latin typeface="Times-RomanSC"/>
              </a:rPr>
              <a:t>IR</a:t>
            </a:r>
            <a:r>
              <a:rPr lang="en-US" sz="2400" b="0" i="0" u="none" strike="noStrike" baseline="0" dirty="0">
                <a:latin typeface="Times-RomanSC"/>
              </a:rPr>
              <a:t> </a:t>
            </a:r>
            <a:r>
              <a:rPr lang="en-US" sz="2400" b="0" i="0" u="none" strike="noStrike" baseline="0" dirty="0">
                <a:latin typeface="Times-Roman"/>
              </a:rPr>
              <a:t>form.</a:t>
            </a:r>
          </a:p>
          <a:p>
            <a:pPr marL="342900" indent="-342900" algn="just">
              <a:buFont typeface="Arial" panose="020B0604020202020204" pitchFamily="34" charset="0"/>
              <a:buChar char="•"/>
            </a:pPr>
            <a:endParaRPr lang="en-US" sz="2400" dirty="0">
              <a:latin typeface="Times-Roman"/>
            </a:endParaRPr>
          </a:p>
          <a:p>
            <a:pPr marL="342900" indent="-342900" algn="just">
              <a:buFont typeface="Arial" panose="020B0604020202020204" pitchFamily="34" charset="0"/>
              <a:buChar char="•"/>
            </a:pPr>
            <a:r>
              <a:rPr lang="en-US" sz="2400" b="0" i="0" u="none" strike="noStrike" baseline="0" dirty="0">
                <a:latin typeface="Times-Roman"/>
              </a:rPr>
              <a:t>A compiler’s </a:t>
            </a:r>
            <a:r>
              <a:rPr lang="en-US" sz="2400" b="1" i="1" dirty="0">
                <a:solidFill>
                  <a:srgbClr val="FF0000"/>
                </a:solidFill>
                <a:latin typeface="Times-Roman"/>
              </a:rPr>
              <a:t>IR</a:t>
            </a:r>
            <a:r>
              <a:rPr lang="en-US" sz="2400" b="0" i="0" u="none" strike="noStrike" baseline="0" dirty="0">
                <a:latin typeface="Times-RomanSC"/>
              </a:rPr>
              <a:t> </a:t>
            </a:r>
            <a:r>
              <a:rPr lang="en-US" sz="2400" b="0" i="0" u="none" strike="noStrike" baseline="0" dirty="0">
                <a:latin typeface="Times-Roman"/>
              </a:rPr>
              <a:t>must be expressive enough to </a:t>
            </a:r>
            <a:r>
              <a:rPr lang="en-US" sz="2400" b="1" i="1" dirty="0">
                <a:solidFill>
                  <a:srgbClr val="FF0000"/>
                </a:solidFill>
                <a:latin typeface="Times-Roman"/>
              </a:rPr>
              <a:t>record all of the useful facts </a:t>
            </a:r>
            <a:r>
              <a:rPr lang="en-US" sz="2400" b="0" i="0" u="none" strike="noStrike" baseline="0" dirty="0">
                <a:latin typeface="Times-Roman"/>
              </a:rPr>
              <a:t>that the compiler might need to transmit between passes.</a:t>
            </a:r>
            <a:endParaRPr lang="en-US" sz="2400" dirty="0"/>
          </a:p>
        </p:txBody>
      </p:sp>
    </p:spTree>
    <p:extLst>
      <p:ext uri="{BB962C8B-B14F-4D97-AF65-F5344CB8AC3E}">
        <p14:creationId xmlns:p14="http://schemas.microsoft.com/office/powerpoint/2010/main" val="1171033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696BD6-2EBC-48F8-AC28-18BC5A6C530F}"/>
              </a:ext>
            </a:extLst>
          </p:cNvPr>
          <p:cNvSpPr txBox="1"/>
          <p:nvPr/>
        </p:nvSpPr>
        <p:spPr>
          <a:xfrm>
            <a:off x="0" y="0"/>
            <a:ext cx="1841979" cy="369332"/>
          </a:xfrm>
          <a:prstGeom prst="rect">
            <a:avLst/>
          </a:prstGeom>
          <a:solidFill>
            <a:schemeClr val="accent2">
              <a:lumMod val="40000"/>
              <a:lumOff val="60000"/>
            </a:schemeClr>
          </a:solidFill>
          <a:ln>
            <a:solidFill>
              <a:schemeClr val="tx1"/>
            </a:solidFill>
          </a:ln>
        </p:spPr>
        <p:txBody>
          <a:bodyPr wrap="none" rtlCol="0">
            <a:spAutoFit/>
          </a:bodyPr>
          <a:lstStyle/>
          <a:p>
            <a:r>
              <a:rPr lang="en-US" sz="1800" b="1" i="0" u="none" strike="noStrike" baseline="0" dirty="0">
                <a:latin typeface="Myriad-Bold"/>
              </a:rPr>
              <a:t>A Taxonomy of IR</a:t>
            </a:r>
            <a:endParaRPr lang="en-US" sz="2400" b="1" dirty="0"/>
          </a:p>
        </p:txBody>
      </p:sp>
      <p:sp>
        <p:nvSpPr>
          <p:cNvPr id="4" name="TextBox 3">
            <a:extLst>
              <a:ext uri="{FF2B5EF4-FFF2-40B4-BE49-F238E27FC236}">
                <a16:creationId xmlns:a16="http://schemas.microsoft.com/office/drawing/2014/main" id="{00E859BB-7840-429B-B3D0-6C2648C0A3CC}"/>
              </a:ext>
            </a:extLst>
          </p:cNvPr>
          <p:cNvSpPr txBox="1"/>
          <p:nvPr/>
        </p:nvSpPr>
        <p:spPr>
          <a:xfrm>
            <a:off x="545121" y="597265"/>
            <a:ext cx="10287001" cy="3970318"/>
          </a:xfrm>
          <a:prstGeom prst="rect">
            <a:avLst/>
          </a:prstGeom>
          <a:noFill/>
          <a:ln>
            <a:solidFill>
              <a:schemeClr val="tx1">
                <a:lumMod val="65000"/>
                <a:lumOff val="35000"/>
              </a:schemeClr>
            </a:solidFill>
          </a:ln>
        </p:spPr>
        <p:txBody>
          <a:bodyPr wrap="square">
            <a:spAutoFit/>
          </a:bodyPr>
          <a:lstStyle/>
          <a:p>
            <a:pPr algn="just"/>
            <a:r>
              <a:rPr lang="en-US" sz="2800" b="0" i="0" u="none" strike="noStrike" baseline="0" dirty="0">
                <a:latin typeface="Times-Roman"/>
              </a:rPr>
              <a:t>Compilers have used many kinds of </a:t>
            </a:r>
            <a:r>
              <a:rPr lang="en-US" sz="2800" dirty="0">
                <a:latin typeface="Times-RomanSC"/>
              </a:rPr>
              <a:t>IR</a:t>
            </a:r>
            <a:r>
              <a:rPr lang="en-US" sz="2800" b="0" i="0" u="none" strike="noStrike" baseline="0" dirty="0">
                <a:latin typeface="Times-Roman"/>
              </a:rPr>
              <a:t>. </a:t>
            </a:r>
          </a:p>
          <a:p>
            <a:pPr algn="just"/>
            <a:endParaRPr lang="en-US" sz="2800" dirty="0">
              <a:latin typeface="Times-Roman"/>
            </a:endParaRPr>
          </a:p>
          <a:p>
            <a:pPr algn="just"/>
            <a:r>
              <a:rPr lang="en-US" sz="2800" b="0" i="0" u="none" strike="noStrike" baseline="0" dirty="0">
                <a:latin typeface="Times-Roman"/>
              </a:rPr>
              <a:t>We will organize our discussion of IRs along three axes: </a:t>
            </a:r>
          </a:p>
          <a:p>
            <a:pPr lvl="1" algn="just"/>
            <a:endParaRPr lang="en-US" sz="2800" b="0" i="0" u="none" strike="noStrike" baseline="0" dirty="0">
              <a:latin typeface="Times-Roman"/>
            </a:endParaRPr>
          </a:p>
          <a:p>
            <a:pPr marL="914400" lvl="1" indent="-457200" algn="just">
              <a:buAutoNum type="arabicParenBoth"/>
            </a:pPr>
            <a:r>
              <a:rPr lang="en-US" sz="2800" b="1" i="1" u="none" strike="noStrike" baseline="0" dirty="0">
                <a:solidFill>
                  <a:srgbClr val="0070C0"/>
                </a:solidFill>
                <a:latin typeface="Times-Roman"/>
              </a:rPr>
              <a:t>structural organization</a:t>
            </a:r>
            <a:r>
              <a:rPr lang="en-US" sz="2800" b="0" i="0" u="none" strike="noStrike" baseline="0" dirty="0">
                <a:latin typeface="Times-Roman"/>
              </a:rPr>
              <a:t>, </a:t>
            </a:r>
          </a:p>
          <a:p>
            <a:pPr marL="914400" lvl="1" indent="-457200" algn="just">
              <a:buAutoNum type="arabicParenBoth"/>
            </a:pPr>
            <a:endParaRPr lang="en-US" sz="2800" b="0" i="0" u="none" strike="noStrike" baseline="0" dirty="0">
              <a:latin typeface="Times-Roman"/>
            </a:endParaRPr>
          </a:p>
          <a:p>
            <a:pPr marL="914400" lvl="1" indent="-457200" algn="just">
              <a:buAutoNum type="arabicParenBoth"/>
            </a:pPr>
            <a:r>
              <a:rPr lang="en-US" sz="2800" b="1" i="1" dirty="0">
                <a:solidFill>
                  <a:srgbClr val="0070C0"/>
                </a:solidFill>
                <a:latin typeface="Times-Roman"/>
              </a:rPr>
              <a:t>level of abstraction</a:t>
            </a:r>
            <a:r>
              <a:rPr lang="en-US" sz="2800" b="0" i="0" u="none" strike="noStrike" baseline="0" dirty="0">
                <a:latin typeface="Times-Roman"/>
              </a:rPr>
              <a:t>, and </a:t>
            </a:r>
          </a:p>
          <a:p>
            <a:pPr marL="914400" lvl="1" indent="-457200" algn="just">
              <a:buAutoNum type="arabicParenBoth"/>
            </a:pPr>
            <a:endParaRPr lang="en-US" sz="2800" b="0" i="0" u="none" strike="noStrike" baseline="0" dirty="0">
              <a:latin typeface="Times-Roman"/>
            </a:endParaRPr>
          </a:p>
          <a:p>
            <a:pPr marL="914400" lvl="1" indent="-457200" algn="just">
              <a:buAutoNum type="arabicParenBoth"/>
            </a:pPr>
            <a:r>
              <a:rPr lang="en-US" sz="2800" b="1" i="1" dirty="0">
                <a:solidFill>
                  <a:srgbClr val="0070C0"/>
                </a:solidFill>
                <a:latin typeface="Times-Roman"/>
              </a:rPr>
              <a:t>naming discipline</a:t>
            </a:r>
            <a:r>
              <a:rPr lang="en-US" sz="2800" b="0" i="0" u="none" strike="noStrike" baseline="0" dirty="0">
                <a:latin typeface="Times-Roman"/>
              </a:rPr>
              <a:t>. </a:t>
            </a:r>
          </a:p>
        </p:txBody>
      </p:sp>
    </p:spTree>
    <p:extLst>
      <p:ext uri="{BB962C8B-B14F-4D97-AF65-F5344CB8AC3E}">
        <p14:creationId xmlns:p14="http://schemas.microsoft.com/office/powerpoint/2010/main" val="3417135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696BD6-2EBC-48F8-AC28-18BC5A6C530F}"/>
              </a:ext>
            </a:extLst>
          </p:cNvPr>
          <p:cNvSpPr txBox="1"/>
          <p:nvPr/>
        </p:nvSpPr>
        <p:spPr>
          <a:xfrm>
            <a:off x="0" y="0"/>
            <a:ext cx="1841979" cy="369332"/>
          </a:xfrm>
          <a:prstGeom prst="rect">
            <a:avLst/>
          </a:prstGeom>
          <a:solidFill>
            <a:schemeClr val="accent2">
              <a:lumMod val="40000"/>
              <a:lumOff val="60000"/>
            </a:schemeClr>
          </a:solidFill>
          <a:ln>
            <a:solidFill>
              <a:schemeClr val="tx1"/>
            </a:solidFill>
          </a:ln>
        </p:spPr>
        <p:txBody>
          <a:bodyPr wrap="none" rtlCol="0">
            <a:spAutoFit/>
          </a:bodyPr>
          <a:lstStyle/>
          <a:p>
            <a:r>
              <a:rPr lang="en-US" sz="1800" b="1" i="0" u="none" strike="noStrike" baseline="0" dirty="0">
                <a:latin typeface="Myriad-Bold"/>
              </a:rPr>
              <a:t>A Taxonomy of IR</a:t>
            </a:r>
            <a:endParaRPr lang="en-US" sz="2400" b="1" dirty="0"/>
          </a:p>
        </p:txBody>
      </p:sp>
      <p:sp>
        <p:nvSpPr>
          <p:cNvPr id="4" name="TextBox 3">
            <a:extLst>
              <a:ext uri="{FF2B5EF4-FFF2-40B4-BE49-F238E27FC236}">
                <a16:creationId xmlns:a16="http://schemas.microsoft.com/office/drawing/2014/main" id="{00E859BB-7840-429B-B3D0-6C2648C0A3CC}"/>
              </a:ext>
            </a:extLst>
          </p:cNvPr>
          <p:cNvSpPr txBox="1"/>
          <p:nvPr/>
        </p:nvSpPr>
        <p:spPr>
          <a:xfrm>
            <a:off x="263768" y="498792"/>
            <a:ext cx="11693770" cy="5262979"/>
          </a:xfrm>
          <a:prstGeom prst="rect">
            <a:avLst/>
          </a:prstGeom>
          <a:noFill/>
          <a:ln>
            <a:solidFill>
              <a:schemeClr val="tx1">
                <a:lumMod val="65000"/>
                <a:lumOff val="35000"/>
              </a:schemeClr>
            </a:solidFill>
          </a:ln>
        </p:spPr>
        <p:txBody>
          <a:bodyPr wrap="square">
            <a:spAutoFit/>
          </a:bodyPr>
          <a:lstStyle/>
          <a:p>
            <a:pPr algn="just"/>
            <a:r>
              <a:rPr lang="en-US" sz="2400" b="1" i="1" u="none" strike="noStrike" baseline="0" dirty="0">
                <a:solidFill>
                  <a:srgbClr val="0070C0"/>
                </a:solidFill>
                <a:latin typeface="Times-Roman"/>
              </a:rPr>
              <a:t>IRs fall into three structural categories:</a:t>
            </a:r>
          </a:p>
          <a:p>
            <a:pPr algn="just"/>
            <a:endParaRPr lang="en-US" sz="2400" dirty="0">
              <a:latin typeface="Times-Roman"/>
            </a:endParaRPr>
          </a:p>
          <a:p>
            <a:pPr marL="342900" indent="-342900" algn="just">
              <a:buAutoNum type="arabicParenBoth"/>
            </a:pPr>
            <a:r>
              <a:rPr lang="en-US" sz="2400" b="1" i="1" u="none" strike="noStrike" baseline="0" dirty="0">
                <a:solidFill>
                  <a:srgbClr val="FF0000"/>
                </a:solidFill>
                <a:latin typeface="Times-Italic"/>
              </a:rPr>
              <a:t>Graphical IRs (or </a:t>
            </a:r>
            <a:r>
              <a:rPr lang="en-US" sz="2400" b="1" i="1" dirty="0">
                <a:solidFill>
                  <a:srgbClr val="FF0000"/>
                </a:solidFill>
                <a:latin typeface="Times-Italic"/>
              </a:rPr>
              <a:t>Structural IRs) </a:t>
            </a:r>
            <a:r>
              <a:rPr lang="en-US" sz="2400" b="0" i="0" u="none" strike="noStrike" baseline="0" dirty="0">
                <a:latin typeface="Times-Roman"/>
              </a:rPr>
              <a:t>encode the compiler’s knowledge in a graph. The algorithms are expressed in terms of graphical objects: </a:t>
            </a:r>
            <a:r>
              <a:rPr lang="en-US" sz="2400" b="0" i="1" u="none" strike="noStrike" baseline="0" dirty="0">
                <a:solidFill>
                  <a:schemeClr val="accent2">
                    <a:lumMod val="75000"/>
                  </a:schemeClr>
                </a:solidFill>
                <a:latin typeface="Times-Roman"/>
              </a:rPr>
              <a:t>nodes, edges, lists, or trees</a:t>
            </a:r>
            <a:r>
              <a:rPr lang="en-US" sz="2400" b="0" i="0" u="none" strike="noStrike" baseline="0" dirty="0">
                <a:latin typeface="Times-Roman"/>
              </a:rPr>
              <a:t>. </a:t>
            </a:r>
          </a:p>
          <a:p>
            <a:pPr algn="just"/>
            <a:r>
              <a:rPr lang="en-US" sz="2400" dirty="0">
                <a:latin typeface="Times-Roman"/>
              </a:rPr>
              <a:t>        </a:t>
            </a:r>
            <a:r>
              <a:rPr lang="en-US" sz="2400" b="0" i="0" u="none" strike="noStrike" baseline="0" dirty="0" err="1">
                <a:latin typeface="Times-Roman"/>
              </a:rPr>
              <a:t>Eg.</a:t>
            </a:r>
            <a:r>
              <a:rPr lang="en-US" sz="2400" b="0" i="0" u="none" strike="noStrike" baseline="0" dirty="0">
                <a:latin typeface="Times-Roman"/>
              </a:rPr>
              <a:t> The </a:t>
            </a:r>
            <a:r>
              <a:rPr lang="en-US" sz="2400" b="1" i="1" dirty="0">
                <a:solidFill>
                  <a:schemeClr val="accent1">
                    <a:lumMod val="75000"/>
                  </a:schemeClr>
                </a:solidFill>
                <a:latin typeface="Times-Italic"/>
              </a:rPr>
              <a:t>parse trees </a:t>
            </a:r>
            <a:r>
              <a:rPr lang="en-US" sz="2400" b="0" i="0" u="none" strike="noStrike" baseline="0" dirty="0">
                <a:latin typeface="Times-Roman"/>
              </a:rPr>
              <a:t>used to depict derivations in Chapter 3 are a graphical </a:t>
            </a:r>
            <a:r>
              <a:rPr lang="en-US" sz="2400" dirty="0">
                <a:latin typeface="Times-RomanSC"/>
              </a:rPr>
              <a:t>IR.</a:t>
            </a:r>
            <a:endParaRPr lang="en-US" sz="2400" b="0" i="0" u="none" strike="noStrike" baseline="0" dirty="0">
              <a:latin typeface="Times-Roman"/>
            </a:endParaRPr>
          </a:p>
          <a:p>
            <a:pPr marL="342900" indent="-342900" algn="just">
              <a:buAutoNum type="arabicParenBoth"/>
            </a:pPr>
            <a:endParaRPr lang="en-US" sz="2400" b="1" i="1" dirty="0">
              <a:solidFill>
                <a:srgbClr val="FF0000"/>
              </a:solidFill>
              <a:latin typeface="Times-Italic"/>
            </a:endParaRPr>
          </a:p>
          <a:p>
            <a:pPr algn="just"/>
            <a:r>
              <a:rPr lang="en-US" sz="2400" b="1" i="1" dirty="0">
                <a:solidFill>
                  <a:srgbClr val="FF0000"/>
                </a:solidFill>
                <a:latin typeface="Times-Italic"/>
              </a:rPr>
              <a:t>(2) Linear IRs </a:t>
            </a:r>
            <a:r>
              <a:rPr lang="en-US" sz="2400" b="0" i="0" u="none" strike="noStrike" baseline="0" dirty="0">
                <a:latin typeface="Times-Roman"/>
              </a:rPr>
              <a:t>resemble pseudo-code for some abstract machine. The algorithms iterate over simple, linear sequences of operations. </a:t>
            </a:r>
            <a:endParaRPr lang="en-US" sz="2400" dirty="0">
              <a:latin typeface="Times-Roman"/>
            </a:endParaRPr>
          </a:p>
          <a:p>
            <a:pPr algn="just"/>
            <a:r>
              <a:rPr lang="en-US" sz="2400" b="0" i="0" u="none" strike="noStrike" baseline="0" dirty="0">
                <a:latin typeface="Times-Roman"/>
              </a:rPr>
              <a:t>    </a:t>
            </a:r>
            <a:r>
              <a:rPr lang="en-US" sz="2400" b="0" i="0" u="none" strike="noStrike" baseline="0" dirty="0" err="1">
                <a:latin typeface="Times-Roman"/>
              </a:rPr>
              <a:t>Eg.</a:t>
            </a:r>
            <a:r>
              <a:rPr lang="en-US" sz="2400" b="0" i="0" u="none" strike="noStrike" baseline="0" dirty="0">
                <a:latin typeface="Times-Roman"/>
              </a:rPr>
              <a:t> The </a:t>
            </a:r>
            <a:r>
              <a:rPr lang="en-US" sz="2400" b="1" i="1" dirty="0">
                <a:solidFill>
                  <a:schemeClr val="accent1">
                    <a:lumMod val="75000"/>
                  </a:schemeClr>
                </a:solidFill>
                <a:latin typeface="Times-Italic"/>
              </a:rPr>
              <a:t>ILOC code</a:t>
            </a:r>
            <a:r>
              <a:rPr lang="en-US" sz="2400" b="1" i="1" dirty="0">
                <a:solidFill>
                  <a:srgbClr val="FF0000"/>
                </a:solidFill>
                <a:latin typeface="Times-Italic"/>
              </a:rPr>
              <a:t> </a:t>
            </a:r>
            <a:r>
              <a:rPr lang="en-US" sz="2400" b="0" i="0" u="none" strike="noStrike" baseline="0" dirty="0">
                <a:latin typeface="Times-Roman"/>
              </a:rPr>
              <a:t>used in Chapter 1 is a linear </a:t>
            </a:r>
            <a:r>
              <a:rPr lang="en-US" sz="2400" dirty="0">
                <a:latin typeface="Times-RomanSC"/>
              </a:rPr>
              <a:t>IR</a:t>
            </a:r>
            <a:r>
              <a:rPr lang="en-US" sz="2400" b="0" i="0" u="none" strike="noStrike" baseline="0" dirty="0">
                <a:latin typeface="Times-Roman"/>
              </a:rPr>
              <a:t>.</a:t>
            </a:r>
          </a:p>
          <a:p>
            <a:pPr algn="just"/>
            <a:endParaRPr lang="en-US" sz="2400" dirty="0">
              <a:latin typeface="Dingbats"/>
            </a:endParaRPr>
          </a:p>
          <a:p>
            <a:pPr algn="just"/>
            <a:r>
              <a:rPr lang="en-US" sz="2400" b="1" i="1" dirty="0">
                <a:solidFill>
                  <a:srgbClr val="FF0000"/>
                </a:solidFill>
                <a:latin typeface="Times-Italic"/>
              </a:rPr>
              <a:t>(3) Hybrid IRs </a:t>
            </a:r>
            <a:r>
              <a:rPr lang="en-US" sz="2400" b="0" i="0" u="none" strike="noStrike" baseline="0" dirty="0">
                <a:latin typeface="Times-Roman"/>
              </a:rPr>
              <a:t>combine elements of both graphical and linear IRs, in an attempt to capture their strengths and avoid their weaknesses. A common hybrid representation uses a </a:t>
            </a:r>
            <a:r>
              <a:rPr lang="en-US" sz="2400" b="1" i="1" dirty="0">
                <a:solidFill>
                  <a:srgbClr val="FF0000"/>
                </a:solidFill>
                <a:latin typeface="Times-Italic"/>
              </a:rPr>
              <a:t>low-level linear IR </a:t>
            </a:r>
            <a:r>
              <a:rPr lang="en-US" sz="2400" b="0" i="0" u="none" strike="noStrike" baseline="0" dirty="0">
                <a:latin typeface="Times-Roman"/>
              </a:rPr>
              <a:t>to represent blocks of straight-line code and </a:t>
            </a:r>
            <a:r>
              <a:rPr lang="en-US" sz="2400" b="1" i="1" dirty="0">
                <a:solidFill>
                  <a:srgbClr val="FF0000"/>
                </a:solidFill>
                <a:latin typeface="Times-Italic"/>
              </a:rPr>
              <a:t>a graph to represent the flow of control </a:t>
            </a:r>
            <a:r>
              <a:rPr lang="en-US" sz="2400" b="0" i="0" u="none" strike="noStrike" baseline="0" dirty="0">
                <a:latin typeface="Times-Roman"/>
              </a:rPr>
              <a:t>among those blocks.</a:t>
            </a:r>
            <a:endParaRPr lang="en-US" sz="2400" dirty="0"/>
          </a:p>
        </p:txBody>
      </p:sp>
      <p:sp>
        <p:nvSpPr>
          <p:cNvPr id="5" name="TextBox 4">
            <a:extLst>
              <a:ext uri="{FF2B5EF4-FFF2-40B4-BE49-F238E27FC236}">
                <a16:creationId xmlns:a16="http://schemas.microsoft.com/office/drawing/2014/main" id="{E2B2031B-C50C-4CB6-8C7B-312A71B7AAF7}"/>
              </a:ext>
            </a:extLst>
          </p:cNvPr>
          <p:cNvSpPr txBox="1"/>
          <p:nvPr/>
        </p:nvSpPr>
        <p:spPr>
          <a:xfrm>
            <a:off x="717452" y="5891231"/>
            <a:ext cx="9649993" cy="830997"/>
          </a:xfrm>
          <a:prstGeom prst="rect">
            <a:avLst/>
          </a:prstGeom>
          <a:solidFill>
            <a:schemeClr val="accent4">
              <a:lumMod val="40000"/>
              <a:lumOff val="60000"/>
            </a:schemeClr>
          </a:solidFill>
          <a:ln>
            <a:solidFill>
              <a:srgbClr val="0070C0"/>
            </a:solidFill>
          </a:ln>
        </p:spPr>
        <p:txBody>
          <a:bodyPr wrap="square">
            <a:spAutoFit/>
          </a:bodyPr>
          <a:lstStyle/>
          <a:p>
            <a:pPr algn="l"/>
            <a:r>
              <a:rPr lang="en-US" sz="2400" b="0" i="0" u="none" strike="noStrike" baseline="0" dirty="0">
                <a:latin typeface="Times-Roman"/>
              </a:rPr>
              <a:t>The structural organization of an IR</a:t>
            </a:r>
            <a:r>
              <a:rPr lang="en-US" sz="2400" b="0" i="0" u="none" strike="noStrike" baseline="0" dirty="0">
                <a:latin typeface="Times-RomanSC"/>
              </a:rPr>
              <a:t> </a:t>
            </a:r>
            <a:r>
              <a:rPr lang="en-US" sz="2400" b="0" i="0" u="none" strike="noStrike" baseline="0" dirty="0">
                <a:latin typeface="Times-Roman"/>
              </a:rPr>
              <a:t>has a strong impact on how the compiler writer thinks about analysis, optimization, and code generation.</a:t>
            </a:r>
            <a:endParaRPr lang="en-US" sz="2400" dirty="0"/>
          </a:p>
        </p:txBody>
      </p:sp>
    </p:spTree>
    <p:extLst>
      <p:ext uri="{BB962C8B-B14F-4D97-AF65-F5344CB8AC3E}">
        <p14:creationId xmlns:p14="http://schemas.microsoft.com/office/powerpoint/2010/main" val="3142600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8E8BAA-5A3D-4BAC-BC8D-D5B361356C73}"/>
              </a:ext>
            </a:extLst>
          </p:cNvPr>
          <p:cNvSpPr txBox="1"/>
          <p:nvPr/>
        </p:nvSpPr>
        <p:spPr>
          <a:xfrm>
            <a:off x="0" y="0"/>
            <a:ext cx="1841979" cy="369332"/>
          </a:xfrm>
          <a:prstGeom prst="rect">
            <a:avLst/>
          </a:prstGeom>
          <a:solidFill>
            <a:schemeClr val="accent2">
              <a:lumMod val="40000"/>
              <a:lumOff val="60000"/>
            </a:schemeClr>
          </a:solidFill>
          <a:ln>
            <a:solidFill>
              <a:schemeClr val="tx1"/>
            </a:solidFill>
          </a:ln>
        </p:spPr>
        <p:txBody>
          <a:bodyPr wrap="none" rtlCol="0">
            <a:spAutoFit/>
          </a:bodyPr>
          <a:lstStyle/>
          <a:p>
            <a:r>
              <a:rPr lang="en-US" sz="1800" b="1" i="0" u="none" strike="noStrike" baseline="0" dirty="0">
                <a:latin typeface="Myriad-Bold"/>
              </a:rPr>
              <a:t>A Taxonomy of IR</a:t>
            </a:r>
            <a:endParaRPr lang="en-US" sz="2400" b="1" dirty="0"/>
          </a:p>
        </p:txBody>
      </p:sp>
      <p:sp>
        <p:nvSpPr>
          <p:cNvPr id="4" name="TextBox 3">
            <a:extLst>
              <a:ext uri="{FF2B5EF4-FFF2-40B4-BE49-F238E27FC236}">
                <a16:creationId xmlns:a16="http://schemas.microsoft.com/office/drawing/2014/main" id="{2388FD0A-6B73-4862-B6F7-48BE28B9F4BD}"/>
              </a:ext>
            </a:extLst>
          </p:cNvPr>
          <p:cNvSpPr txBox="1"/>
          <p:nvPr/>
        </p:nvSpPr>
        <p:spPr>
          <a:xfrm>
            <a:off x="137159" y="447469"/>
            <a:ext cx="11792243" cy="1877437"/>
          </a:xfrm>
          <a:prstGeom prst="rect">
            <a:avLst/>
          </a:prstGeom>
          <a:noFill/>
          <a:ln>
            <a:solidFill>
              <a:schemeClr val="tx1">
                <a:lumMod val="65000"/>
                <a:lumOff val="35000"/>
              </a:schemeClr>
            </a:solidFill>
          </a:ln>
        </p:spPr>
        <p:txBody>
          <a:bodyPr wrap="square">
            <a:spAutoFit/>
          </a:bodyPr>
          <a:lstStyle/>
          <a:p>
            <a:pPr marL="285750" indent="-285750" algn="just">
              <a:buFont typeface="Arial" panose="020B0604020202020204" pitchFamily="34" charset="0"/>
              <a:buChar char="•"/>
            </a:pPr>
            <a:r>
              <a:rPr lang="en-US" sz="2000" b="0" i="0" u="none" strike="noStrike" baseline="0" dirty="0">
                <a:latin typeface="Times-Roman"/>
              </a:rPr>
              <a:t>The </a:t>
            </a:r>
            <a:r>
              <a:rPr lang="en-US" sz="2800" b="1" i="1" u="none" strike="noStrike" baseline="0" dirty="0">
                <a:solidFill>
                  <a:srgbClr val="002060"/>
                </a:solidFill>
                <a:latin typeface="Times-Roman"/>
              </a:rPr>
              <a:t>second axis </a:t>
            </a:r>
            <a:r>
              <a:rPr lang="en-US" sz="2000" b="0" i="0" u="none" strike="noStrike" baseline="0" dirty="0">
                <a:latin typeface="Times-Roman"/>
              </a:rPr>
              <a:t>of our </a:t>
            </a:r>
            <a:r>
              <a:rPr lang="en-US" sz="2000" dirty="0">
                <a:latin typeface="Times-RomanSC"/>
              </a:rPr>
              <a:t>IR </a:t>
            </a:r>
            <a:r>
              <a:rPr lang="en-US" sz="2000" b="0" i="0" u="none" strike="noStrike" baseline="0" dirty="0">
                <a:latin typeface="Times-Roman"/>
              </a:rPr>
              <a:t>taxonomy is </a:t>
            </a:r>
            <a:r>
              <a:rPr lang="en-US" sz="2000" b="1" i="0" u="none" strike="noStrike" baseline="0" dirty="0">
                <a:solidFill>
                  <a:srgbClr val="FF0000"/>
                </a:solidFill>
                <a:latin typeface="Times-Roman"/>
              </a:rPr>
              <a:t>the level of abstraction </a:t>
            </a:r>
            <a:r>
              <a:rPr lang="en-US" sz="2000" b="0" i="0" u="none" strike="noStrike" baseline="0" dirty="0">
                <a:latin typeface="Times-Roman"/>
              </a:rPr>
              <a:t>at which the </a:t>
            </a:r>
            <a:r>
              <a:rPr lang="en-US" sz="2000" dirty="0">
                <a:latin typeface="Times-RomanSC"/>
              </a:rPr>
              <a:t>IR</a:t>
            </a:r>
            <a:r>
              <a:rPr lang="en-US" sz="2000" b="0" i="0" u="none" strike="noStrike" baseline="0" dirty="0">
                <a:latin typeface="Times-RomanSC"/>
              </a:rPr>
              <a:t> </a:t>
            </a:r>
            <a:r>
              <a:rPr lang="en-US" sz="2000" b="0" i="0" u="none" strike="noStrike" baseline="0" dirty="0">
                <a:latin typeface="Times-Roman"/>
              </a:rPr>
              <a:t>represents operations.</a:t>
            </a:r>
          </a:p>
          <a:p>
            <a:pPr marL="285750" indent="-285750" algn="just">
              <a:buFont typeface="Arial" panose="020B0604020202020204" pitchFamily="34" charset="0"/>
              <a:buChar char="•"/>
            </a:pPr>
            <a:endParaRPr lang="en-US" sz="2000" dirty="0">
              <a:latin typeface="Times-Roman"/>
            </a:endParaRPr>
          </a:p>
          <a:p>
            <a:pPr marL="285750" indent="-285750" algn="just">
              <a:buFont typeface="Arial" panose="020B0604020202020204" pitchFamily="34" charset="0"/>
              <a:buChar char="•"/>
            </a:pPr>
            <a:r>
              <a:rPr lang="en-US" sz="2000" b="0" i="0" u="none" strike="noStrike" baseline="0" dirty="0">
                <a:latin typeface="Times-Roman"/>
              </a:rPr>
              <a:t>The </a:t>
            </a:r>
            <a:r>
              <a:rPr lang="en-US" sz="2000" dirty="0">
                <a:latin typeface="Times-RomanSC"/>
              </a:rPr>
              <a:t>IR</a:t>
            </a:r>
            <a:r>
              <a:rPr lang="en-US" sz="2000" b="0" i="0" u="none" strike="noStrike" baseline="0" dirty="0">
                <a:latin typeface="Times-RomanSC"/>
              </a:rPr>
              <a:t> </a:t>
            </a:r>
            <a:r>
              <a:rPr lang="en-US" sz="2000" b="0" i="0" u="none" strike="noStrike" baseline="0" dirty="0">
                <a:latin typeface="Times-Roman"/>
              </a:rPr>
              <a:t>can range from </a:t>
            </a:r>
            <a:r>
              <a:rPr lang="en-US" sz="2400" b="1" i="1" u="none" strike="noStrike" baseline="0" dirty="0">
                <a:solidFill>
                  <a:srgbClr val="FF0000"/>
                </a:solidFill>
                <a:latin typeface="Times-Roman"/>
              </a:rPr>
              <a:t>a near-source representation </a:t>
            </a:r>
            <a:r>
              <a:rPr lang="en-US" sz="2000" b="0" i="0" u="none" strike="noStrike" baseline="0" dirty="0">
                <a:latin typeface="Times-Roman"/>
              </a:rPr>
              <a:t>in which a single node might represent an array access or a procedure call to </a:t>
            </a:r>
            <a:r>
              <a:rPr lang="en-US" sz="2400" b="1" i="1" dirty="0">
                <a:solidFill>
                  <a:srgbClr val="FF0000"/>
                </a:solidFill>
                <a:latin typeface="Times-Roman"/>
              </a:rPr>
              <a:t>a low-level representation </a:t>
            </a:r>
            <a:r>
              <a:rPr lang="en-US" sz="2000" b="0" i="0" u="none" strike="noStrike" baseline="0" dirty="0">
                <a:latin typeface="Times-Roman"/>
              </a:rPr>
              <a:t>in which several </a:t>
            </a:r>
            <a:r>
              <a:rPr lang="en-US" sz="2000" dirty="0">
                <a:latin typeface="Times-RomanSC"/>
              </a:rPr>
              <a:t>IR</a:t>
            </a:r>
            <a:r>
              <a:rPr lang="en-US" sz="2000" b="0" i="0" u="none" strike="noStrike" baseline="0" dirty="0">
                <a:latin typeface="Times-RomanSC"/>
              </a:rPr>
              <a:t> </a:t>
            </a:r>
            <a:r>
              <a:rPr lang="en-US" sz="2000" b="0" i="0" u="none" strike="noStrike" baseline="0" dirty="0">
                <a:latin typeface="Times-Roman"/>
              </a:rPr>
              <a:t>operations must be combined to form a single target-machine operation.</a:t>
            </a:r>
            <a:endParaRPr lang="en-US" sz="2000" dirty="0"/>
          </a:p>
        </p:txBody>
      </p:sp>
      <p:sp>
        <p:nvSpPr>
          <p:cNvPr id="6" name="TextBox 5">
            <a:extLst>
              <a:ext uri="{FF2B5EF4-FFF2-40B4-BE49-F238E27FC236}">
                <a16:creationId xmlns:a16="http://schemas.microsoft.com/office/drawing/2014/main" id="{D92BFAA5-B9D9-4C27-9D3F-BB338621D0D9}"/>
              </a:ext>
            </a:extLst>
          </p:cNvPr>
          <p:cNvSpPr txBox="1"/>
          <p:nvPr/>
        </p:nvSpPr>
        <p:spPr>
          <a:xfrm>
            <a:off x="137159" y="2279932"/>
            <a:ext cx="11524958" cy="707886"/>
          </a:xfrm>
          <a:prstGeom prst="rect">
            <a:avLst/>
          </a:prstGeom>
          <a:noFill/>
          <a:ln>
            <a:solidFill>
              <a:schemeClr val="tx1">
                <a:lumMod val="65000"/>
                <a:lumOff val="35000"/>
              </a:schemeClr>
            </a:solidFill>
          </a:ln>
        </p:spPr>
        <p:txBody>
          <a:bodyPr wrap="square">
            <a:spAutoFit/>
          </a:bodyPr>
          <a:lstStyle/>
          <a:p>
            <a:pPr algn="just"/>
            <a:r>
              <a:rPr lang="en-US" sz="2000" b="0" i="0" u="none" strike="noStrike" baseline="0" dirty="0">
                <a:latin typeface="Times-Roman"/>
              </a:rPr>
              <a:t>To illustrate the possibilities, assume that </a:t>
            </a:r>
            <a:r>
              <a:rPr lang="en-US" b="1" i="1" u="none" strike="noStrike" baseline="0" dirty="0">
                <a:solidFill>
                  <a:srgbClr val="FF0000"/>
                </a:solidFill>
                <a:latin typeface="LetterGothic"/>
              </a:rPr>
              <a:t>A[1...10, 1...10] </a:t>
            </a:r>
            <a:r>
              <a:rPr lang="en-US" sz="2000" b="0" i="0" u="none" strike="noStrike" baseline="0" dirty="0">
                <a:latin typeface="Times-Roman"/>
              </a:rPr>
              <a:t>is an array of four-byte elements stored in row-major order and consider how the compiler might represent the array reference </a:t>
            </a:r>
            <a:r>
              <a:rPr lang="en-US" b="1" i="1" dirty="0">
                <a:solidFill>
                  <a:srgbClr val="FF0000"/>
                </a:solidFill>
                <a:latin typeface="LetterGothic"/>
              </a:rPr>
              <a:t>A[</a:t>
            </a:r>
            <a:r>
              <a:rPr lang="en-US" b="1" i="1" dirty="0" err="1">
                <a:solidFill>
                  <a:srgbClr val="FF0000"/>
                </a:solidFill>
                <a:latin typeface="LetterGothic"/>
              </a:rPr>
              <a:t>i</a:t>
            </a:r>
            <a:r>
              <a:rPr lang="en-US" b="1" i="1" dirty="0">
                <a:solidFill>
                  <a:srgbClr val="FF0000"/>
                </a:solidFill>
                <a:latin typeface="LetterGothic"/>
              </a:rPr>
              <a:t>, j]</a:t>
            </a:r>
            <a:r>
              <a:rPr lang="en-US" b="0" i="0" u="none" strike="noStrike" baseline="0" dirty="0">
                <a:latin typeface="LetterGothic"/>
              </a:rPr>
              <a:t> </a:t>
            </a:r>
            <a:r>
              <a:rPr lang="en-US" sz="2000" b="0" i="0" u="none" strike="noStrike" baseline="0" dirty="0">
                <a:latin typeface="Times-Roman"/>
              </a:rPr>
              <a:t>in a source-level tree and in </a:t>
            </a:r>
            <a:r>
              <a:rPr lang="en-US" b="1" i="1" dirty="0">
                <a:solidFill>
                  <a:srgbClr val="FF0000"/>
                </a:solidFill>
                <a:latin typeface="LetterGothic"/>
              </a:rPr>
              <a:t>ILOC</a:t>
            </a:r>
          </a:p>
        </p:txBody>
      </p:sp>
      <p:graphicFrame>
        <p:nvGraphicFramePr>
          <p:cNvPr id="7" name="Object 6">
            <a:extLst>
              <a:ext uri="{FF2B5EF4-FFF2-40B4-BE49-F238E27FC236}">
                <a16:creationId xmlns:a16="http://schemas.microsoft.com/office/drawing/2014/main" id="{30CAA9D4-8F26-4494-ADE6-7F07882C7B85}"/>
              </a:ext>
            </a:extLst>
          </p:cNvPr>
          <p:cNvGraphicFramePr>
            <a:graphicFrameLocks noChangeAspect="1"/>
          </p:cNvGraphicFramePr>
          <p:nvPr>
            <p:extLst>
              <p:ext uri="{D42A27DB-BD31-4B8C-83A1-F6EECF244321}">
                <p14:modId xmlns:p14="http://schemas.microsoft.com/office/powerpoint/2010/main" val="2973316098"/>
              </p:ext>
            </p:extLst>
          </p:nvPr>
        </p:nvGraphicFramePr>
        <p:xfrm>
          <a:off x="137159" y="3159462"/>
          <a:ext cx="2993268" cy="2754369"/>
        </p:xfrm>
        <a:graphic>
          <a:graphicData uri="http://schemas.openxmlformats.org/presentationml/2006/ole">
            <mc:AlternateContent xmlns:mc="http://schemas.openxmlformats.org/markup-compatibility/2006">
              <mc:Choice xmlns:v="urn:schemas-microsoft-com:vml" Requires="v">
                <p:oleObj spid="_x0000_s11528" name="Bitmap Image" r:id="rId3" imgW="2028960" imgH="1866960" progId="PBrush">
                  <p:embed/>
                </p:oleObj>
              </mc:Choice>
              <mc:Fallback>
                <p:oleObj name="Bitmap Image" r:id="rId3" imgW="2028960" imgH="1866960" progId="PBrush">
                  <p:embed/>
                  <p:pic>
                    <p:nvPicPr>
                      <p:cNvPr id="0" name=""/>
                      <p:cNvPicPr/>
                      <p:nvPr/>
                    </p:nvPicPr>
                    <p:blipFill>
                      <a:blip r:embed="rId4"/>
                      <a:stretch>
                        <a:fillRect/>
                      </a:stretch>
                    </p:blipFill>
                    <p:spPr>
                      <a:xfrm>
                        <a:off x="137159" y="3159462"/>
                        <a:ext cx="2993268" cy="2754369"/>
                      </a:xfrm>
                      <a:prstGeom prst="rect">
                        <a:avLst/>
                      </a:prstGeom>
                      <a:ln>
                        <a:solidFill>
                          <a:schemeClr val="tx1"/>
                        </a:solidFill>
                      </a:ln>
                    </p:spPr>
                  </p:pic>
                </p:oleObj>
              </mc:Fallback>
            </mc:AlternateContent>
          </a:graphicData>
        </a:graphic>
      </p:graphicFrame>
      <p:graphicFrame>
        <p:nvGraphicFramePr>
          <p:cNvPr id="8" name="Object 7">
            <a:extLst>
              <a:ext uri="{FF2B5EF4-FFF2-40B4-BE49-F238E27FC236}">
                <a16:creationId xmlns:a16="http://schemas.microsoft.com/office/drawing/2014/main" id="{82A02FCC-9111-431B-9531-3C412AD8F88D}"/>
              </a:ext>
            </a:extLst>
          </p:cNvPr>
          <p:cNvGraphicFramePr>
            <a:graphicFrameLocks noChangeAspect="1"/>
          </p:cNvGraphicFramePr>
          <p:nvPr>
            <p:extLst>
              <p:ext uri="{D42A27DB-BD31-4B8C-83A1-F6EECF244321}">
                <p14:modId xmlns:p14="http://schemas.microsoft.com/office/powerpoint/2010/main" val="2450728555"/>
              </p:ext>
            </p:extLst>
          </p:nvPr>
        </p:nvGraphicFramePr>
        <p:xfrm>
          <a:off x="3334043" y="3072349"/>
          <a:ext cx="3545059" cy="3215910"/>
        </p:xfrm>
        <a:graphic>
          <a:graphicData uri="http://schemas.openxmlformats.org/presentationml/2006/ole">
            <mc:AlternateContent xmlns:mc="http://schemas.openxmlformats.org/markup-compatibility/2006">
              <mc:Choice xmlns:v="urn:schemas-microsoft-com:vml" Requires="v">
                <p:oleObj spid="_x0000_s11529" name="Bitmap Image" r:id="rId5" imgW="2305080" imgH="3152880" progId="PBrush">
                  <p:embed/>
                </p:oleObj>
              </mc:Choice>
              <mc:Fallback>
                <p:oleObj name="Bitmap Image" r:id="rId5" imgW="2305080" imgH="3152880" progId="PBrush">
                  <p:embed/>
                  <p:pic>
                    <p:nvPicPr>
                      <p:cNvPr id="0" name=""/>
                      <p:cNvPicPr/>
                      <p:nvPr/>
                    </p:nvPicPr>
                    <p:blipFill>
                      <a:blip r:embed="rId6"/>
                      <a:stretch>
                        <a:fillRect/>
                      </a:stretch>
                    </p:blipFill>
                    <p:spPr>
                      <a:xfrm>
                        <a:off x="3334043" y="3072349"/>
                        <a:ext cx="3545059" cy="3215910"/>
                      </a:xfrm>
                      <a:prstGeom prst="rect">
                        <a:avLst/>
                      </a:prstGeom>
                      <a:ln>
                        <a:solidFill>
                          <a:schemeClr val="tx1"/>
                        </a:solidFill>
                      </a:ln>
                    </p:spPr>
                  </p:pic>
                </p:oleObj>
              </mc:Fallback>
            </mc:AlternateContent>
          </a:graphicData>
        </a:graphic>
      </p:graphicFrame>
      <p:sp>
        <p:nvSpPr>
          <p:cNvPr id="10" name="TextBox 9">
            <a:extLst>
              <a:ext uri="{FF2B5EF4-FFF2-40B4-BE49-F238E27FC236}">
                <a16:creationId xmlns:a16="http://schemas.microsoft.com/office/drawing/2014/main" id="{F5238822-57EB-4CB2-AAD5-6DA27207AB85}"/>
              </a:ext>
            </a:extLst>
          </p:cNvPr>
          <p:cNvSpPr txBox="1"/>
          <p:nvPr/>
        </p:nvSpPr>
        <p:spPr>
          <a:xfrm>
            <a:off x="6988126" y="3072348"/>
            <a:ext cx="5039751" cy="3600986"/>
          </a:xfrm>
          <a:prstGeom prst="rect">
            <a:avLst/>
          </a:prstGeom>
          <a:noFill/>
          <a:ln>
            <a:solidFill>
              <a:schemeClr val="tx1"/>
            </a:solidFill>
          </a:ln>
        </p:spPr>
        <p:txBody>
          <a:bodyPr wrap="square">
            <a:spAutoFit/>
          </a:bodyPr>
          <a:lstStyle/>
          <a:p>
            <a:pPr algn="just"/>
            <a:r>
              <a:rPr lang="en-US" sz="1900" b="0" i="0" u="none" strike="noStrike" baseline="0" dirty="0">
                <a:latin typeface="Times-Roman"/>
              </a:rPr>
              <a:t>In the source-level tree, the compiler can easily recognize the computation as an array reference; the </a:t>
            </a:r>
            <a:r>
              <a:rPr lang="en-US" sz="1900" dirty="0">
                <a:latin typeface="Times-RomanSC"/>
              </a:rPr>
              <a:t>ILOC </a:t>
            </a:r>
            <a:r>
              <a:rPr lang="en-US" sz="1900" b="0" i="0" u="none" strike="noStrike" baseline="0" dirty="0">
                <a:latin typeface="Times-Roman"/>
              </a:rPr>
              <a:t>code obscures that fact fairly well.</a:t>
            </a:r>
          </a:p>
          <a:p>
            <a:pPr algn="just"/>
            <a:endParaRPr lang="en-US" sz="1900" dirty="0">
              <a:latin typeface="Times-Roman"/>
            </a:endParaRPr>
          </a:p>
          <a:p>
            <a:pPr algn="just"/>
            <a:endParaRPr lang="en-US" sz="1900" dirty="0">
              <a:latin typeface="Times-Roman"/>
            </a:endParaRPr>
          </a:p>
          <a:p>
            <a:pPr algn="just"/>
            <a:r>
              <a:rPr lang="en-US" sz="1900" b="0" i="0" u="none" strike="noStrike" baseline="0" dirty="0">
                <a:latin typeface="Times-Roman"/>
              </a:rPr>
              <a:t>In a compiler that tries to determine when two different references can touch the same memory location, the source-level tree makes it easy to find and compare references. </a:t>
            </a:r>
          </a:p>
          <a:p>
            <a:pPr algn="just"/>
            <a:endParaRPr lang="en-US" sz="1900" dirty="0">
              <a:latin typeface="Times-Roman"/>
            </a:endParaRPr>
          </a:p>
          <a:p>
            <a:pPr algn="just"/>
            <a:r>
              <a:rPr lang="en-US" sz="1900" b="0" i="0" u="none" strike="noStrike" baseline="0" dirty="0">
                <a:latin typeface="Times-Roman"/>
              </a:rPr>
              <a:t>By contrast, the </a:t>
            </a:r>
            <a:r>
              <a:rPr lang="en-US" sz="1900" dirty="0">
                <a:latin typeface="Times-RomanSC"/>
              </a:rPr>
              <a:t>ILOC</a:t>
            </a:r>
            <a:r>
              <a:rPr lang="en-US" sz="1900" b="0" i="0" u="none" strike="noStrike" baseline="0" dirty="0">
                <a:latin typeface="Times-RomanSC"/>
              </a:rPr>
              <a:t> </a:t>
            </a:r>
            <a:r>
              <a:rPr lang="en-US" sz="1900" b="0" i="0" u="none" strike="noStrike" baseline="0" dirty="0">
                <a:latin typeface="Times-Roman"/>
              </a:rPr>
              <a:t>code makes those tasks hard.</a:t>
            </a:r>
            <a:endParaRPr lang="en-US" sz="1900" dirty="0"/>
          </a:p>
        </p:txBody>
      </p:sp>
      <p:sp>
        <p:nvSpPr>
          <p:cNvPr id="9" name="TextBox 8">
            <a:extLst>
              <a:ext uri="{FF2B5EF4-FFF2-40B4-BE49-F238E27FC236}">
                <a16:creationId xmlns:a16="http://schemas.microsoft.com/office/drawing/2014/main" id="{A938F2F9-0A42-4C2F-8009-591B68324EEF}"/>
              </a:ext>
            </a:extLst>
          </p:cNvPr>
          <p:cNvSpPr txBox="1"/>
          <p:nvPr/>
        </p:nvSpPr>
        <p:spPr>
          <a:xfrm>
            <a:off x="137159" y="6410531"/>
            <a:ext cx="5510996" cy="400110"/>
          </a:xfrm>
          <a:prstGeom prst="rect">
            <a:avLst/>
          </a:prstGeom>
          <a:noFill/>
          <a:ln>
            <a:solidFill>
              <a:srgbClr val="0070C0"/>
            </a:solidFill>
          </a:ln>
        </p:spPr>
        <p:txBody>
          <a:bodyPr wrap="none" rtlCol="0">
            <a:spAutoFit/>
          </a:bodyPr>
          <a:lstStyle/>
          <a:p>
            <a:r>
              <a:rPr lang="en-US" sz="2000" dirty="0"/>
              <a:t>Address of A[</a:t>
            </a:r>
            <a:r>
              <a:rPr lang="en-US" sz="2000" dirty="0" err="1"/>
              <a:t>i,j</a:t>
            </a:r>
            <a:r>
              <a:rPr lang="en-US" sz="2000" dirty="0"/>
              <a:t>] =</a:t>
            </a:r>
            <a:r>
              <a:rPr lang="en-US" sz="2000" dirty="0" err="1"/>
              <a:t>StartAddress</a:t>
            </a:r>
            <a:r>
              <a:rPr lang="en-US" sz="2000" dirty="0"/>
              <a:t> + ((i-1)*10 + (j-1))*4</a:t>
            </a:r>
          </a:p>
        </p:txBody>
      </p:sp>
    </p:spTree>
    <p:extLst>
      <p:ext uri="{BB962C8B-B14F-4D97-AF65-F5344CB8AC3E}">
        <p14:creationId xmlns:p14="http://schemas.microsoft.com/office/powerpoint/2010/main" val="3955671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a:extLst>
              <a:ext uri="{FF2B5EF4-FFF2-40B4-BE49-F238E27FC236}">
                <a16:creationId xmlns:a16="http://schemas.microsoft.com/office/drawing/2014/main" id="{733E6A40-CBB0-45A5-80C8-238486685A2A}"/>
              </a:ext>
            </a:extLst>
          </p:cNvPr>
          <p:cNvSpPr>
            <a:spLocks noGrp="1" noChangeArrowheads="1"/>
          </p:cNvSpPr>
          <p:nvPr>
            <p:ph type="body" idx="1"/>
          </p:nvPr>
        </p:nvSpPr>
        <p:spPr>
          <a:xfrm>
            <a:off x="805973" y="506307"/>
            <a:ext cx="9233854" cy="1271725"/>
          </a:xfrm>
        </p:spPr>
        <p:txBody>
          <a:bodyPr>
            <a:noAutofit/>
          </a:bodyPr>
          <a:lstStyle/>
          <a:p>
            <a:r>
              <a:rPr lang="en-US" altLang="en-US" sz="2400" dirty="0"/>
              <a:t>Structural </a:t>
            </a:r>
            <a:r>
              <a:rPr lang="en-US" altLang="en-US" sz="2400" i="1" dirty="0"/>
              <a:t>IR</a:t>
            </a:r>
            <a:r>
              <a:rPr lang="en-US" altLang="en-US" sz="2400" dirty="0"/>
              <a:t>s are usually considered high-level.</a:t>
            </a:r>
          </a:p>
          <a:p>
            <a:r>
              <a:rPr lang="en-US" altLang="en-US" sz="2400" dirty="0"/>
              <a:t>Linear </a:t>
            </a:r>
            <a:r>
              <a:rPr lang="en-US" altLang="en-US" sz="2400" i="1" dirty="0"/>
              <a:t>IR</a:t>
            </a:r>
            <a:r>
              <a:rPr lang="en-US" altLang="en-US" sz="2400" dirty="0"/>
              <a:t>s are usually considered low-level.</a:t>
            </a:r>
          </a:p>
          <a:p>
            <a:r>
              <a:rPr lang="en-US" altLang="en-US" sz="2400" dirty="0"/>
              <a:t>Not necessarily true.</a:t>
            </a:r>
          </a:p>
        </p:txBody>
      </p:sp>
      <p:grpSp>
        <p:nvGrpSpPr>
          <p:cNvPr id="12292" name="Group 4">
            <a:extLst>
              <a:ext uri="{FF2B5EF4-FFF2-40B4-BE49-F238E27FC236}">
                <a16:creationId xmlns:a16="http://schemas.microsoft.com/office/drawing/2014/main" id="{51D9C071-4DB7-4577-BC17-670142DCB0F2}"/>
              </a:ext>
            </a:extLst>
          </p:cNvPr>
          <p:cNvGrpSpPr>
            <a:grpSpLocks/>
          </p:cNvGrpSpPr>
          <p:nvPr/>
        </p:nvGrpSpPr>
        <p:grpSpPr bwMode="auto">
          <a:xfrm>
            <a:off x="1195761" y="2466850"/>
            <a:ext cx="4662488" cy="3413125"/>
            <a:chOff x="336" y="1632"/>
            <a:chExt cx="2937" cy="2150"/>
          </a:xfrm>
        </p:grpSpPr>
        <p:grpSp>
          <p:nvGrpSpPr>
            <p:cNvPr id="12306" name="Group 5">
              <a:extLst>
                <a:ext uri="{FF2B5EF4-FFF2-40B4-BE49-F238E27FC236}">
                  <a16:creationId xmlns:a16="http://schemas.microsoft.com/office/drawing/2014/main" id="{20E63099-77F7-4048-8AAB-21064F961092}"/>
                </a:ext>
              </a:extLst>
            </p:cNvPr>
            <p:cNvGrpSpPr>
              <a:grpSpLocks/>
            </p:cNvGrpSpPr>
            <p:nvPr/>
          </p:nvGrpSpPr>
          <p:grpSpPr bwMode="auto">
            <a:xfrm>
              <a:off x="1756" y="2448"/>
              <a:ext cx="230" cy="230"/>
              <a:chOff x="912" y="2784"/>
              <a:chExt cx="230" cy="230"/>
            </a:xfrm>
          </p:grpSpPr>
          <p:sp>
            <p:nvSpPr>
              <p:cNvPr id="12355" name="Oval 6">
                <a:extLst>
                  <a:ext uri="{FF2B5EF4-FFF2-40B4-BE49-F238E27FC236}">
                    <a16:creationId xmlns:a16="http://schemas.microsoft.com/office/drawing/2014/main" id="{240D43CD-3D93-4756-BB2D-920C0F533F7A}"/>
                  </a:ext>
                </a:extLst>
              </p:cNvPr>
              <p:cNvSpPr>
                <a:spLocks noChangeArrowheads="1"/>
              </p:cNvSpPr>
              <p:nvPr/>
            </p:nvSpPr>
            <p:spPr bwMode="auto">
              <a:xfrm>
                <a:off x="912" y="2784"/>
                <a:ext cx="230" cy="2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2800"/>
              </a:p>
            </p:txBody>
          </p:sp>
          <p:sp>
            <p:nvSpPr>
              <p:cNvPr id="12356" name="Text Box 7">
                <a:extLst>
                  <a:ext uri="{FF2B5EF4-FFF2-40B4-BE49-F238E27FC236}">
                    <a16:creationId xmlns:a16="http://schemas.microsoft.com/office/drawing/2014/main" id="{02EB49CC-C141-415B-92B4-EAD1679865DD}"/>
                  </a:ext>
                </a:extLst>
              </p:cNvPr>
              <p:cNvSpPr txBox="1">
                <a:spLocks noChangeArrowheads="1"/>
              </p:cNvSpPr>
              <p:nvPr/>
            </p:nvSpPr>
            <p:spPr bwMode="auto">
              <a:xfrm>
                <a:off x="938" y="2785"/>
                <a:ext cx="1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latin typeface="Arial Rounded MT Bold" panose="020F0704030504030204" pitchFamily="34" charset="0"/>
                  </a:rPr>
                  <a:t>+</a:t>
                </a:r>
              </a:p>
            </p:txBody>
          </p:sp>
        </p:grpSp>
        <p:cxnSp>
          <p:nvCxnSpPr>
            <p:cNvPr id="12307" name="AutoShape 8">
              <a:extLst>
                <a:ext uri="{FF2B5EF4-FFF2-40B4-BE49-F238E27FC236}">
                  <a16:creationId xmlns:a16="http://schemas.microsoft.com/office/drawing/2014/main" id="{9089748D-A500-4DD1-B80E-05971006B647}"/>
                </a:ext>
              </a:extLst>
            </p:cNvPr>
            <p:cNvCxnSpPr>
              <a:cxnSpLocks noChangeShapeType="1"/>
            </p:cNvCxnSpPr>
            <p:nvPr/>
          </p:nvCxnSpPr>
          <p:spPr bwMode="auto">
            <a:xfrm flipH="1">
              <a:off x="1296" y="2592"/>
              <a:ext cx="461" cy="23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2308" name="Group 9">
              <a:extLst>
                <a:ext uri="{FF2B5EF4-FFF2-40B4-BE49-F238E27FC236}">
                  <a16:creationId xmlns:a16="http://schemas.microsoft.com/office/drawing/2014/main" id="{2FD36AE5-2752-4C9D-93E3-F4186DFE1829}"/>
                </a:ext>
              </a:extLst>
            </p:cNvPr>
            <p:cNvGrpSpPr>
              <a:grpSpLocks/>
            </p:cNvGrpSpPr>
            <p:nvPr/>
          </p:nvGrpSpPr>
          <p:grpSpPr bwMode="auto">
            <a:xfrm>
              <a:off x="336" y="2784"/>
              <a:ext cx="1420" cy="998"/>
              <a:chOff x="336" y="2784"/>
              <a:chExt cx="1420" cy="998"/>
            </a:xfrm>
          </p:grpSpPr>
          <p:grpSp>
            <p:nvGrpSpPr>
              <p:cNvPr id="12335" name="Group 10">
                <a:extLst>
                  <a:ext uri="{FF2B5EF4-FFF2-40B4-BE49-F238E27FC236}">
                    <a16:creationId xmlns:a16="http://schemas.microsoft.com/office/drawing/2014/main" id="{0B35763F-FC0E-4AEB-B9B5-7697979D2D2F}"/>
                  </a:ext>
                </a:extLst>
              </p:cNvPr>
              <p:cNvGrpSpPr>
                <a:grpSpLocks/>
              </p:cNvGrpSpPr>
              <p:nvPr/>
            </p:nvGrpSpPr>
            <p:grpSpPr bwMode="auto">
              <a:xfrm>
                <a:off x="1104" y="2784"/>
                <a:ext cx="230" cy="230"/>
                <a:chOff x="912" y="2784"/>
                <a:chExt cx="230" cy="230"/>
              </a:xfrm>
            </p:grpSpPr>
            <p:sp>
              <p:nvSpPr>
                <p:cNvPr id="12353" name="Oval 11">
                  <a:extLst>
                    <a:ext uri="{FF2B5EF4-FFF2-40B4-BE49-F238E27FC236}">
                      <a16:creationId xmlns:a16="http://schemas.microsoft.com/office/drawing/2014/main" id="{EC0596C3-946C-4B1C-9F75-C64461815059}"/>
                    </a:ext>
                  </a:extLst>
                </p:cNvPr>
                <p:cNvSpPr>
                  <a:spLocks noChangeArrowheads="1"/>
                </p:cNvSpPr>
                <p:nvPr/>
              </p:nvSpPr>
              <p:spPr bwMode="auto">
                <a:xfrm>
                  <a:off x="912" y="2784"/>
                  <a:ext cx="230" cy="2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2800"/>
                </a:p>
              </p:txBody>
            </p:sp>
            <p:sp>
              <p:nvSpPr>
                <p:cNvPr id="12354" name="Text Box 12">
                  <a:extLst>
                    <a:ext uri="{FF2B5EF4-FFF2-40B4-BE49-F238E27FC236}">
                      <a16:creationId xmlns:a16="http://schemas.microsoft.com/office/drawing/2014/main" id="{52A0E7C2-B8A4-4E47-AEBB-68FBAD329690}"/>
                    </a:ext>
                  </a:extLst>
                </p:cNvPr>
                <p:cNvSpPr txBox="1">
                  <a:spLocks noChangeArrowheads="1"/>
                </p:cNvSpPr>
                <p:nvPr/>
              </p:nvSpPr>
              <p:spPr bwMode="auto">
                <a:xfrm>
                  <a:off x="938" y="2785"/>
                  <a:ext cx="1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latin typeface="Arial Rounded MT Bold" panose="020F0704030504030204" pitchFamily="34" charset="0"/>
                    </a:rPr>
                    <a:t>*</a:t>
                  </a:r>
                </a:p>
              </p:txBody>
            </p:sp>
          </p:grpSp>
          <p:grpSp>
            <p:nvGrpSpPr>
              <p:cNvPr id="12336" name="Group 13">
                <a:extLst>
                  <a:ext uri="{FF2B5EF4-FFF2-40B4-BE49-F238E27FC236}">
                    <a16:creationId xmlns:a16="http://schemas.microsoft.com/office/drawing/2014/main" id="{ACD462D9-D441-4555-AE34-D1B5B0BAD4A2}"/>
                  </a:ext>
                </a:extLst>
              </p:cNvPr>
              <p:cNvGrpSpPr>
                <a:grpSpLocks/>
              </p:cNvGrpSpPr>
              <p:nvPr/>
            </p:nvGrpSpPr>
            <p:grpSpPr bwMode="auto">
              <a:xfrm>
                <a:off x="1488" y="3168"/>
                <a:ext cx="268" cy="230"/>
                <a:chOff x="1410" y="2784"/>
                <a:chExt cx="268" cy="230"/>
              </a:xfrm>
            </p:grpSpPr>
            <p:sp>
              <p:nvSpPr>
                <p:cNvPr id="12351" name="Oval 14">
                  <a:extLst>
                    <a:ext uri="{FF2B5EF4-FFF2-40B4-BE49-F238E27FC236}">
                      <a16:creationId xmlns:a16="http://schemas.microsoft.com/office/drawing/2014/main" id="{5E368710-3B3C-484B-A5DD-62E4E58153C8}"/>
                    </a:ext>
                  </a:extLst>
                </p:cNvPr>
                <p:cNvSpPr>
                  <a:spLocks noChangeArrowheads="1"/>
                </p:cNvSpPr>
                <p:nvPr/>
              </p:nvSpPr>
              <p:spPr bwMode="auto">
                <a:xfrm>
                  <a:off x="1410" y="2784"/>
                  <a:ext cx="230" cy="2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2800"/>
                </a:p>
              </p:txBody>
            </p:sp>
            <p:sp>
              <p:nvSpPr>
                <p:cNvPr id="12352" name="Text Box 15">
                  <a:extLst>
                    <a:ext uri="{FF2B5EF4-FFF2-40B4-BE49-F238E27FC236}">
                      <a16:creationId xmlns:a16="http://schemas.microsoft.com/office/drawing/2014/main" id="{3A51D397-5D54-4F16-A0B9-2ACA8EF6AE2D}"/>
                    </a:ext>
                  </a:extLst>
                </p:cNvPr>
                <p:cNvSpPr txBox="1">
                  <a:spLocks noChangeArrowheads="1"/>
                </p:cNvSpPr>
                <p:nvPr/>
              </p:nvSpPr>
              <p:spPr bwMode="auto">
                <a:xfrm>
                  <a:off x="1410" y="2792"/>
                  <a:ext cx="26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latin typeface="Arial Rounded MT Bold" panose="020F0704030504030204" pitchFamily="34" charset="0"/>
                    </a:rPr>
                    <a:t>10</a:t>
                  </a:r>
                </a:p>
              </p:txBody>
            </p:sp>
          </p:grpSp>
          <p:grpSp>
            <p:nvGrpSpPr>
              <p:cNvPr id="12337" name="Group 16">
                <a:extLst>
                  <a:ext uri="{FF2B5EF4-FFF2-40B4-BE49-F238E27FC236}">
                    <a16:creationId xmlns:a16="http://schemas.microsoft.com/office/drawing/2014/main" id="{BD775D53-0890-45BA-BA12-C9E4B5F60D65}"/>
                  </a:ext>
                </a:extLst>
              </p:cNvPr>
              <p:cNvGrpSpPr>
                <a:grpSpLocks/>
              </p:cNvGrpSpPr>
              <p:nvPr/>
            </p:nvGrpSpPr>
            <p:grpSpPr bwMode="auto">
              <a:xfrm>
                <a:off x="336" y="3138"/>
                <a:ext cx="998" cy="644"/>
                <a:chOff x="480" y="2706"/>
                <a:chExt cx="998" cy="644"/>
              </a:xfrm>
            </p:grpSpPr>
            <p:grpSp>
              <p:nvGrpSpPr>
                <p:cNvPr id="12340" name="Group 17">
                  <a:extLst>
                    <a:ext uri="{FF2B5EF4-FFF2-40B4-BE49-F238E27FC236}">
                      <a16:creationId xmlns:a16="http://schemas.microsoft.com/office/drawing/2014/main" id="{6A72BFF9-ECAB-44DF-BA55-B63C258B3E92}"/>
                    </a:ext>
                  </a:extLst>
                </p:cNvPr>
                <p:cNvGrpSpPr>
                  <a:grpSpLocks/>
                </p:cNvGrpSpPr>
                <p:nvPr/>
              </p:nvGrpSpPr>
              <p:grpSpPr bwMode="auto">
                <a:xfrm>
                  <a:off x="480" y="3120"/>
                  <a:ext cx="230" cy="230"/>
                  <a:chOff x="672" y="2256"/>
                  <a:chExt cx="230" cy="230"/>
                </a:xfrm>
              </p:grpSpPr>
              <p:sp>
                <p:nvSpPr>
                  <p:cNvPr id="12349" name="Oval 18">
                    <a:extLst>
                      <a:ext uri="{FF2B5EF4-FFF2-40B4-BE49-F238E27FC236}">
                        <a16:creationId xmlns:a16="http://schemas.microsoft.com/office/drawing/2014/main" id="{F2E5421E-4F73-49A9-80C7-B7E1AF3A9B8E}"/>
                      </a:ext>
                    </a:extLst>
                  </p:cNvPr>
                  <p:cNvSpPr>
                    <a:spLocks noChangeArrowheads="1"/>
                  </p:cNvSpPr>
                  <p:nvPr/>
                </p:nvSpPr>
                <p:spPr bwMode="auto">
                  <a:xfrm>
                    <a:off x="672" y="2256"/>
                    <a:ext cx="230" cy="2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2800"/>
                  </a:p>
                </p:txBody>
              </p:sp>
              <p:sp>
                <p:nvSpPr>
                  <p:cNvPr id="12350" name="Text Box 19">
                    <a:extLst>
                      <a:ext uri="{FF2B5EF4-FFF2-40B4-BE49-F238E27FC236}">
                        <a16:creationId xmlns:a16="http://schemas.microsoft.com/office/drawing/2014/main" id="{7F048641-F208-40D1-925C-21C1EFD8E1E6}"/>
                      </a:ext>
                    </a:extLst>
                  </p:cNvPr>
                  <p:cNvSpPr txBox="1">
                    <a:spLocks noChangeArrowheads="1"/>
                  </p:cNvSpPr>
                  <p:nvPr/>
                </p:nvSpPr>
                <p:spPr bwMode="auto">
                  <a:xfrm>
                    <a:off x="714" y="2257"/>
                    <a:ext cx="15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dirty="0">
                        <a:latin typeface="Arial Rounded MT Bold" panose="020F0704030504030204" pitchFamily="34" charset="0"/>
                      </a:rPr>
                      <a:t>j</a:t>
                    </a:r>
                  </a:p>
                </p:txBody>
              </p:sp>
            </p:grpSp>
            <p:grpSp>
              <p:nvGrpSpPr>
                <p:cNvPr id="12341" name="Group 20">
                  <a:extLst>
                    <a:ext uri="{FF2B5EF4-FFF2-40B4-BE49-F238E27FC236}">
                      <a16:creationId xmlns:a16="http://schemas.microsoft.com/office/drawing/2014/main" id="{275965B7-A145-493F-9737-B5F034BD6D17}"/>
                    </a:ext>
                  </a:extLst>
                </p:cNvPr>
                <p:cNvGrpSpPr>
                  <a:grpSpLocks/>
                </p:cNvGrpSpPr>
                <p:nvPr/>
              </p:nvGrpSpPr>
              <p:grpSpPr bwMode="auto">
                <a:xfrm>
                  <a:off x="1248" y="3120"/>
                  <a:ext cx="230" cy="230"/>
                  <a:chOff x="1104" y="3216"/>
                  <a:chExt cx="230" cy="230"/>
                </a:xfrm>
              </p:grpSpPr>
              <p:sp>
                <p:nvSpPr>
                  <p:cNvPr id="12347" name="Oval 21">
                    <a:extLst>
                      <a:ext uri="{FF2B5EF4-FFF2-40B4-BE49-F238E27FC236}">
                        <a16:creationId xmlns:a16="http://schemas.microsoft.com/office/drawing/2014/main" id="{BDA51B79-7A79-4441-9713-2D43BD0CE0BF}"/>
                      </a:ext>
                    </a:extLst>
                  </p:cNvPr>
                  <p:cNvSpPr>
                    <a:spLocks noChangeArrowheads="1"/>
                  </p:cNvSpPr>
                  <p:nvPr/>
                </p:nvSpPr>
                <p:spPr bwMode="auto">
                  <a:xfrm>
                    <a:off x="1104" y="3216"/>
                    <a:ext cx="230" cy="2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2800"/>
                  </a:p>
                </p:txBody>
              </p:sp>
              <p:sp>
                <p:nvSpPr>
                  <p:cNvPr id="12348" name="Text Box 22">
                    <a:extLst>
                      <a:ext uri="{FF2B5EF4-FFF2-40B4-BE49-F238E27FC236}">
                        <a16:creationId xmlns:a16="http://schemas.microsoft.com/office/drawing/2014/main" id="{07F9D974-6272-4742-A15C-62F11F49F01B}"/>
                      </a:ext>
                    </a:extLst>
                  </p:cNvPr>
                  <p:cNvSpPr txBox="1">
                    <a:spLocks noChangeArrowheads="1"/>
                  </p:cNvSpPr>
                  <p:nvPr/>
                </p:nvSpPr>
                <p:spPr bwMode="auto">
                  <a:xfrm>
                    <a:off x="1128" y="322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latin typeface="Arial Rounded MT Bold" panose="020F0704030504030204" pitchFamily="34" charset="0"/>
                      </a:rPr>
                      <a:t>1</a:t>
                    </a:r>
                  </a:p>
                </p:txBody>
              </p:sp>
            </p:grpSp>
            <p:grpSp>
              <p:nvGrpSpPr>
                <p:cNvPr id="12342" name="Group 23">
                  <a:extLst>
                    <a:ext uri="{FF2B5EF4-FFF2-40B4-BE49-F238E27FC236}">
                      <a16:creationId xmlns:a16="http://schemas.microsoft.com/office/drawing/2014/main" id="{E2BEC712-521D-45C6-8D52-13CE0BDB2C97}"/>
                    </a:ext>
                  </a:extLst>
                </p:cNvPr>
                <p:cNvGrpSpPr>
                  <a:grpSpLocks/>
                </p:cNvGrpSpPr>
                <p:nvPr/>
              </p:nvGrpSpPr>
              <p:grpSpPr bwMode="auto">
                <a:xfrm>
                  <a:off x="864" y="2706"/>
                  <a:ext cx="230" cy="260"/>
                  <a:chOff x="912" y="2754"/>
                  <a:chExt cx="230" cy="260"/>
                </a:xfrm>
              </p:grpSpPr>
              <p:sp>
                <p:nvSpPr>
                  <p:cNvPr id="12345" name="Oval 24">
                    <a:extLst>
                      <a:ext uri="{FF2B5EF4-FFF2-40B4-BE49-F238E27FC236}">
                        <a16:creationId xmlns:a16="http://schemas.microsoft.com/office/drawing/2014/main" id="{977CDF1D-5154-49CC-B98D-BFEF07A68862}"/>
                      </a:ext>
                    </a:extLst>
                  </p:cNvPr>
                  <p:cNvSpPr>
                    <a:spLocks noChangeArrowheads="1"/>
                  </p:cNvSpPr>
                  <p:nvPr/>
                </p:nvSpPr>
                <p:spPr bwMode="auto">
                  <a:xfrm>
                    <a:off x="912" y="2784"/>
                    <a:ext cx="230" cy="2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2800"/>
                  </a:p>
                </p:txBody>
              </p:sp>
              <p:sp>
                <p:nvSpPr>
                  <p:cNvPr id="12346" name="Text Box 25">
                    <a:extLst>
                      <a:ext uri="{FF2B5EF4-FFF2-40B4-BE49-F238E27FC236}">
                        <a16:creationId xmlns:a16="http://schemas.microsoft.com/office/drawing/2014/main" id="{CD0FDB4C-FEEA-41AD-B329-65D199A11D66}"/>
                      </a:ext>
                    </a:extLst>
                  </p:cNvPr>
                  <p:cNvSpPr txBox="1">
                    <a:spLocks noChangeArrowheads="1"/>
                  </p:cNvSpPr>
                  <p:nvPr/>
                </p:nvSpPr>
                <p:spPr bwMode="auto">
                  <a:xfrm>
                    <a:off x="938" y="2754"/>
                    <a:ext cx="17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1">
                        <a:latin typeface="Arial Rounded MT Bold" panose="020F0704030504030204" pitchFamily="34" charset="0"/>
                      </a:rPr>
                      <a:t>-</a:t>
                    </a:r>
                    <a:endParaRPr lang="en-US" altLang="en-US" sz="1600">
                      <a:latin typeface="Arial Rounded MT Bold" panose="020F0704030504030204" pitchFamily="34" charset="0"/>
                    </a:endParaRPr>
                  </a:p>
                </p:txBody>
              </p:sp>
            </p:grpSp>
            <p:cxnSp>
              <p:nvCxnSpPr>
                <p:cNvPr id="12343" name="AutoShape 26">
                  <a:extLst>
                    <a:ext uri="{FF2B5EF4-FFF2-40B4-BE49-F238E27FC236}">
                      <a16:creationId xmlns:a16="http://schemas.microsoft.com/office/drawing/2014/main" id="{6334E360-84EF-45EC-88E9-8BF6DDF16180}"/>
                    </a:ext>
                  </a:extLst>
                </p:cNvPr>
                <p:cNvCxnSpPr>
                  <a:cxnSpLocks noChangeShapeType="1"/>
                </p:cNvCxnSpPr>
                <p:nvPr/>
              </p:nvCxnSpPr>
              <p:spPr bwMode="auto">
                <a:xfrm flipH="1">
                  <a:off x="672" y="2928"/>
                  <a:ext cx="230" cy="23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344" name="AutoShape 27">
                  <a:extLst>
                    <a:ext uri="{FF2B5EF4-FFF2-40B4-BE49-F238E27FC236}">
                      <a16:creationId xmlns:a16="http://schemas.microsoft.com/office/drawing/2014/main" id="{2516D382-AFAD-4151-90F3-25D9FB5FCC6C}"/>
                    </a:ext>
                  </a:extLst>
                </p:cNvPr>
                <p:cNvCxnSpPr>
                  <a:cxnSpLocks noChangeShapeType="1"/>
                </p:cNvCxnSpPr>
                <p:nvPr/>
              </p:nvCxnSpPr>
              <p:spPr bwMode="auto">
                <a:xfrm>
                  <a:off x="1056" y="2928"/>
                  <a:ext cx="230" cy="23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cxnSp>
            <p:nvCxnSpPr>
              <p:cNvPr id="12338" name="AutoShape 28">
                <a:extLst>
                  <a:ext uri="{FF2B5EF4-FFF2-40B4-BE49-F238E27FC236}">
                    <a16:creationId xmlns:a16="http://schemas.microsoft.com/office/drawing/2014/main" id="{C99F6F6B-5D06-4849-8E0F-648485A284ED}"/>
                  </a:ext>
                </a:extLst>
              </p:cNvPr>
              <p:cNvCxnSpPr>
                <a:cxnSpLocks noChangeShapeType="1"/>
              </p:cNvCxnSpPr>
              <p:nvPr/>
            </p:nvCxnSpPr>
            <p:spPr bwMode="auto">
              <a:xfrm flipH="1">
                <a:off x="912" y="2976"/>
                <a:ext cx="230" cy="23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339" name="AutoShape 29">
                <a:extLst>
                  <a:ext uri="{FF2B5EF4-FFF2-40B4-BE49-F238E27FC236}">
                    <a16:creationId xmlns:a16="http://schemas.microsoft.com/office/drawing/2014/main" id="{9929DF3D-66BC-4586-8C0D-53B60129CCE7}"/>
                  </a:ext>
                </a:extLst>
              </p:cNvPr>
              <p:cNvCxnSpPr>
                <a:cxnSpLocks noChangeShapeType="1"/>
              </p:cNvCxnSpPr>
              <p:nvPr/>
            </p:nvCxnSpPr>
            <p:spPr bwMode="auto">
              <a:xfrm>
                <a:off x="1296" y="2976"/>
                <a:ext cx="230" cy="23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cxnSp>
          <p:nvCxnSpPr>
            <p:cNvPr id="12309" name="AutoShape 30">
              <a:extLst>
                <a:ext uri="{FF2B5EF4-FFF2-40B4-BE49-F238E27FC236}">
                  <a16:creationId xmlns:a16="http://schemas.microsoft.com/office/drawing/2014/main" id="{F4A72485-A768-4A20-AD4E-D6B27C3AC4C8}"/>
                </a:ext>
              </a:extLst>
            </p:cNvPr>
            <p:cNvCxnSpPr>
              <a:cxnSpLocks noChangeShapeType="1"/>
            </p:cNvCxnSpPr>
            <p:nvPr/>
          </p:nvCxnSpPr>
          <p:spPr bwMode="auto">
            <a:xfrm>
              <a:off x="1986" y="2592"/>
              <a:ext cx="461" cy="23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2310" name="Group 31">
              <a:extLst>
                <a:ext uri="{FF2B5EF4-FFF2-40B4-BE49-F238E27FC236}">
                  <a16:creationId xmlns:a16="http://schemas.microsoft.com/office/drawing/2014/main" id="{733F7CD3-2903-471C-A10D-4E06F849C259}"/>
                </a:ext>
              </a:extLst>
            </p:cNvPr>
            <p:cNvGrpSpPr>
              <a:grpSpLocks/>
            </p:cNvGrpSpPr>
            <p:nvPr/>
          </p:nvGrpSpPr>
          <p:grpSpPr bwMode="auto">
            <a:xfrm>
              <a:off x="2044" y="2752"/>
              <a:ext cx="998" cy="644"/>
              <a:chOff x="480" y="2706"/>
              <a:chExt cx="998" cy="644"/>
            </a:xfrm>
          </p:grpSpPr>
          <p:grpSp>
            <p:nvGrpSpPr>
              <p:cNvPr id="12324" name="Group 32">
                <a:extLst>
                  <a:ext uri="{FF2B5EF4-FFF2-40B4-BE49-F238E27FC236}">
                    <a16:creationId xmlns:a16="http://schemas.microsoft.com/office/drawing/2014/main" id="{BA5EF2BB-F266-4BD6-98A8-8940B907DD54}"/>
                  </a:ext>
                </a:extLst>
              </p:cNvPr>
              <p:cNvGrpSpPr>
                <a:grpSpLocks/>
              </p:cNvGrpSpPr>
              <p:nvPr/>
            </p:nvGrpSpPr>
            <p:grpSpPr bwMode="auto">
              <a:xfrm>
                <a:off x="480" y="3120"/>
                <a:ext cx="230" cy="230"/>
                <a:chOff x="672" y="2256"/>
                <a:chExt cx="230" cy="230"/>
              </a:xfrm>
            </p:grpSpPr>
            <p:sp>
              <p:nvSpPr>
                <p:cNvPr id="12333" name="Oval 33">
                  <a:extLst>
                    <a:ext uri="{FF2B5EF4-FFF2-40B4-BE49-F238E27FC236}">
                      <a16:creationId xmlns:a16="http://schemas.microsoft.com/office/drawing/2014/main" id="{326DBD2A-6882-46D0-AAAE-2DE4769F74F5}"/>
                    </a:ext>
                  </a:extLst>
                </p:cNvPr>
                <p:cNvSpPr>
                  <a:spLocks noChangeArrowheads="1"/>
                </p:cNvSpPr>
                <p:nvPr/>
              </p:nvSpPr>
              <p:spPr bwMode="auto">
                <a:xfrm>
                  <a:off x="672" y="2256"/>
                  <a:ext cx="230" cy="2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2800"/>
                </a:p>
              </p:txBody>
            </p:sp>
            <p:sp>
              <p:nvSpPr>
                <p:cNvPr id="12334" name="Text Box 34">
                  <a:extLst>
                    <a:ext uri="{FF2B5EF4-FFF2-40B4-BE49-F238E27FC236}">
                      <a16:creationId xmlns:a16="http://schemas.microsoft.com/office/drawing/2014/main" id="{01E0E3CB-B59A-4764-B51A-4FD6C70F6A27}"/>
                    </a:ext>
                  </a:extLst>
                </p:cNvPr>
                <p:cNvSpPr txBox="1">
                  <a:spLocks noChangeArrowheads="1"/>
                </p:cNvSpPr>
                <p:nvPr/>
              </p:nvSpPr>
              <p:spPr bwMode="auto">
                <a:xfrm>
                  <a:off x="714" y="2257"/>
                  <a:ext cx="15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dirty="0">
                      <a:latin typeface="Arial Rounded MT Bold" panose="020F0704030504030204" pitchFamily="34" charset="0"/>
                    </a:rPr>
                    <a:t>j</a:t>
                  </a:r>
                </a:p>
              </p:txBody>
            </p:sp>
          </p:grpSp>
          <p:grpSp>
            <p:nvGrpSpPr>
              <p:cNvPr id="12325" name="Group 35">
                <a:extLst>
                  <a:ext uri="{FF2B5EF4-FFF2-40B4-BE49-F238E27FC236}">
                    <a16:creationId xmlns:a16="http://schemas.microsoft.com/office/drawing/2014/main" id="{BBA11D5A-1FB9-49BA-BFFA-DC1B50DE4D30}"/>
                  </a:ext>
                </a:extLst>
              </p:cNvPr>
              <p:cNvGrpSpPr>
                <a:grpSpLocks/>
              </p:cNvGrpSpPr>
              <p:nvPr/>
            </p:nvGrpSpPr>
            <p:grpSpPr bwMode="auto">
              <a:xfrm>
                <a:off x="1248" y="3120"/>
                <a:ext cx="230" cy="230"/>
                <a:chOff x="1104" y="3216"/>
                <a:chExt cx="230" cy="230"/>
              </a:xfrm>
            </p:grpSpPr>
            <p:sp>
              <p:nvSpPr>
                <p:cNvPr id="12331" name="Oval 36">
                  <a:extLst>
                    <a:ext uri="{FF2B5EF4-FFF2-40B4-BE49-F238E27FC236}">
                      <a16:creationId xmlns:a16="http://schemas.microsoft.com/office/drawing/2014/main" id="{AEF8CA09-75C5-440C-9287-EFC41C3DFC53}"/>
                    </a:ext>
                  </a:extLst>
                </p:cNvPr>
                <p:cNvSpPr>
                  <a:spLocks noChangeArrowheads="1"/>
                </p:cNvSpPr>
                <p:nvPr/>
              </p:nvSpPr>
              <p:spPr bwMode="auto">
                <a:xfrm>
                  <a:off x="1104" y="3216"/>
                  <a:ext cx="230" cy="2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2800"/>
                </a:p>
              </p:txBody>
            </p:sp>
            <p:sp>
              <p:nvSpPr>
                <p:cNvPr id="12332" name="Text Box 37">
                  <a:extLst>
                    <a:ext uri="{FF2B5EF4-FFF2-40B4-BE49-F238E27FC236}">
                      <a16:creationId xmlns:a16="http://schemas.microsoft.com/office/drawing/2014/main" id="{D3D2AD06-5CC6-47DD-A541-383D5E29C527}"/>
                    </a:ext>
                  </a:extLst>
                </p:cNvPr>
                <p:cNvSpPr txBox="1">
                  <a:spLocks noChangeArrowheads="1"/>
                </p:cNvSpPr>
                <p:nvPr/>
              </p:nvSpPr>
              <p:spPr bwMode="auto">
                <a:xfrm>
                  <a:off x="1128" y="322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latin typeface="Arial Rounded MT Bold" panose="020F0704030504030204" pitchFamily="34" charset="0"/>
                    </a:rPr>
                    <a:t>1</a:t>
                  </a:r>
                </a:p>
              </p:txBody>
            </p:sp>
          </p:grpSp>
          <p:grpSp>
            <p:nvGrpSpPr>
              <p:cNvPr id="12326" name="Group 38">
                <a:extLst>
                  <a:ext uri="{FF2B5EF4-FFF2-40B4-BE49-F238E27FC236}">
                    <a16:creationId xmlns:a16="http://schemas.microsoft.com/office/drawing/2014/main" id="{C503C6C5-2511-4E20-8F1C-8EA8AB3D2FE9}"/>
                  </a:ext>
                </a:extLst>
              </p:cNvPr>
              <p:cNvGrpSpPr>
                <a:grpSpLocks/>
              </p:cNvGrpSpPr>
              <p:nvPr/>
            </p:nvGrpSpPr>
            <p:grpSpPr bwMode="auto">
              <a:xfrm>
                <a:off x="864" y="2706"/>
                <a:ext cx="230" cy="260"/>
                <a:chOff x="912" y="2754"/>
                <a:chExt cx="230" cy="260"/>
              </a:xfrm>
            </p:grpSpPr>
            <p:sp>
              <p:nvSpPr>
                <p:cNvPr id="12329" name="Oval 39">
                  <a:extLst>
                    <a:ext uri="{FF2B5EF4-FFF2-40B4-BE49-F238E27FC236}">
                      <a16:creationId xmlns:a16="http://schemas.microsoft.com/office/drawing/2014/main" id="{EC304020-EC6D-4FBB-898D-C8747CC81C61}"/>
                    </a:ext>
                  </a:extLst>
                </p:cNvPr>
                <p:cNvSpPr>
                  <a:spLocks noChangeArrowheads="1"/>
                </p:cNvSpPr>
                <p:nvPr/>
              </p:nvSpPr>
              <p:spPr bwMode="auto">
                <a:xfrm>
                  <a:off x="912" y="2784"/>
                  <a:ext cx="230" cy="2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2800"/>
                </a:p>
              </p:txBody>
            </p:sp>
            <p:sp>
              <p:nvSpPr>
                <p:cNvPr id="12330" name="Text Box 40">
                  <a:extLst>
                    <a:ext uri="{FF2B5EF4-FFF2-40B4-BE49-F238E27FC236}">
                      <a16:creationId xmlns:a16="http://schemas.microsoft.com/office/drawing/2014/main" id="{0B367413-3C1F-4A08-9F6D-8DD2FEFF2BDC}"/>
                    </a:ext>
                  </a:extLst>
                </p:cNvPr>
                <p:cNvSpPr txBox="1">
                  <a:spLocks noChangeArrowheads="1"/>
                </p:cNvSpPr>
                <p:nvPr/>
              </p:nvSpPr>
              <p:spPr bwMode="auto">
                <a:xfrm>
                  <a:off x="938" y="2754"/>
                  <a:ext cx="17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1">
                      <a:latin typeface="Arial Rounded MT Bold" panose="020F0704030504030204" pitchFamily="34" charset="0"/>
                    </a:rPr>
                    <a:t>-</a:t>
                  </a:r>
                  <a:endParaRPr lang="en-US" altLang="en-US" sz="1600">
                    <a:latin typeface="Arial Rounded MT Bold" panose="020F0704030504030204" pitchFamily="34" charset="0"/>
                  </a:endParaRPr>
                </a:p>
              </p:txBody>
            </p:sp>
          </p:grpSp>
          <p:cxnSp>
            <p:nvCxnSpPr>
              <p:cNvPr id="12327" name="AutoShape 41">
                <a:extLst>
                  <a:ext uri="{FF2B5EF4-FFF2-40B4-BE49-F238E27FC236}">
                    <a16:creationId xmlns:a16="http://schemas.microsoft.com/office/drawing/2014/main" id="{5FCEC866-F8EF-4881-9697-FFE07262ABA7}"/>
                  </a:ext>
                </a:extLst>
              </p:cNvPr>
              <p:cNvCxnSpPr>
                <a:cxnSpLocks noChangeShapeType="1"/>
              </p:cNvCxnSpPr>
              <p:nvPr/>
            </p:nvCxnSpPr>
            <p:spPr bwMode="auto">
              <a:xfrm flipH="1">
                <a:off x="672" y="2928"/>
                <a:ext cx="230" cy="23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328" name="AutoShape 42">
                <a:extLst>
                  <a:ext uri="{FF2B5EF4-FFF2-40B4-BE49-F238E27FC236}">
                    <a16:creationId xmlns:a16="http://schemas.microsoft.com/office/drawing/2014/main" id="{693B91B1-6855-43A1-B74D-8E56BD61D143}"/>
                  </a:ext>
                </a:extLst>
              </p:cNvPr>
              <p:cNvCxnSpPr>
                <a:cxnSpLocks noChangeShapeType="1"/>
              </p:cNvCxnSpPr>
              <p:nvPr/>
            </p:nvCxnSpPr>
            <p:spPr bwMode="auto">
              <a:xfrm>
                <a:off x="1056" y="2928"/>
                <a:ext cx="230" cy="23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2311" name="Group 43">
              <a:extLst>
                <a:ext uri="{FF2B5EF4-FFF2-40B4-BE49-F238E27FC236}">
                  <a16:creationId xmlns:a16="http://schemas.microsoft.com/office/drawing/2014/main" id="{6F854A4B-1ABE-4537-BEB4-FF8968781766}"/>
                </a:ext>
              </a:extLst>
            </p:cNvPr>
            <p:cNvGrpSpPr>
              <a:grpSpLocks/>
            </p:cNvGrpSpPr>
            <p:nvPr/>
          </p:nvGrpSpPr>
          <p:grpSpPr bwMode="auto">
            <a:xfrm>
              <a:off x="2326" y="2064"/>
              <a:ext cx="230" cy="230"/>
              <a:chOff x="912" y="2784"/>
              <a:chExt cx="230" cy="230"/>
            </a:xfrm>
          </p:grpSpPr>
          <p:sp>
            <p:nvSpPr>
              <p:cNvPr id="12322" name="Oval 44">
                <a:extLst>
                  <a:ext uri="{FF2B5EF4-FFF2-40B4-BE49-F238E27FC236}">
                    <a16:creationId xmlns:a16="http://schemas.microsoft.com/office/drawing/2014/main" id="{5403F599-D3AB-4228-A4F0-047967E3B91D}"/>
                  </a:ext>
                </a:extLst>
              </p:cNvPr>
              <p:cNvSpPr>
                <a:spLocks noChangeArrowheads="1"/>
              </p:cNvSpPr>
              <p:nvPr/>
            </p:nvSpPr>
            <p:spPr bwMode="auto">
              <a:xfrm>
                <a:off x="912" y="2784"/>
                <a:ext cx="230" cy="2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2800"/>
              </a:p>
            </p:txBody>
          </p:sp>
          <p:sp>
            <p:nvSpPr>
              <p:cNvPr id="12323" name="Text Box 45">
                <a:extLst>
                  <a:ext uri="{FF2B5EF4-FFF2-40B4-BE49-F238E27FC236}">
                    <a16:creationId xmlns:a16="http://schemas.microsoft.com/office/drawing/2014/main" id="{78AA804F-E1C5-4C33-94B7-3F972ADFFFD4}"/>
                  </a:ext>
                </a:extLst>
              </p:cNvPr>
              <p:cNvSpPr txBox="1">
                <a:spLocks noChangeArrowheads="1"/>
              </p:cNvSpPr>
              <p:nvPr/>
            </p:nvSpPr>
            <p:spPr bwMode="auto">
              <a:xfrm>
                <a:off x="938" y="2785"/>
                <a:ext cx="1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latin typeface="Arial Rounded MT Bold" panose="020F0704030504030204" pitchFamily="34" charset="0"/>
                  </a:rPr>
                  <a:t>+</a:t>
                </a:r>
              </a:p>
            </p:txBody>
          </p:sp>
        </p:grpSp>
        <p:cxnSp>
          <p:nvCxnSpPr>
            <p:cNvPr id="12312" name="AutoShape 46">
              <a:extLst>
                <a:ext uri="{FF2B5EF4-FFF2-40B4-BE49-F238E27FC236}">
                  <a16:creationId xmlns:a16="http://schemas.microsoft.com/office/drawing/2014/main" id="{F78A10E0-3C4D-4478-818C-44E861DBF11C}"/>
                </a:ext>
              </a:extLst>
            </p:cNvPr>
            <p:cNvCxnSpPr>
              <a:cxnSpLocks noChangeShapeType="1"/>
            </p:cNvCxnSpPr>
            <p:nvPr/>
          </p:nvCxnSpPr>
          <p:spPr bwMode="auto">
            <a:xfrm flipH="1">
              <a:off x="1872" y="2217"/>
              <a:ext cx="461" cy="23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313" name="AutoShape 47">
              <a:extLst>
                <a:ext uri="{FF2B5EF4-FFF2-40B4-BE49-F238E27FC236}">
                  <a16:creationId xmlns:a16="http://schemas.microsoft.com/office/drawing/2014/main" id="{D468AA10-86A2-409E-990D-4657BB22C8CE}"/>
                </a:ext>
              </a:extLst>
            </p:cNvPr>
            <p:cNvCxnSpPr>
              <a:cxnSpLocks noChangeShapeType="1"/>
            </p:cNvCxnSpPr>
            <p:nvPr/>
          </p:nvCxnSpPr>
          <p:spPr bwMode="auto">
            <a:xfrm>
              <a:off x="2544" y="2208"/>
              <a:ext cx="541" cy="2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12314" name="Group 48">
              <a:extLst>
                <a:ext uri="{FF2B5EF4-FFF2-40B4-BE49-F238E27FC236}">
                  <a16:creationId xmlns:a16="http://schemas.microsoft.com/office/drawing/2014/main" id="{FD28DF33-FA5C-47F8-B1AE-04AB19C21D5F}"/>
                </a:ext>
              </a:extLst>
            </p:cNvPr>
            <p:cNvGrpSpPr>
              <a:grpSpLocks/>
            </p:cNvGrpSpPr>
            <p:nvPr/>
          </p:nvGrpSpPr>
          <p:grpSpPr bwMode="auto">
            <a:xfrm>
              <a:off x="2928" y="2448"/>
              <a:ext cx="345" cy="230"/>
              <a:chOff x="3120" y="2112"/>
              <a:chExt cx="345" cy="230"/>
            </a:xfrm>
          </p:grpSpPr>
          <p:sp>
            <p:nvSpPr>
              <p:cNvPr id="12320" name="Oval 49">
                <a:extLst>
                  <a:ext uri="{FF2B5EF4-FFF2-40B4-BE49-F238E27FC236}">
                    <a16:creationId xmlns:a16="http://schemas.microsoft.com/office/drawing/2014/main" id="{8B41FB58-3AC1-4DF8-AC55-B9741BEDB595}"/>
                  </a:ext>
                </a:extLst>
              </p:cNvPr>
              <p:cNvSpPr>
                <a:spLocks noChangeArrowheads="1"/>
              </p:cNvSpPr>
              <p:nvPr/>
            </p:nvSpPr>
            <p:spPr bwMode="auto">
              <a:xfrm>
                <a:off x="3120" y="2112"/>
                <a:ext cx="345" cy="2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2800"/>
              </a:p>
            </p:txBody>
          </p:sp>
          <p:sp>
            <p:nvSpPr>
              <p:cNvPr id="12321" name="Text Box 50">
                <a:extLst>
                  <a:ext uri="{FF2B5EF4-FFF2-40B4-BE49-F238E27FC236}">
                    <a16:creationId xmlns:a16="http://schemas.microsoft.com/office/drawing/2014/main" id="{144D6305-D702-4AB8-B32A-BBC831EFE639}"/>
                  </a:ext>
                </a:extLst>
              </p:cNvPr>
              <p:cNvSpPr txBox="1">
                <a:spLocks noChangeArrowheads="1"/>
              </p:cNvSpPr>
              <p:nvPr/>
            </p:nvSpPr>
            <p:spPr bwMode="auto">
              <a:xfrm>
                <a:off x="3120" y="2112"/>
                <a:ext cx="33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latin typeface="Arial Rounded MT Bold" panose="020F0704030504030204" pitchFamily="34" charset="0"/>
                  </a:rPr>
                  <a:t>@A</a:t>
                </a:r>
              </a:p>
            </p:txBody>
          </p:sp>
        </p:grpSp>
        <p:grpSp>
          <p:nvGrpSpPr>
            <p:cNvPr id="12315" name="Group 51">
              <a:extLst>
                <a:ext uri="{FF2B5EF4-FFF2-40B4-BE49-F238E27FC236}">
                  <a16:creationId xmlns:a16="http://schemas.microsoft.com/office/drawing/2014/main" id="{BF875A90-0C8B-4EF1-ADDB-C1F69C312A6A}"/>
                </a:ext>
              </a:extLst>
            </p:cNvPr>
            <p:cNvGrpSpPr>
              <a:grpSpLocks/>
            </p:cNvGrpSpPr>
            <p:nvPr/>
          </p:nvGrpSpPr>
          <p:grpSpPr bwMode="auto">
            <a:xfrm>
              <a:off x="2216" y="1632"/>
              <a:ext cx="461" cy="230"/>
              <a:chOff x="2208" y="1632"/>
              <a:chExt cx="461" cy="230"/>
            </a:xfrm>
          </p:grpSpPr>
          <p:sp>
            <p:nvSpPr>
              <p:cNvPr id="12318" name="AutoShape 52">
                <a:extLst>
                  <a:ext uri="{FF2B5EF4-FFF2-40B4-BE49-F238E27FC236}">
                    <a16:creationId xmlns:a16="http://schemas.microsoft.com/office/drawing/2014/main" id="{D3114C23-8ADB-4AF0-8D59-598FC5A0FCC8}"/>
                  </a:ext>
                </a:extLst>
              </p:cNvPr>
              <p:cNvSpPr>
                <a:spLocks noChangeArrowheads="1"/>
              </p:cNvSpPr>
              <p:nvPr/>
            </p:nvSpPr>
            <p:spPr bwMode="auto">
              <a:xfrm>
                <a:off x="2208" y="1632"/>
                <a:ext cx="461" cy="23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2800"/>
              </a:p>
            </p:txBody>
          </p:sp>
          <p:sp>
            <p:nvSpPr>
              <p:cNvPr id="12319" name="Text Box 53">
                <a:extLst>
                  <a:ext uri="{FF2B5EF4-FFF2-40B4-BE49-F238E27FC236}">
                    <a16:creationId xmlns:a16="http://schemas.microsoft.com/office/drawing/2014/main" id="{4D90E200-4459-4590-BDB7-E71AE98ABF1E}"/>
                  </a:ext>
                </a:extLst>
              </p:cNvPr>
              <p:cNvSpPr txBox="1">
                <a:spLocks noChangeArrowheads="1"/>
              </p:cNvSpPr>
              <p:nvPr/>
            </p:nvSpPr>
            <p:spPr bwMode="auto">
              <a:xfrm>
                <a:off x="2246" y="1641"/>
                <a:ext cx="3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latin typeface="Arial Rounded MT Bold" panose="020F0704030504030204" pitchFamily="34" charset="0"/>
                  </a:rPr>
                  <a:t>load</a:t>
                </a:r>
              </a:p>
            </p:txBody>
          </p:sp>
        </p:grpSp>
        <p:cxnSp>
          <p:nvCxnSpPr>
            <p:cNvPr id="12316" name="AutoShape 54">
              <a:extLst>
                <a:ext uri="{FF2B5EF4-FFF2-40B4-BE49-F238E27FC236}">
                  <a16:creationId xmlns:a16="http://schemas.microsoft.com/office/drawing/2014/main" id="{FE845666-7E95-4BA8-A3FC-0C91AA5E3C19}"/>
                </a:ext>
              </a:extLst>
            </p:cNvPr>
            <p:cNvCxnSpPr>
              <a:cxnSpLocks noChangeShapeType="1"/>
            </p:cNvCxnSpPr>
            <p:nvPr/>
          </p:nvCxnSpPr>
          <p:spPr bwMode="auto">
            <a:xfrm>
              <a:off x="2448" y="1854"/>
              <a:ext cx="0" cy="23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317" name="Text Box 55">
              <a:extLst>
                <a:ext uri="{FF2B5EF4-FFF2-40B4-BE49-F238E27FC236}">
                  <a16:creationId xmlns:a16="http://schemas.microsoft.com/office/drawing/2014/main" id="{CCDCA5A3-FF95-4F74-8F26-A2131C09BEC4}"/>
                </a:ext>
              </a:extLst>
            </p:cNvPr>
            <p:cNvSpPr txBox="1">
              <a:spLocks noChangeArrowheads="1"/>
            </p:cNvSpPr>
            <p:nvPr/>
          </p:nvSpPr>
          <p:spPr bwMode="auto">
            <a:xfrm>
              <a:off x="566" y="1861"/>
              <a:ext cx="98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dirty="0">
                  <a:solidFill>
                    <a:srgbClr val="1822CD"/>
                  </a:solidFill>
                  <a:latin typeface="Arial Rounded MT Bold" panose="020F0704030504030204" pitchFamily="34" charset="0"/>
                </a:rPr>
                <a:t>Low level AST</a:t>
              </a:r>
            </a:p>
          </p:txBody>
        </p:sp>
      </p:grpSp>
      <p:grpSp>
        <p:nvGrpSpPr>
          <p:cNvPr id="12293" name="Group 58">
            <a:extLst>
              <a:ext uri="{FF2B5EF4-FFF2-40B4-BE49-F238E27FC236}">
                <a16:creationId xmlns:a16="http://schemas.microsoft.com/office/drawing/2014/main" id="{C00E590F-AF7F-4E20-9534-53295B49A4AA}"/>
              </a:ext>
            </a:extLst>
          </p:cNvPr>
          <p:cNvGrpSpPr>
            <a:grpSpLocks/>
          </p:cNvGrpSpPr>
          <p:nvPr/>
        </p:nvGrpSpPr>
        <p:grpSpPr bwMode="auto">
          <a:xfrm>
            <a:off x="7250409" y="2296988"/>
            <a:ext cx="2470150" cy="869950"/>
            <a:chOff x="3600" y="2016"/>
            <a:chExt cx="1556" cy="548"/>
          </a:xfrm>
        </p:grpSpPr>
        <p:sp>
          <p:nvSpPr>
            <p:cNvPr id="12304" name="Text Box 56">
              <a:extLst>
                <a:ext uri="{FF2B5EF4-FFF2-40B4-BE49-F238E27FC236}">
                  <a16:creationId xmlns:a16="http://schemas.microsoft.com/office/drawing/2014/main" id="{9FD32D5F-05A7-4388-B25F-9A3D30560DB7}"/>
                </a:ext>
              </a:extLst>
            </p:cNvPr>
            <p:cNvSpPr txBox="1">
              <a:spLocks noChangeArrowheads="1"/>
            </p:cNvSpPr>
            <p:nvPr/>
          </p:nvSpPr>
          <p:spPr bwMode="auto">
            <a:xfrm>
              <a:off x="3600" y="2016"/>
              <a:ext cx="15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b="1" dirty="0" err="1">
                  <a:latin typeface="Courier"/>
                </a:rPr>
                <a:t>loadArray</a:t>
              </a:r>
              <a:r>
                <a:rPr lang="en-US" altLang="en-US" sz="2000" b="1" dirty="0">
                  <a:latin typeface="Courier"/>
                </a:rPr>
                <a:t> </a:t>
              </a:r>
              <a:r>
                <a:rPr lang="en-US" altLang="en-US" sz="2000" b="1" dirty="0" err="1">
                  <a:latin typeface="Courier"/>
                </a:rPr>
                <a:t>A,i,j</a:t>
              </a:r>
              <a:endParaRPr lang="en-US" altLang="en-US" sz="2000" b="1" dirty="0">
                <a:latin typeface="Courier"/>
              </a:endParaRPr>
            </a:p>
          </p:txBody>
        </p:sp>
        <p:sp>
          <p:nvSpPr>
            <p:cNvPr id="12305" name="Text Box 57">
              <a:extLst>
                <a:ext uri="{FF2B5EF4-FFF2-40B4-BE49-F238E27FC236}">
                  <a16:creationId xmlns:a16="http://schemas.microsoft.com/office/drawing/2014/main" id="{7D8D9612-7518-4ACB-8EA6-F59247630A3F}"/>
                </a:ext>
              </a:extLst>
            </p:cNvPr>
            <p:cNvSpPr txBox="1">
              <a:spLocks noChangeArrowheads="1"/>
            </p:cNvSpPr>
            <p:nvPr/>
          </p:nvSpPr>
          <p:spPr bwMode="auto">
            <a:xfrm>
              <a:off x="3634" y="2352"/>
              <a:ext cx="14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solidFill>
                    <a:srgbClr val="1822CD"/>
                  </a:solidFill>
                  <a:latin typeface="Arial Rounded MT Bold" panose="020F0704030504030204" pitchFamily="34" charset="0"/>
                </a:rPr>
                <a:t>High level linear code </a:t>
              </a:r>
            </a:p>
          </p:txBody>
        </p:sp>
      </p:grpSp>
      <p:grpSp>
        <p:nvGrpSpPr>
          <p:cNvPr id="12294" name="Group 14">
            <a:extLst>
              <a:ext uri="{FF2B5EF4-FFF2-40B4-BE49-F238E27FC236}">
                <a16:creationId xmlns:a16="http://schemas.microsoft.com/office/drawing/2014/main" id="{78C606FA-A98E-4F59-B4AC-9710A39D3951}"/>
              </a:ext>
            </a:extLst>
          </p:cNvPr>
          <p:cNvGrpSpPr>
            <a:grpSpLocks/>
          </p:cNvGrpSpPr>
          <p:nvPr/>
        </p:nvGrpSpPr>
        <p:grpSpPr bwMode="auto">
          <a:xfrm>
            <a:off x="8558214" y="1689100"/>
            <a:ext cx="1228725" cy="1041400"/>
            <a:chOff x="7033731" y="1689891"/>
            <a:chExt cx="1228680" cy="10404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1300FB5-5A55-490C-8B64-3D0C903832E4}"/>
                    </a:ext>
                  </a:extLst>
                </p14:cNvPr>
                <p14:cNvContentPartPr/>
                <p14:nvPr/>
              </p14:nvContentPartPr>
              <p14:xfrm>
                <a:off x="8234691" y="1689891"/>
                <a:ext cx="27720" cy="32760"/>
              </p14:xfrm>
            </p:contentPart>
          </mc:Choice>
          <mc:Fallback xmlns="">
            <p:pic>
              <p:nvPicPr>
                <p:cNvPr id="4" name="Ink 3">
                  <a:extLst>
                    <a:ext uri="{FF2B5EF4-FFF2-40B4-BE49-F238E27FC236}">
                      <a16:creationId xmlns:a16="http://schemas.microsoft.com/office/drawing/2014/main" id="{A1300FB5-5A55-490C-8B64-3D0C903832E4}"/>
                    </a:ext>
                  </a:extLst>
                </p:cNvPr>
                <p:cNvPicPr/>
                <p:nvPr/>
              </p:nvPicPr>
              <p:blipFill>
                <a:blip r:embed="rId3"/>
                <a:stretch>
                  <a:fillRect/>
                </a:stretch>
              </p:blipFill>
              <p:spPr>
                <a:xfrm>
                  <a:off x="8225691" y="1680791"/>
                  <a:ext cx="45360" cy="5059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CB01750A-FDB3-459A-B088-2442B7651409}"/>
                    </a:ext>
                  </a:extLst>
                </p14:cNvPr>
                <p14:cNvContentPartPr/>
                <p14:nvPr/>
              </p14:nvContentPartPr>
              <p14:xfrm>
                <a:off x="7033731" y="2718411"/>
                <a:ext cx="2880" cy="11880"/>
              </p14:xfrm>
            </p:contentPart>
          </mc:Choice>
          <mc:Fallback xmlns="">
            <p:pic>
              <p:nvPicPr>
                <p:cNvPr id="8" name="Ink 7">
                  <a:extLst>
                    <a:ext uri="{FF2B5EF4-FFF2-40B4-BE49-F238E27FC236}">
                      <a16:creationId xmlns:a16="http://schemas.microsoft.com/office/drawing/2014/main" id="{CB01750A-FDB3-459A-B088-2442B7651409}"/>
                    </a:ext>
                  </a:extLst>
                </p:cNvPr>
                <p:cNvPicPr/>
                <p:nvPr/>
              </p:nvPicPr>
              <p:blipFill>
                <a:blip r:embed="rId5"/>
                <a:stretch>
                  <a:fillRect/>
                </a:stretch>
              </p:blipFill>
              <p:spPr>
                <a:xfrm>
                  <a:off x="7024731" y="2709411"/>
                  <a:ext cx="20520" cy="2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E42675DE-8398-4392-A3FC-2DB67E9D6061}"/>
                  </a:ext>
                </a:extLst>
              </p14:cNvPr>
              <p14:cNvContentPartPr/>
              <p14:nvPr/>
            </p14:nvContentPartPr>
            <p14:xfrm>
              <a:off x="6211611" y="3476211"/>
              <a:ext cx="14760" cy="5400"/>
            </p14:xfrm>
          </p:contentPart>
        </mc:Choice>
        <mc:Fallback xmlns="">
          <p:pic>
            <p:nvPicPr>
              <p:cNvPr id="16" name="Ink 15">
                <a:extLst>
                  <a:ext uri="{FF2B5EF4-FFF2-40B4-BE49-F238E27FC236}">
                    <a16:creationId xmlns:a16="http://schemas.microsoft.com/office/drawing/2014/main" id="{E42675DE-8398-4392-A3FC-2DB67E9D6061}"/>
                  </a:ext>
                </a:extLst>
              </p:cNvPr>
              <p:cNvPicPr/>
              <p:nvPr/>
            </p:nvPicPr>
            <p:blipFill>
              <a:blip r:embed="rId7"/>
              <a:stretch>
                <a:fillRect/>
              </a:stretch>
            </p:blipFill>
            <p:spPr>
              <a:xfrm>
                <a:off x="6202611" y="3467211"/>
                <a:ext cx="32400" cy="23040"/>
              </a:xfrm>
              <a:prstGeom prst="rect">
                <a:avLst/>
              </a:prstGeom>
            </p:spPr>
          </p:pic>
        </mc:Fallback>
      </mc:AlternateContent>
      <p:grpSp>
        <p:nvGrpSpPr>
          <p:cNvPr id="12296" name="Group 36">
            <a:extLst>
              <a:ext uri="{FF2B5EF4-FFF2-40B4-BE49-F238E27FC236}">
                <a16:creationId xmlns:a16="http://schemas.microsoft.com/office/drawing/2014/main" id="{3278661D-FFC3-4968-9337-2F0C4378188A}"/>
              </a:ext>
            </a:extLst>
          </p:cNvPr>
          <p:cNvGrpSpPr>
            <a:grpSpLocks/>
          </p:cNvGrpSpPr>
          <p:nvPr/>
        </p:nvGrpSpPr>
        <p:grpSpPr bwMode="auto">
          <a:xfrm>
            <a:off x="9204326" y="3540126"/>
            <a:ext cx="519113" cy="709613"/>
            <a:chOff x="7681011" y="3539571"/>
            <a:chExt cx="519120" cy="709560"/>
          </a:xfrm>
        </p:grpSpPr>
        <mc:AlternateContent xmlns:mc="http://schemas.openxmlformats.org/markup-compatibility/2006" xmlns:p14="http://schemas.microsoft.com/office/powerpoint/2010/main">
          <mc:Choice Requires="p14">
            <p:contentPart p14:bwMode="auto" r:id="rId8">
              <p14:nvContentPartPr>
                <p14:cNvPr id="23" name="Ink 22">
                  <a:extLst>
                    <a:ext uri="{FF2B5EF4-FFF2-40B4-BE49-F238E27FC236}">
                      <a16:creationId xmlns:a16="http://schemas.microsoft.com/office/drawing/2014/main" id="{1469496A-5687-4C77-8763-D9DACF1E57F5}"/>
                    </a:ext>
                  </a:extLst>
                </p14:cNvPr>
                <p14:cNvContentPartPr/>
                <p14:nvPr/>
              </p14:nvContentPartPr>
              <p14:xfrm>
                <a:off x="7681011" y="3919011"/>
                <a:ext cx="12960" cy="24840"/>
              </p14:xfrm>
            </p:contentPart>
          </mc:Choice>
          <mc:Fallback xmlns="">
            <p:pic>
              <p:nvPicPr>
                <p:cNvPr id="23" name="Ink 22">
                  <a:extLst>
                    <a:ext uri="{FF2B5EF4-FFF2-40B4-BE49-F238E27FC236}">
                      <a16:creationId xmlns:a16="http://schemas.microsoft.com/office/drawing/2014/main" id="{1469496A-5687-4C77-8763-D9DACF1E57F5}"/>
                    </a:ext>
                  </a:extLst>
                </p:cNvPr>
                <p:cNvPicPr/>
                <p:nvPr/>
              </p:nvPicPr>
              <p:blipFill>
                <a:blip r:embed="rId9"/>
                <a:stretch>
                  <a:fillRect/>
                </a:stretch>
              </p:blipFill>
              <p:spPr>
                <a:xfrm>
                  <a:off x="7672254" y="3910011"/>
                  <a:ext cx="30123"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2493C8B6-1408-432E-9DEB-4565380C905A}"/>
                    </a:ext>
                  </a:extLst>
                </p14:cNvPr>
                <p14:cNvContentPartPr/>
                <p14:nvPr/>
              </p14:nvContentPartPr>
              <p14:xfrm>
                <a:off x="7885131" y="4232931"/>
                <a:ext cx="40680" cy="16200"/>
              </p14:xfrm>
            </p:contentPart>
          </mc:Choice>
          <mc:Fallback xmlns="">
            <p:pic>
              <p:nvPicPr>
                <p:cNvPr id="20" name="Ink 19">
                  <a:extLst>
                    <a:ext uri="{FF2B5EF4-FFF2-40B4-BE49-F238E27FC236}">
                      <a16:creationId xmlns:a16="http://schemas.microsoft.com/office/drawing/2014/main" id="{2493C8B6-1408-432E-9DEB-4565380C905A}"/>
                    </a:ext>
                  </a:extLst>
                </p:cNvPr>
                <p:cNvPicPr/>
                <p:nvPr/>
              </p:nvPicPr>
              <p:blipFill>
                <a:blip r:embed="rId11"/>
                <a:stretch>
                  <a:fillRect/>
                </a:stretch>
              </p:blipFill>
              <p:spPr>
                <a:xfrm>
                  <a:off x="7876210" y="4224127"/>
                  <a:ext cx="58165" cy="33457"/>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AF954CFF-2732-4B55-A525-A3B5887BF1AF}"/>
                    </a:ext>
                  </a:extLst>
                </p14:cNvPr>
                <p14:cNvContentPartPr/>
                <p14:nvPr/>
              </p14:nvContentPartPr>
              <p14:xfrm>
                <a:off x="7951731" y="4154811"/>
                <a:ext cx="14760" cy="18000"/>
              </p14:xfrm>
            </p:contentPart>
          </mc:Choice>
          <mc:Fallback xmlns="">
            <p:pic>
              <p:nvPicPr>
                <p:cNvPr id="25" name="Ink 24">
                  <a:extLst>
                    <a:ext uri="{FF2B5EF4-FFF2-40B4-BE49-F238E27FC236}">
                      <a16:creationId xmlns:a16="http://schemas.microsoft.com/office/drawing/2014/main" id="{AF954CFF-2732-4B55-A525-A3B5887BF1AF}"/>
                    </a:ext>
                  </a:extLst>
                </p:cNvPr>
                <p:cNvPicPr/>
                <p:nvPr/>
              </p:nvPicPr>
              <p:blipFill>
                <a:blip r:embed="rId13"/>
                <a:stretch>
                  <a:fillRect/>
                </a:stretch>
              </p:blipFill>
              <p:spPr>
                <a:xfrm>
                  <a:off x="7942731" y="4145811"/>
                  <a:ext cx="324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EEE7A4D0-AADA-43C3-8AAD-8DACF0FF66E4}"/>
                    </a:ext>
                  </a:extLst>
                </p14:cNvPr>
                <p14:cNvContentPartPr/>
                <p14:nvPr/>
              </p14:nvContentPartPr>
              <p14:xfrm>
                <a:off x="8163771" y="3625251"/>
                <a:ext cx="9360" cy="12600"/>
              </p14:xfrm>
            </p:contentPart>
          </mc:Choice>
          <mc:Fallback xmlns="">
            <p:pic>
              <p:nvPicPr>
                <p:cNvPr id="26" name="Ink 25">
                  <a:extLst>
                    <a:ext uri="{FF2B5EF4-FFF2-40B4-BE49-F238E27FC236}">
                      <a16:creationId xmlns:a16="http://schemas.microsoft.com/office/drawing/2014/main" id="{EEE7A4D0-AADA-43C3-8AAD-8DACF0FF66E4}"/>
                    </a:ext>
                  </a:extLst>
                </p:cNvPr>
                <p:cNvPicPr/>
                <p:nvPr/>
              </p:nvPicPr>
              <p:blipFill>
                <a:blip r:embed="rId15"/>
                <a:stretch>
                  <a:fillRect/>
                </a:stretch>
              </p:blipFill>
              <p:spPr>
                <a:xfrm>
                  <a:off x="8155104" y="3616251"/>
                  <a:ext cx="26347"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884C2CEA-9B69-48DC-A46E-4E7BCD915DFA}"/>
                    </a:ext>
                  </a:extLst>
                </p14:cNvPr>
                <p14:cNvContentPartPr/>
                <p14:nvPr/>
              </p14:nvContentPartPr>
              <p14:xfrm>
                <a:off x="8197251" y="3539571"/>
                <a:ext cx="2880" cy="14400"/>
              </p14:xfrm>
            </p:contentPart>
          </mc:Choice>
          <mc:Fallback xmlns="">
            <p:pic>
              <p:nvPicPr>
                <p:cNvPr id="27" name="Ink 26">
                  <a:extLst>
                    <a:ext uri="{FF2B5EF4-FFF2-40B4-BE49-F238E27FC236}">
                      <a16:creationId xmlns:a16="http://schemas.microsoft.com/office/drawing/2014/main" id="{884C2CEA-9B69-48DC-A46E-4E7BCD915DFA}"/>
                    </a:ext>
                  </a:extLst>
                </p:cNvPr>
                <p:cNvPicPr/>
                <p:nvPr/>
              </p:nvPicPr>
              <p:blipFill>
                <a:blip r:embed="rId17"/>
                <a:stretch>
                  <a:fillRect/>
                </a:stretch>
              </p:blipFill>
              <p:spPr>
                <a:xfrm>
                  <a:off x="8188251" y="3530571"/>
                  <a:ext cx="20520" cy="32040"/>
                </a:xfrm>
                <a:prstGeom prst="rect">
                  <a:avLst/>
                </a:prstGeom>
              </p:spPr>
            </p:pic>
          </mc:Fallback>
        </mc:AlternateContent>
      </p:grpSp>
      <p:sp>
        <p:nvSpPr>
          <p:cNvPr id="71" name="TextBox 70">
            <a:extLst>
              <a:ext uri="{FF2B5EF4-FFF2-40B4-BE49-F238E27FC236}">
                <a16:creationId xmlns:a16="http://schemas.microsoft.com/office/drawing/2014/main" id="{AF0C348E-514E-4E70-A446-BB55FF7BF5B6}"/>
              </a:ext>
            </a:extLst>
          </p:cNvPr>
          <p:cNvSpPr txBox="1"/>
          <p:nvPr/>
        </p:nvSpPr>
        <p:spPr>
          <a:xfrm>
            <a:off x="0" y="0"/>
            <a:ext cx="1841979" cy="369332"/>
          </a:xfrm>
          <a:prstGeom prst="rect">
            <a:avLst/>
          </a:prstGeom>
          <a:solidFill>
            <a:schemeClr val="accent2">
              <a:lumMod val="40000"/>
              <a:lumOff val="60000"/>
            </a:schemeClr>
          </a:solidFill>
          <a:ln>
            <a:solidFill>
              <a:schemeClr val="tx1"/>
            </a:solidFill>
          </a:ln>
        </p:spPr>
        <p:txBody>
          <a:bodyPr wrap="none" rtlCol="0">
            <a:spAutoFit/>
          </a:bodyPr>
          <a:lstStyle/>
          <a:p>
            <a:r>
              <a:rPr lang="en-US" sz="1800" b="1" i="0" u="none" strike="noStrike" baseline="0" dirty="0">
                <a:latin typeface="Myriad-Bold"/>
              </a:rPr>
              <a:t>A Taxonomy of IR</a:t>
            </a:r>
            <a:endParaRPr lang="en-US" sz="2400" b="1" dirty="0"/>
          </a:p>
        </p:txBody>
      </p:sp>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1FC2B3-CC88-44F0-8F3A-DCBA443AA0BA}"/>
              </a:ext>
            </a:extLst>
          </p:cNvPr>
          <p:cNvSpPr txBox="1"/>
          <p:nvPr/>
        </p:nvSpPr>
        <p:spPr>
          <a:xfrm>
            <a:off x="157674" y="584201"/>
            <a:ext cx="11876651" cy="6001643"/>
          </a:xfrm>
          <a:prstGeom prst="rect">
            <a:avLst/>
          </a:prstGeom>
          <a:noFill/>
          <a:ln>
            <a:solidFill>
              <a:schemeClr val="tx1"/>
            </a:solidFill>
          </a:ln>
        </p:spPr>
        <p:txBody>
          <a:bodyPr wrap="square">
            <a:spAutoFit/>
          </a:bodyPr>
          <a:lstStyle/>
          <a:p>
            <a:pPr algn="just"/>
            <a:r>
              <a:rPr lang="en-US" sz="2400" b="0" i="0" u="none" strike="noStrike" baseline="0" dirty="0">
                <a:latin typeface="Times-Roman"/>
              </a:rPr>
              <a:t>The </a:t>
            </a:r>
            <a:r>
              <a:rPr lang="en-US" sz="2400" b="1" i="0" u="none" strike="noStrike" baseline="0" dirty="0">
                <a:solidFill>
                  <a:schemeClr val="accent1">
                    <a:lumMod val="75000"/>
                  </a:schemeClr>
                </a:solidFill>
                <a:latin typeface="Times-Roman"/>
              </a:rPr>
              <a:t>third axis </a:t>
            </a:r>
            <a:r>
              <a:rPr lang="en-US" sz="2400" b="0" i="0" u="none" strike="noStrike" baseline="0" dirty="0">
                <a:latin typeface="Times-Roman"/>
              </a:rPr>
              <a:t>of our </a:t>
            </a:r>
            <a:r>
              <a:rPr lang="en-US" sz="2400" dirty="0">
                <a:latin typeface="Times-RomanSC"/>
              </a:rPr>
              <a:t>IR</a:t>
            </a:r>
            <a:r>
              <a:rPr lang="en-US" sz="2400" b="0" i="0" u="none" strike="noStrike" baseline="0" dirty="0">
                <a:latin typeface="Times-RomanSC"/>
              </a:rPr>
              <a:t> </a:t>
            </a:r>
            <a:r>
              <a:rPr lang="en-US" sz="2400" b="0" i="0" u="none" strike="noStrike" baseline="0" dirty="0">
                <a:latin typeface="Times-Roman"/>
              </a:rPr>
              <a:t>taxonomy deals with the </a:t>
            </a:r>
            <a:r>
              <a:rPr lang="en-US" sz="2400" b="1" i="1" u="none" strike="noStrike" baseline="0" dirty="0">
                <a:solidFill>
                  <a:srgbClr val="FF0000"/>
                </a:solidFill>
                <a:latin typeface="Times-Roman"/>
              </a:rPr>
              <a:t>name space </a:t>
            </a:r>
            <a:r>
              <a:rPr lang="en-US" sz="2400" b="0" i="0" u="none" strike="noStrike" baseline="0" dirty="0">
                <a:latin typeface="Times-Roman"/>
              </a:rPr>
              <a:t>used to represent values in the code.</a:t>
            </a:r>
          </a:p>
          <a:p>
            <a:pPr algn="just"/>
            <a:endParaRPr lang="en-US" sz="2400" dirty="0">
              <a:latin typeface="Times-Roman"/>
            </a:endParaRPr>
          </a:p>
          <a:p>
            <a:pPr algn="just"/>
            <a:r>
              <a:rPr lang="en-US" sz="2400" b="0" i="0" u="none" strike="noStrike" baseline="0" dirty="0">
                <a:latin typeface="Times-Roman"/>
              </a:rPr>
              <a:t>In translating source code to a lower-level form, the compiler must choose names for a variety of distinct values. </a:t>
            </a:r>
          </a:p>
          <a:p>
            <a:pPr algn="just"/>
            <a:endParaRPr lang="en-US" sz="2400" b="0" i="0" u="none" strike="noStrike" baseline="0" dirty="0">
              <a:latin typeface="Times-Roman"/>
            </a:endParaRPr>
          </a:p>
          <a:p>
            <a:pPr algn="just"/>
            <a:r>
              <a:rPr lang="en-US" sz="2400" b="1" i="1" u="none" strike="noStrike" baseline="0" dirty="0">
                <a:solidFill>
                  <a:srgbClr val="FF0000"/>
                </a:solidFill>
                <a:latin typeface="Times-Roman"/>
              </a:rPr>
              <a:t>For example, </a:t>
            </a:r>
            <a:r>
              <a:rPr lang="en-US" sz="2400" b="0" i="0" u="none" strike="noStrike" baseline="0" dirty="0">
                <a:latin typeface="Times-Roman"/>
              </a:rPr>
              <a:t>to evaluate </a:t>
            </a:r>
            <a:r>
              <a:rPr lang="en-US" sz="2400" b="1" i="1" dirty="0">
                <a:solidFill>
                  <a:srgbClr val="FF0000"/>
                </a:solidFill>
                <a:latin typeface="Times-Roman"/>
              </a:rPr>
              <a:t>a - 2 × b </a:t>
            </a:r>
            <a:r>
              <a:rPr lang="en-US" sz="2400" b="0" i="0" u="none" strike="noStrike" baseline="0" dirty="0">
                <a:latin typeface="Times-Roman"/>
              </a:rPr>
              <a:t>in a low-level </a:t>
            </a:r>
            <a:r>
              <a:rPr lang="en-US" sz="2400" b="1" i="1" dirty="0">
                <a:solidFill>
                  <a:srgbClr val="FF0000"/>
                </a:solidFill>
                <a:latin typeface="Times-Roman"/>
              </a:rPr>
              <a:t>IR</a:t>
            </a:r>
            <a:r>
              <a:rPr lang="en-US" sz="2400" b="0" i="0" u="none" strike="noStrike" baseline="0" dirty="0">
                <a:latin typeface="Times-Roman"/>
              </a:rPr>
              <a:t>, the compiler might generate a sequence of operations such as those shown in the margin. </a:t>
            </a:r>
          </a:p>
          <a:p>
            <a:pPr algn="just"/>
            <a:endParaRPr lang="en-US" sz="2400" dirty="0">
              <a:latin typeface="Times-Roman"/>
            </a:endParaRPr>
          </a:p>
          <a:p>
            <a:pPr algn="just"/>
            <a:r>
              <a:rPr lang="en-US" sz="2400" b="0" i="0" u="none" strike="noStrike" baseline="0" dirty="0">
                <a:latin typeface="Times-Roman"/>
              </a:rPr>
              <a:t>Here, the compiler has used four names, </a:t>
            </a:r>
            <a:r>
              <a:rPr lang="en-US" sz="2400" b="1" i="1" dirty="0">
                <a:solidFill>
                  <a:srgbClr val="FF0000"/>
                </a:solidFill>
                <a:latin typeface="Times-Roman"/>
              </a:rPr>
              <a:t>t1</a:t>
            </a:r>
            <a:r>
              <a:rPr lang="en-US" sz="2400" b="0" i="0" u="none" strike="noStrike" baseline="0" dirty="0">
                <a:latin typeface="LetterGothic"/>
              </a:rPr>
              <a:t> </a:t>
            </a:r>
            <a:r>
              <a:rPr lang="en-US" sz="2400" b="0" i="0" u="none" strike="noStrike" baseline="0" dirty="0">
                <a:latin typeface="Times-Roman"/>
              </a:rPr>
              <a:t>through </a:t>
            </a:r>
            <a:r>
              <a:rPr lang="en-US" sz="2400" b="1" i="1" dirty="0">
                <a:solidFill>
                  <a:srgbClr val="FF0000"/>
                </a:solidFill>
                <a:latin typeface="Times-Roman"/>
              </a:rPr>
              <a:t>t4</a:t>
            </a:r>
            <a:r>
              <a:rPr lang="en-US" sz="2400" b="0" i="0" u="none" strike="noStrike" baseline="0" dirty="0">
                <a:latin typeface="Times-Roman"/>
              </a:rPr>
              <a:t>. </a:t>
            </a:r>
          </a:p>
          <a:p>
            <a:pPr algn="just"/>
            <a:endParaRPr lang="en-US" sz="2400" dirty="0">
              <a:latin typeface="Times-Roman"/>
            </a:endParaRPr>
          </a:p>
          <a:p>
            <a:pPr algn="just"/>
            <a:endParaRPr lang="en-US" sz="2400" b="0" i="0" u="none" strike="noStrike" baseline="0" dirty="0">
              <a:latin typeface="Times-Roman"/>
            </a:endParaRPr>
          </a:p>
          <a:p>
            <a:pPr algn="just"/>
            <a:r>
              <a:rPr lang="en-US" sz="2400" b="0" i="0" u="none" strike="noStrike" baseline="0" dirty="0">
                <a:latin typeface="Times-Roman"/>
              </a:rPr>
              <a:t>An equally valid scheme would replace the occurrences of </a:t>
            </a:r>
            <a:r>
              <a:rPr lang="en-US" sz="2400" b="1" i="1" dirty="0">
                <a:solidFill>
                  <a:srgbClr val="FF0000"/>
                </a:solidFill>
                <a:latin typeface="Times-Roman"/>
              </a:rPr>
              <a:t>t2</a:t>
            </a:r>
            <a:r>
              <a:rPr lang="en-US" sz="2400" b="0" i="0" u="none" strike="noStrike" baseline="0" dirty="0">
                <a:latin typeface="LetterGothic"/>
              </a:rPr>
              <a:t> </a:t>
            </a:r>
            <a:r>
              <a:rPr lang="en-US" sz="2400" b="0" i="0" u="none" strike="noStrike" baseline="0" dirty="0">
                <a:latin typeface="Times-Roman"/>
              </a:rPr>
              <a:t>and </a:t>
            </a:r>
            <a:r>
              <a:rPr lang="en-US" sz="2400" b="1" i="1" dirty="0">
                <a:solidFill>
                  <a:srgbClr val="FF0000"/>
                </a:solidFill>
                <a:latin typeface="Times-Roman"/>
              </a:rPr>
              <a:t>t4 </a:t>
            </a:r>
            <a:r>
              <a:rPr lang="en-US" sz="2400" b="0" i="0" u="none" strike="noStrike" baseline="0" dirty="0">
                <a:latin typeface="Times-Roman"/>
              </a:rPr>
              <a:t>with </a:t>
            </a:r>
            <a:r>
              <a:rPr lang="en-US" sz="2400" b="1" i="1" dirty="0">
                <a:solidFill>
                  <a:srgbClr val="FF0000"/>
                </a:solidFill>
                <a:latin typeface="Times-Roman"/>
              </a:rPr>
              <a:t>t1</a:t>
            </a:r>
            <a:r>
              <a:rPr lang="en-US" sz="2400" b="0" i="0" u="none" strike="noStrike" baseline="0" dirty="0">
                <a:latin typeface="Times-Roman"/>
              </a:rPr>
              <a:t>, which cuts the number of names in half.</a:t>
            </a:r>
          </a:p>
          <a:p>
            <a:pPr algn="just"/>
            <a:endParaRPr lang="en-US" sz="2400" dirty="0">
              <a:latin typeface="Times-Roman"/>
            </a:endParaRPr>
          </a:p>
          <a:p>
            <a:pPr algn="l"/>
            <a:r>
              <a:rPr lang="en-US" sz="2400" b="0" i="0" u="none" strike="noStrike" baseline="0" dirty="0">
                <a:latin typeface="Times-Roman"/>
              </a:rPr>
              <a:t>The </a:t>
            </a:r>
            <a:r>
              <a:rPr lang="en-US" sz="2400" b="1" i="1" u="none" strike="noStrike" baseline="0" dirty="0">
                <a:solidFill>
                  <a:srgbClr val="FF0000"/>
                </a:solidFill>
                <a:latin typeface="Times-Roman"/>
              </a:rPr>
              <a:t>choice of a naming scheme </a:t>
            </a:r>
            <a:r>
              <a:rPr lang="en-US" sz="2400" b="0" i="0" u="none" strike="noStrike" baseline="0" dirty="0">
                <a:latin typeface="Times-Roman"/>
              </a:rPr>
              <a:t>has a strong effect on how optimization can improve the code.</a:t>
            </a:r>
            <a:endParaRPr lang="en-US" sz="2400" dirty="0"/>
          </a:p>
        </p:txBody>
      </p:sp>
      <p:sp>
        <p:nvSpPr>
          <p:cNvPr id="4" name="TextBox 3">
            <a:extLst>
              <a:ext uri="{FF2B5EF4-FFF2-40B4-BE49-F238E27FC236}">
                <a16:creationId xmlns:a16="http://schemas.microsoft.com/office/drawing/2014/main" id="{089217EA-8438-45F6-841D-44901BC14626}"/>
              </a:ext>
            </a:extLst>
          </p:cNvPr>
          <p:cNvSpPr txBox="1"/>
          <p:nvPr/>
        </p:nvSpPr>
        <p:spPr>
          <a:xfrm>
            <a:off x="0" y="0"/>
            <a:ext cx="1841979" cy="369332"/>
          </a:xfrm>
          <a:prstGeom prst="rect">
            <a:avLst/>
          </a:prstGeom>
          <a:solidFill>
            <a:schemeClr val="accent2">
              <a:lumMod val="40000"/>
              <a:lumOff val="60000"/>
            </a:schemeClr>
          </a:solidFill>
          <a:ln>
            <a:solidFill>
              <a:schemeClr val="tx1"/>
            </a:solidFill>
          </a:ln>
        </p:spPr>
        <p:txBody>
          <a:bodyPr wrap="none" rtlCol="0">
            <a:spAutoFit/>
          </a:bodyPr>
          <a:lstStyle/>
          <a:p>
            <a:r>
              <a:rPr lang="en-US" sz="1800" b="1" i="0" u="none" strike="noStrike" baseline="0" dirty="0">
                <a:latin typeface="Myriad-Bold"/>
              </a:rPr>
              <a:t>A Taxonomy of IR</a:t>
            </a:r>
            <a:endParaRPr lang="en-US" sz="2400" b="1" dirty="0"/>
          </a:p>
        </p:txBody>
      </p:sp>
      <p:graphicFrame>
        <p:nvGraphicFramePr>
          <p:cNvPr id="5" name="Object 4">
            <a:extLst>
              <a:ext uri="{FF2B5EF4-FFF2-40B4-BE49-F238E27FC236}">
                <a16:creationId xmlns:a16="http://schemas.microsoft.com/office/drawing/2014/main" id="{D009F3C2-E1AC-4AC3-9AC3-6A1F2B0EF800}"/>
              </a:ext>
            </a:extLst>
          </p:cNvPr>
          <p:cNvGraphicFramePr>
            <a:graphicFrameLocks noChangeAspect="1"/>
          </p:cNvGraphicFramePr>
          <p:nvPr>
            <p:extLst>
              <p:ext uri="{D42A27DB-BD31-4B8C-83A1-F6EECF244321}">
                <p14:modId xmlns:p14="http://schemas.microsoft.com/office/powerpoint/2010/main" val="2376110379"/>
              </p:ext>
            </p:extLst>
          </p:nvPr>
        </p:nvGraphicFramePr>
        <p:xfrm>
          <a:off x="8283453" y="3302616"/>
          <a:ext cx="1923898" cy="1410062"/>
        </p:xfrm>
        <a:graphic>
          <a:graphicData uri="http://schemas.openxmlformats.org/presentationml/2006/ole">
            <mc:AlternateContent xmlns:mc="http://schemas.openxmlformats.org/markup-compatibility/2006">
              <mc:Choice xmlns:v="urn:schemas-microsoft-com:vml" Requires="v">
                <p:oleObj spid="_x0000_s12419" name="Bitmap Image" r:id="rId3" imgW="1533600" imgH="1123920" progId="PBrush">
                  <p:embed/>
                </p:oleObj>
              </mc:Choice>
              <mc:Fallback>
                <p:oleObj name="Bitmap Image" r:id="rId3" imgW="1533600" imgH="1123920" progId="PBrush">
                  <p:embed/>
                  <p:pic>
                    <p:nvPicPr>
                      <p:cNvPr id="0" name=""/>
                      <p:cNvPicPr/>
                      <p:nvPr/>
                    </p:nvPicPr>
                    <p:blipFill>
                      <a:blip r:embed="rId4"/>
                      <a:stretch>
                        <a:fillRect/>
                      </a:stretch>
                    </p:blipFill>
                    <p:spPr>
                      <a:xfrm>
                        <a:off x="8283453" y="3302616"/>
                        <a:ext cx="1923898" cy="1410062"/>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3849435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AB133C45-25CC-4D22-AA23-C46189FA6D77}"/>
              </a:ext>
            </a:extLst>
          </p:cNvPr>
          <p:cNvGraphicFramePr>
            <a:graphicFrameLocks noChangeAspect="1"/>
          </p:cNvGraphicFramePr>
          <p:nvPr/>
        </p:nvGraphicFramePr>
        <p:xfrm>
          <a:off x="1411238" y="120478"/>
          <a:ext cx="6944971" cy="4006253"/>
        </p:xfrm>
        <a:graphic>
          <a:graphicData uri="http://schemas.openxmlformats.org/presentationml/2006/ole">
            <mc:AlternateContent xmlns:mc="http://schemas.openxmlformats.org/markup-compatibility/2006">
              <mc:Choice xmlns:v="urn:schemas-microsoft-com:vml" Requires="v">
                <p:oleObj spid="_x0000_s7452" name="Bitmap Image" r:id="rId3" imgW="5514840" imgH="3181320" progId="PBrush">
                  <p:embed/>
                </p:oleObj>
              </mc:Choice>
              <mc:Fallback>
                <p:oleObj name="Bitmap Image" r:id="rId3" imgW="5514840" imgH="3181320" progId="PBrush">
                  <p:embed/>
                  <p:pic>
                    <p:nvPicPr>
                      <p:cNvPr id="4" name="Object 3">
                        <a:extLst>
                          <a:ext uri="{FF2B5EF4-FFF2-40B4-BE49-F238E27FC236}">
                            <a16:creationId xmlns:a16="http://schemas.microsoft.com/office/drawing/2014/main" id="{AB133C45-25CC-4D22-AA23-C46189FA6D77}"/>
                          </a:ext>
                        </a:extLst>
                      </p:cNvPr>
                      <p:cNvPicPr/>
                      <p:nvPr/>
                    </p:nvPicPr>
                    <p:blipFill>
                      <a:blip r:embed="rId4"/>
                      <a:stretch>
                        <a:fillRect/>
                      </a:stretch>
                    </p:blipFill>
                    <p:spPr>
                      <a:xfrm>
                        <a:off x="1411238" y="120478"/>
                        <a:ext cx="6944971" cy="400625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F6E6E8F-9965-47E3-A292-462A8F9BB625}"/>
              </a:ext>
            </a:extLst>
          </p:cNvPr>
          <p:cNvGraphicFramePr>
            <a:graphicFrameLocks noChangeAspect="1"/>
          </p:cNvGraphicFramePr>
          <p:nvPr/>
        </p:nvGraphicFramePr>
        <p:xfrm>
          <a:off x="2138949" y="3943851"/>
          <a:ext cx="6217260" cy="2405526"/>
        </p:xfrm>
        <a:graphic>
          <a:graphicData uri="http://schemas.openxmlformats.org/presentationml/2006/ole">
            <mc:AlternateContent xmlns:mc="http://schemas.openxmlformats.org/markup-compatibility/2006">
              <mc:Choice xmlns:v="urn:schemas-microsoft-com:vml" Requires="v">
                <p:oleObj spid="_x0000_s7453" name="Bitmap Image" r:id="rId5" imgW="4791240" imgH="1781280" progId="PBrush">
                  <p:embed/>
                </p:oleObj>
              </mc:Choice>
              <mc:Fallback>
                <p:oleObj name="Bitmap Image" r:id="rId5" imgW="4791240" imgH="1781280" progId="PBrush">
                  <p:embed/>
                  <p:pic>
                    <p:nvPicPr>
                      <p:cNvPr id="5" name="Object 4">
                        <a:extLst>
                          <a:ext uri="{FF2B5EF4-FFF2-40B4-BE49-F238E27FC236}">
                            <a16:creationId xmlns:a16="http://schemas.microsoft.com/office/drawing/2014/main" id="{6F6E6E8F-9965-47E3-A292-462A8F9BB625}"/>
                          </a:ext>
                        </a:extLst>
                      </p:cNvPr>
                      <p:cNvPicPr/>
                      <p:nvPr/>
                    </p:nvPicPr>
                    <p:blipFill>
                      <a:blip r:embed="rId6"/>
                      <a:stretch>
                        <a:fillRect/>
                      </a:stretch>
                    </p:blipFill>
                    <p:spPr>
                      <a:xfrm>
                        <a:off x="2138949" y="3943851"/>
                        <a:ext cx="6217260" cy="2405526"/>
                      </a:xfrm>
                      <a:prstGeom prst="rect">
                        <a:avLst/>
                      </a:prstGeom>
                    </p:spPr>
                  </p:pic>
                </p:oleObj>
              </mc:Fallback>
            </mc:AlternateContent>
          </a:graphicData>
        </a:graphic>
      </p:graphicFrame>
      <p:sp>
        <p:nvSpPr>
          <p:cNvPr id="6" name="Arrow: Right 5">
            <a:extLst>
              <a:ext uri="{FF2B5EF4-FFF2-40B4-BE49-F238E27FC236}">
                <a16:creationId xmlns:a16="http://schemas.microsoft.com/office/drawing/2014/main" id="{E79620EA-2291-4BE7-A827-C884670F8D45}"/>
              </a:ext>
            </a:extLst>
          </p:cNvPr>
          <p:cNvSpPr/>
          <p:nvPr/>
        </p:nvSpPr>
        <p:spPr>
          <a:xfrm>
            <a:off x="1688124" y="1125416"/>
            <a:ext cx="689317" cy="168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5076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AE79BE-F9FC-41D4-B2D8-152B5C3B4999}"/>
              </a:ext>
            </a:extLst>
          </p:cNvPr>
          <p:cNvSpPr txBox="1"/>
          <p:nvPr/>
        </p:nvSpPr>
        <p:spPr>
          <a:xfrm>
            <a:off x="0" y="0"/>
            <a:ext cx="1464760"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Graphical IR</a:t>
            </a:r>
          </a:p>
        </p:txBody>
      </p:sp>
      <p:sp>
        <p:nvSpPr>
          <p:cNvPr id="4" name="TextBox 3">
            <a:extLst>
              <a:ext uri="{FF2B5EF4-FFF2-40B4-BE49-F238E27FC236}">
                <a16:creationId xmlns:a16="http://schemas.microsoft.com/office/drawing/2014/main" id="{0A8B14D1-D74B-4168-8B13-F13190B46441}"/>
              </a:ext>
            </a:extLst>
          </p:cNvPr>
          <p:cNvSpPr txBox="1"/>
          <p:nvPr/>
        </p:nvSpPr>
        <p:spPr>
          <a:xfrm>
            <a:off x="616634" y="602121"/>
            <a:ext cx="10958731" cy="2308324"/>
          </a:xfrm>
          <a:prstGeom prst="rect">
            <a:avLst/>
          </a:prstGeom>
          <a:noFill/>
          <a:ln>
            <a:solidFill>
              <a:schemeClr val="tx1">
                <a:lumMod val="95000"/>
                <a:lumOff val="5000"/>
              </a:schemeClr>
            </a:solidFill>
          </a:ln>
        </p:spPr>
        <p:txBody>
          <a:bodyPr wrap="square">
            <a:spAutoFit/>
          </a:bodyPr>
          <a:lstStyle/>
          <a:p>
            <a:pPr algn="l"/>
            <a:r>
              <a:rPr lang="en-US" sz="2400" b="0" i="0" u="none" strike="noStrike" baseline="0" dirty="0">
                <a:latin typeface="Times-Roman"/>
              </a:rPr>
              <a:t>Many compilers use </a:t>
            </a:r>
            <a:r>
              <a:rPr lang="en-US" sz="2400" b="1" i="1" dirty="0">
                <a:solidFill>
                  <a:srgbClr val="FF0000"/>
                </a:solidFill>
                <a:latin typeface="Times-RomanSC"/>
              </a:rPr>
              <a:t>IRs</a:t>
            </a:r>
            <a:r>
              <a:rPr lang="en-US" sz="2400" b="0" i="0" u="none" strike="noStrike" baseline="0" dirty="0">
                <a:latin typeface="Times-Roman"/>
              </a:rPr>
              <a:t> that represent the underlying code as a </a:t>
            </a:r>
            <a:r>
              <a:rPr lang="en-US" sz="2400" b="1" i="1" dirty="0">
                <a:solidFill>
                  <a:srgbClr val="FF0000"/>
                </a:solidFill>
                <a:latin typeface="Times-RomanSC"/>
              </a:rPr>
              <a:t>graph</a:t>
            </a:r>
            <a:r>
              <a:rPr lang="en-US" sz="2400" b="0" i="0" u="none" strike="noStrike" baseline="0" dirty="0">
                <a:latin typeface="Times-Roman"/>
              </a:rPr>
              <a:t>. </a:t>
            </a:r>
          </a:p>
          <a:p>
            <a:pPr algn="l"/>
            <a:endParaRPr lang="en-US" sz="2400" dirty="0">
              <a:latin typeface="Times-Roman"/>
            </a:endParaRPr>
          </a:p>
          <a:p>
            <a:pPr algn="l"/>
            <a:r>
              <a:rPr lang="en-US" sz="2400" b="0" i="0" u="none" strike="noStrike" baseline="0" dirty="0">
                <a:latin typeface="Times-Roman"/>
              </a:rPr>
              <a:t>While all the graphical </a:t>
            </a:r>
            <a:r>
              <a:rPr lang="en-US" sz="2400" b="1" i="1" dirty="0">
                <a:solidFill>
                  <a:srgbClr val="FF0000"/>
                </a:solidFill>
                <a:latin typeface="Times-RomanSC"/>
              </a:rPr>
              <a:t>IRs</a:t>
            </a:r>
            <a:r>
              <a:rPr lang="en-US" sz="2400" b="0" i="0" u="none" strike="noStrike" baseline="0" dirty="0">
                <a:latin typeface="Times-Roman"/>
              </a:rPr>
              <a:t> consist of nodes and edges, they differ </a:t>
            </a:r>
          </a:p>
          <a:p>
            <a:pPr marL="800100" lvl="1" indent="-342900">
              <a:buAutoNum type="arabicParenBoth"/>
            </a:pPr>
            <a:r>
              <a:rPr lang="en-US" sz="2400" b="0" i="0" u="none" strike="noStrike" baseline="0" dirty="0">
                <a:latin typeface="Times-Roman"/>
              </a:rPr>
              <a:t>in their level of </a:t>
            </a:r>
            <a:r>
              <a:rPr lang="en-US" sz="2400" b="1" i="1" dirty="0">
                <a:solidFill>
                  <a:srgbClr val="0070C0"/>
                </a:solidFill>
                <a:latin typeface="Times-RomanSC"/>
              </a:rPr>
              <a:t>abstraction</a:t>
            </a:r>
            <a:r>
              <a:rPr lang="en-US" sz="2400" b="0" i="0" u="none" strike="noStrike" baseline="0" dirty="0">
                <a:latin typeface="Times-Roman"/>
              </a:rPr>
              <a:t>, </a:t>
            </a:r>
          </a:p>
          <a:p>
            <a:pPr marL="800100" lvl="1" indent="-342900">
              <a:buAutoNum type="arabicParenBoth"/>
            </a:pPr>
            <a:r>
              <a:rPr lang="en-US" sz="2400" b="0" i="0" u="none" strike="noStrike" baseline="0" dirty="0">
                <a:latin typeface="Times-Roman"/>
              </a:rPr>
              <a:t>in the </a:t>
            </a:r>
            <a:r>
              <a:rPr lang="en-US" sz="2400" b="1" i="1" dirty="0">
                <a:solidFill>
                  <a:srgbClr val="0070C0"/>
                </a:solidFill>
                <a:latin typeface="Times-RomanSC"/>
              </a:rPr>
              <a:t>relationship</a:t>
            </a:r>
            <a:r>
              <a:rPr lang="en-US" sz="2400" b="0" i="0" u="none" strike="noStrike" baseline="0" dirty="0">
                <a:latin typeface="Times-Roman"/>
              </a:rPr>
              <a:t> between the graph and the underlying code, and </a:t>
            </a:r>
          </a:p>
          <a:p>
            <a:pPr marL="800100" lvl="1" indent="-342900">
              <a:buAutoNum type="arabicParenBoth"/>
            </a:pPr>
            <a:r>
              <a:rPr lang="en-US" sz="2400" b="0" i="0" u="none" strike="noStrike" baseline="0" dirty="0">
                <a:latin typeface="Times-Roman"/>
              </a:rPr>
              <a:t>in the </a:t>
            </a:r>
            <a:r>
              <a:rPr lang="en-US" sz="2400" b="1" i="1" dirty="0">
                <a:solidFill>
                  <a:srgbClr val="0070C0"/>
                </a:solidFill>
                <a:latin typeface="Times-RomanSC"/>
              </a:rPr>
              <a:t>structure</a:t>
            </a:r>
            <a:r>
              <a:rPr lang="en-US" sz="2400" b="0" i="0" u="none" strike="noStrike" baseline="0" dirty="0">
                <a:latin typeface="Times-Roman"/>
              </a:rPr>
              <a:t> of the graph.</a:t>
            </a:r>
            <a:endParaRPr lang="en-US" sz="2400" dirty="0"/>
          </a:p>
        </p:txBody>
      </p:sp>
      <p:sp>
        <p:nvSpPr>
          <p:cNvPr id="6" name="TextBox 5">
            <a:extLst>
              <a:ext uri="{FF2B5EF4-FFF2-40B4-BE49-F238E27FC236}">
                <a16:creationId xmlns:a16="http://schemas.microsoft.com/office/drawing/2014/main" id="{3497D2A7-6ACF-4B3E-B670-B57D6B126CF1}"/>
              </a:ext>
            </a:extLst>
          </p:cNvPr>
          <p:cNvSpPr txBox="1"/>
          <p:nvPr/>
        </p:nvSpPr>
        <p:spPr>
          <a:xfrm>
            <a:off x="2834641" y="3112456"/>
            <a:ext cx="3566160" cy="2554545"/>
          </a:xfrm>
          <a:prstGeom prst="rect">
            <a:avLst/>
          </a:prstGeom>
          <a:solidFill>
            <a:schemeClr val="bg1"/>
          </a:solidFill>
          <a:ln>
            <a:solidFill>
              <a:schemeClr val="tx1">
                <a:lumMod val="95000"/>
                <a:lumOff val="5000"/>
              </a:schemeClr>
            </a:solidFill>
          </a:ln>
        </p:spPr>
        <p:txBody>
          <a:bodyPr wrap="square">
            <a:spAutoFit/>
          </a:bodyPr>
          <a:lstStyle/>
          <a:p>
            <a:pPr marL="342900" indent="-342900">
              <a:buAutoNum type="arabicParenBoth"/>
            </a:pPr>
            <a:r>
              <a:rPr lang="en-US" sz="2000" b="1" i="0" u="none" strike="noStrike" baseline="0" dirty="0">
                <a:latin typeface="Myriad-Bold"/>
              </a:rPr>
              <a:t>Syntax-Related Trees  </a:t>
            </a:r>
          </a:p>
          <a:p>
            <a:pPr marL="800100" lvl="1" indent="-342900">
              <a:buAutoNum type="arabicParenBoth"/>
            </a:pPr>
            <a:r>
              <a:rPr lang="en-US" sz="2000" b="1" i="1" u="none" strike="noStrike" baseline="0" dirty="0">
                <a:solidFill>
                  <a:srgbClr val="FF0000"/>
                </a:solidFill>
                <a:latin typeface="Myriad-Bold"/>
              </a:rPr>
              <a:t>Parse Trees</a:t>
            </a:r>
            <a:r>
              <a:rPr lang="en-US" sz="2000" b="1" i="0" u="none" strike="noStrike" baseline="0" dirty="0">
                <a:latin typeface="Myriad-Bold"/>
              </a:rPr>
              <a:t>, </a:t>
            </a:r>
          </a:p>
          <a:p>
            <a:pPr marL="800100" lvl="1" indent="-342900">
              <a:buAutoNum type="arabicParenBoth"/>
            </a:pPr>
            <a:r>
              <a:rPr lang="en-US" sz="2000" b="1" dirty="0">
                <a:solidFill>
                  <a:srgbClr val="FF0000"/>
                </a:solidFill>
                <a:latin typeface="Myriad-Bold"/>
              </a:rPr>
              <a:t>Abstract Syntax Trees</a:t>
            </a:r>
            <a:r>
              <a:rPr lang="en-US" sz="2000" b="1" i="0" u="none" strike="noStrike" baseline="0" dirty="0">
                <a:latin typeface="Myriad-Bold"/>
              </a:rPr>
              <a:t>, </a:t>
            </a:r>
          </a:p>
          <a:p>
            <a:pPr marL="800100" lvl="1" indent="-342900">
              <a:buAutoNum type="arabicParenBoth"/>
            </a:pPr>
            <a:r>
              <a:rPr lang="en-US" sz="2000" b="1" dirty="0">
                <a:solidFill>
                  <a:srgbClr val="FF0000"/>
                </a:solidFill>
                <a:latin typeface="Myriad-Bold"/>
              </a:rPr>
              <a:t>Direct Acyclic Graphs</a:t>
            </a:r>
            <a:r>
              <a:rPr lang="en-US" sz="2000" b="1" i="0" u="none" strike="noStrike" baseline="0" dirty="0">
                <a:latin typeface="Myriad-Bold"/>
              </a:rPr>
              <a:t>.</a:t>
            </a:r>
          </a:p>
          <a:p>
            <a:r>
              <a:rPr lang="en-US" sz="2000" b="1" dirty="0">
                <a:latin typeface="Myriad-Bold"/>
              </a:rPr>
              <a:t>(2) Graphs </a:t>
            </a:r>
          </a:p>
          <a:p>
            <a:r>
              <a:rPr lang="en-US" sz="2000" b="1" dirty="0">
                <a:solidFill>
                  <a:srgbClr val="FF0000"/>
                </a:solidFill>
                <a:latin typeface="Myriad-Bold"/>
              </a:rPr>
              <a:t>         (1) Control flow graphs</a:t>
            </a:r>
            <a:r>
              <a:rPr lang="en-US" sz="2000" b="1" dirty="0">
                <a:latin typeface="Myriad-Bold"/>
              </a:rPr>
              <a:t>, </a:t>
            </a:r>
          </a:p>
          <a:p>
            <a:r>
              <a:rPr lang="en-US" sz="2000" b="1" dirty="0">
                <a:solidFill>
                  <a:srgbClr val="FF0000"/>
                </a:solidFill>
                <a:latin typeface="Myriad-Bold"/>
              </a:rPr>
              <a:t>         (2) Dependency graph</a:t>
            </a:r>
            <a:r>
              <a:rPr lang="en-US" sz="2000" b="1" dirty="0">
                <a:latin typeface="Myriad-Bold"/>
              </a:rPr>
              <a:t>, </a:t>
            </a:r>
          </a:p>
          <a:p>
            <a:r>
              <a:rPr lang="en-US" sz="2000" b="1" dirty="0">
                <a:solidFill>
                  <a:srgbClr val="FF0000"/>
                </a:solidFill>
                <a:latin typeface="Myriad-Bold"/>
              </a:rPr>
              <a:t>         (3) Call graph</a:t>
            </a:r>
          </a:p>
        </p:txBody>
      </p:sp>
    </p:spTree>
    <p:extLst>
      <p:ext uri="{BB962C8B-B14F-4D97-AF65-F5344CB8AC3E}">
        <p14:creationId xmlns:p14="http://schemas.microsoft.com/office/powerpoint/2010/main" val="3074211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0C2955-8DE4-4032-808A-5304EEDBEB47}"/>
              </a:ext>
            </a:extLst>
          </p:cNvPr>
          <p:cNvSpPr txBox="1"/>
          <p:nvPr/>
        </p:nvSpPr>
        <p:spPr>
          <a:xfrm>
            <a:off x="0" y="0"/>
            <a:ext cx="1464760"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Graphical IR</a:t>
            </a:r>
          </a:p>
        </p:txBody>
      </p:sp>
      <p:sp>
        <p:nvSpPr>
          <p:cNvPr id="4" name="TextBox 3">
            <a:extLst>
              <a:ext uri="{FF2B5EF4-FFF2-40B4-BE49-F238E27FC236}">
                <a16:creationId xmlns:a16="http://schemas.microsoft.com/office/drawing/2014/main" id="{5EE43725-8F33-4128-994D-58C2A3F7064F}"/>
              </a:ext>
            </a:extLst>
          </p:cNvPr>
          <p:cNvSpPr txBox="1"/>
          <p:nvPr/>
        </p:nvSpPr>
        <p:spPr>
          <a:xfrm>
            <a:off x="1617784" y="30778"/>
            <a:ext cx="2307101" cy="369332"/>
          </a:xfrm>
          <a:prstGeom prst="rect">
            <a:avLst/>
          </a:prstGeom>
          <a:solidFill>
            <a:schemeClr val="accent4">
              <a:lumMod val="40000"/>
              <a:lumOff val="60000"/>
            </a:schemeClr>
          </a:solidFill>
          <a:ln>
            <a:solidFill>
              <a:schemeClr val="tx1">
                <a:lumMod val="50000"/>
                <a:lumOff val="50000"/>
              </a:schemeClr>
            </a:solidFill>
          </a:ln>
        </p:spPr>
        <p:txBody>
          <a:bodyPr wrap="square">
            <a:spAutoFit/>
          </a:bodyPr>
          <a:lstStyle/>
          <a:p>
            <a:r>
              <a:rPr lang="en-US" sz="1800" b="1" i="0" u="none" strike="noStrike" baseline="0" dirty="0">
                <a:latin typeface="Myriad-Bold"/>
              </a:rPr>
              <a:t>Syntax-Related Trees </a:t>
            </a:r>
            <a:endParaRPr lang="en-US" dirty="0"/>
          </a:p>
        </p:txBody>
      </p:sp>
      <p:sp>
        <p:nvSpPr>
          <p:cNvPr id="5" name="TextBox 4">
            <a:extLst>
              <a:ext uri="{FF2B5EF4-FFF2-40B4-BE49-F238E27FC236}">
                <a16:creationId xmlns:a16="http://schemas.microsoft.com/office/drawing/2014/main" id="{5633A1ED-9E9A-483C-A85A-2BF47C54AE90}"/>
              </a:ext>
            </a:extLst>
          </p:cNvPr>
          <p:cNvSpPr txBox="1"/>
          <p:nvPr/>
        </p:nvSpPr>
        <p:spPr>
          <a:xfrm>
            <a:off x="211016" y="621237"/>
            <a:ext cx="11197882" cy="1631216"/>
          </a:xfrm>
          <a:prstGeom prst="rect">
            <a:avLst/>
          </a:prstGeom>
          <a:noFill/>
          <a:ln>
            <a:solidFill>
              <a:schemeClr val="tx1">
                <a:lumMod val="95000"/>
                <a:lumOff val="5000"/>
              </a:schemeClr>
            </a:solidFill>
          </a:ln>
        </p:spPr>
        <p:txBody>
          <a:bodyPr wrap="square">
            <a:spAutoFit/>
          </a:bodyPr>
          <a:lstStyle/>
          <a:p>
            <a:pPr algn="just"/>
            <a:r>
              <a:rPr lang="en-US" sz="2000" b="0" i="0" u="none" strike="noStrike" baseline="0" dirty="0">
                <a:latin typeface="Times-Roman"/>
              </a:rPr>
              <a:t>In most treelike </a:t>
            </a:r>
            <a:r>
              <a:rPr lang="en-US" sz="2000" dirty="0">
                <a:latin typeface="Times-RomanSC"/>
              </a:rPr>
              <a:t>IR</a:t>
            </a:r>
            <a:r>
              <a:rPr lang="en-US" sz="2000" b="0" i="0" u="none" strike="noStrike" baseline="0" dirty="0">
                <a:latin typeface="Times-Roman"/>
              </a:rPr>
              <a:t>s, the structure of the tree corresponds to the syntax of the source code.</a:t>
            </a:r>
            <a:endParaRPr lang="en-US" sz="2000" dirty="0"/>
          </a:p>
          <a:p>
            <a:pPr algn="just"/>
            <a:endParaRPr lang="en-US" sz="2000" b="1" i="1" u="none" strike="noStrike" baseline="0" dirty="0">
              <a:solidFill>
                <a:srgbClr val="FF0000"/>
              </a:solidFill>
              <a:latin typeface="Times-Roman"/>
            </a:endParaRPr>
          </a:p>
          <a:p>
            <a:pPr algn="just"/>
            <a:r>
              <a:rPr lang="en-US" sz="2000" b="1" i="1" u="none" strike="noStrike" baseline="0" dirty="0">
                <a:solidFill>
                  <a:srgbClr val="FF0000"/>
                </a:solidFill>
                <a:latin typeface="Times-Roman"/>
              </a:rPr>
              <a:t>Parse Trees - </a:t>
            </a:r>
            <a:r>
              <a:rPr lang="en-US" sz="2000" b="0" i="0" u="none" strike="noStrike" baseline="0" dirty="0">
                <a:latin typeface="Times-Roman"/>
              </a:rPr>
              <a:t>Parse trees are one specific form of </a:t>
            </a:r>
            <a:r>
              <a:rPr lang="en-US" sz="2000" b="1" i="1" u="none" strike="noStrike" baseline="0" dirty="0">
                <a:solidFill>
                  <a:srgbClr val="FF0000"/>
                </a:solidFill>
                <a:latin typeface="Times-Roman"/>
              </a:rPr>
              <a:t>treelike </a:t>
            </a:r>
            <a:r>
              <a:rPr lang="en-US" sz="2000" b="1" i="1" dirty="0">
                <a:solidFill>
                  <a:srgbClr val="FF0000"/>
                </a:solidFill>
                <a:latin typeface="Times-RomanSC"/>
              </a:rPr>
              <a:t>IR</a:t>
            </a:r>
            <a:r>
              <a:rPr lang="en-US" sz="2000" b="1" i="1" u="none" strike="noStrike" baseline="0" dirty="0">
                <a:solidFill>
                  <a:srgbClr val="FF0000"/>
                </a:solidFill>
                <a:latin typeface="Times-Roman"/>
              </a:rPr>
              <a:t>s</a:t>
            </a:r>
            <a:r>
              <a:rPr lang="en-US" sz="2000" b="0" i="0" u="none" strike="noStrike" baseline="0" dirty="0">
                <a:latin typeface="Times-Roman"/>
              </a:rPr>
              <a:t>. </a:t>
            </a:r>
          </a:p>
          <a:p>
            <a:pPr algn="just"/>
            <a:endParaRPr lang="en-US" sz="2000" b="0" i="0" u="none" strike="noStrike" baseline="0" dirty="0">
              <a:latin typeface="Times-Roman"/>
            </a:endParaRPr>
          </a:p>
          <a:p>
            <a:pPr algn="just"/>
            <a:r>
              <a:rPr lang="en-US" sz="2000" dirty="0">
                <a:latin typeface="Times-Roman"/>
              </a:rPr>
              <a:t>T</a:t>
            </a:r>
            <a:r>
              <a:rPr lang="en-US" sz="2000" b="0" i="0" u="none" strike="noStrike" baseline="0" dirty="0">
                <a:latin typeface="Times-Roman"/>
              </a:rPr>
              <a:t>he </a:t>
            </a:r>
            <a:r>
              <a:rPr lang="en-US" sz="2000" b="1" i="1" dirty="0">
                <a:solidFill>
                  <a:srgbClr val="FF0000"/>
                </a:solidFill>
                <a:latin typeface="LetterGothic"/>
              </a:rPr>
              <a:t>parse tree </a:t>
            </a:r>
            <a:r>
              <a:rPr lang="en-US" sz="2000" b="0" i="0" u="none" strike="noStrike" baseline="0" dirty="0">
                <a:latin typeface="Times-Roman"/>
              </a:rPr>
              <a:t>is a graphical representation for the derivation, or </a:t>
            </a:r>
            <a:r>
              <a:rPr lang="en-US" sz="2000" b="1" i="1" dirty="0">
                <a:solidFill>
                  <a:srgbClr val="FF0000"/>
                </a:solidFill>
                <a:latin typeface="LetterGothic"/>
              </a:rPr>
              <a:t>parse</a:t>
            </a:r>
            <a:r>
              <a:rPr lang="en-US" sz="2000" b="0" i="0" u="none" strike="noStrike" baseline="0" dirty="0">
                <a:latin typeface="Times-Roman"/>
              </a:rPr>
              <a:t>.</a:t>
            </a:r>
            <a:endParaRPr lang="en-US" sz="2000" dirty="0">
              <a:latin typeface="Times-Roman"/>
            </a:endParaRPr>
          </a:p>
        </p:txBody>
      </p:sp>
      <p:sp>
        <p:nvSpPr>
          <p:cNvPr id="10" name="TextBox 9">
            <a:extLst>
              <a:ext uri="{FF2B5EF4-FFF2-40B4-BE49-F238E27FC236}">
                <a16:creationId xmlns:a16="http://schemas.microsoft.com/office/drawing/2014/main" id="{CB0C670D-15EE-414F-B3B0-F565F75AE8CF}"/>
              </a:ext>
            </a:extLst>
          </p:cNvPr>
          <p:cNvSpPr txBox="1"/>
          <p:nvPr/>
        </p:nvSpPr>
        <p:spPr>
          <a:xfrm>
            <a:off x="211016" y="2391050"/>
            <a:ext cx="7385538" cy="369332"/>
          </a:xfrm>
          <a:prstGeom prst="rect">
            <a:avLst/>
          </a:prstGeom>
          <a:noFill/>
        </p:spPr>
        <p:txBody>
          <a:bodyPr wrap="square">
            <a:spAutoFit/>
          </a:bodyPr>
          <a:lstStyle/>
          <a:p>
            <a:pPr algn="l"/>
            <a:r>
              <a:rPr lang="en-US" dirty="0">
                <a:latin typeface="Times-Roman"/>
              </a:rPr>
              <a:t>Refer </a:t>
            </a:r>
            <a:r>
              <a:rPr lang="en-US" sz="1800" b="0" i="0" u="none" strike="noStrike" baseline="0" dirty="0">
                <a:latin typeface="Times-Roman"/>
              </a:rPr>
              <a:t>classic expression grammar alongside a parse tree for </a:t>
            </a:r>
            <a:r>
              <a:rPr lang="pt-BR" sz="1600" b="1" i="1" u="none" strike="noStrike" baseline="0" dirty="0">
                <a:solidFill>
                  <a:srgbClr val="FF0000"/>
                </a:solidFill>
                <a:latin typeface="LetterGothic"/>
              </a:rPr>
              <a:t>a × 2 + a × 2 × b</a:t>
            </a:r>
            <a:r>
              <a:rPr lang="pt-BR" sz="1800" b="1" i="1" u="none" strike="noStrike" baseline="0" dirty="0">
                <a:solidFill>
                  <a:srgbClr val="FF0000"/>
                </a:solidFill>
                <a:latin typeface="Times-Roman"/>
              </a:rPr>
              <a:t>.</a:t>
            </a:r>
            <a:endParaRPr lang="en-US" b="1" i="1" dirty="0">
              <a:solidFill>
                <a:srgbClr val="FF0000"/>
              </a:solidFill>
            </a:endParaRPr>
          </a:p>
        </p:txBody>
      </p:sp>
      <p:sp>
        <p:nvSpPr>
          <p:cNvPr id="11" name="TextBox 10">
            <a:extLst>
              <a:ext uri="{FF2B5EF4-FFF2-40B4-BE49-F238E27FC236}">
                <a16:creationId xmlns:a16="http://schemas.microsoft.com/office/drawing/2014/main" id="{94336CDF-26AD-401B-A1AC-9EECA426B86E}"/>
              </a:ext>
            </a:extLst>
          </p:cNvPr>
          <p:cNvSpPr txBox="1"/>
          <p:nvPr/>
        </p:nvSpPr>
        <p:spPr>
          <a:xfrm>
            <a:off x="4077909" y="30778"/>
            <a:ext cx="1464760" cy="369332"/>
          </a:xfrm>
          <a:prstGeom prst="rect">
            <a:avLst/>
          </a:prstGeom>
          <a:solidFill>
            <a:schemeClr val="accent4">
              <a:lumMod val="40000"/>
              <a:lumOff val="60000"/>
            </a:schemeClr>
          </a:solidFill>
          <a:ln>
            <a:solidFill>
              <a:schemeClr val="tx1">
                <a:lumMod val="50000"/>
                <a:lumOff val="50000"/>
              </a:schemeClr>
            </a:solidFill>
          </a:ln>
        </p:spPr>
        <p:txBody>
          <a:bodyPr wrap="square">
            <a:spAutoFit/>
          </a:bodyPr>
          <a:lstStyle/>
          <a:p>
            <a:r>
              <a:rPr lang="en-US" sz="1800" b="1" i="0" u="none" strike="noStrike" baseline="0" dirty="0">
                <a:solidFill>
                  <a:srgbClr val="FF0000"/>
                </a:solidFill>
                <a:latin typeface="Myriad-Bold"/>
              </a:rPr>
              <a:t>Parse Trees</a:t>
            </a:r>
            <a:endParaRPr lang="en-US" dirty="0">
              <a:solidFill>
                <a:srgbClr val="FF0000"/>
              </a:solidFill>
            </a:endParaRPr>
          </a:p>
        </p:txBody>
      </p:sp>
      <p:sp>
        <p:nvSpPr>
          <p:cNvPr id="13" name="TextBox 12">
            <a:extLst>
              <a:ext uri="{FF2B5EF4-FFF2-40B4-BE49-F238E27FC236}">
                <a16:creationId xmlns:a16="http://schemas.microsoft.com/office/drawing/2014/main" id="{171CEEF4-1551-474B-A486-6E00694D8EB9}"/>
              </a:ext>
            </a:extLst>
          </p:cNvPr>
          <p:cNvSpPr txBox="1"/>
          <p:nvPr/>
        </p:nvSpPr>
        <p:spPr>
          <a:xfrm>
            <a:off x="6499274" y="2840318"/>
            <a:ext cx="5514536" cy="3785652"/>
          </a:xfrm>
          <a:prstGeom prst="rect">
            <a:avLst/>
          </a:prstGeom>
          <a:noFill/>
          <a:ln>
            <a:solidFill>
              <a:schemeClr val="tx1"/>
            </a:solidFill>
          </a:ln>
        </p:spPr>
        <p:txBody>
          <a:bodyPr wrap="square">
            <a:spAutoFit/>
          </a:bodyPr>
          <a:lstStyle/>
          <a:p>
            <a:pPr marL="342900" indent="-342900" algn="just">
              <a:buFont typeface="Arial" panose="020B0604020202020204" pitchFamily="34" charset="0"/>
              <a:buChar char="•"/>
            </a:pPr>
            <a:r>
              <a:rPr lang="en-US" sz="2000" dirty="0">
                <a:latin typeface="Times-Roman"/>
              </a:rPr>
              <a:t>Parse tree </a:t>
            </a:r>
            <a:r>
              <a:rPr lang="en-US" sz="2000" b="0" i="0" u="none" strike="noStrike" baseline="0" dirty="0">
                <a:latin typeface="Times-Roman"/>
              </a:rPr>
              <a:t>represents the complete derivation, with a node for each grammar symbol in the derivation. </a:t>
            </a:r>
          </a:p>
          <a:p>
            <a:pPr marL="342900" indent="-342900" algn="just">
              <a:buFont typeface="Arial" panose="020B0604020202020204" pitchFamily="34" charset="0"/>
              <a:buChar char="•"/>
            </a:pPr>
            <a:endParaRPr lang="en-US" sz="2000" dirty="0">
              <a:latin typeface="Times-Roman"/>
            </a:endParaRPr>
          </a:p>
          <a:p>
            <a:pPr marL="342900" indent="-342900" algn="just">
              <a:buFont typeface="Arial" panose="020B0604020202020204" pitchFamily="34" charset="0"/>
              <a:buChar char="•"/>
            </a:pPr>
            <a:r>
              <a:rPr lang="en-US" sz="2000" b="0" i="0" u="none" strike="noStrike" baseline="0" dirty="0">
                <a:latin typeface="Times-Roman"/>
              </a:rPr>
              <a:t>Compiler must allocate memory for each node and edges.</a:t>
            </a:r>
          </a:p>
          <a:p>
            <a:pPr marL="342900" indent="-342900" algn="just">
              <a:buFont typeface="Arial" panose="020B0604020202020204" pitchFamily="34" charset="0"/>
              <a:buChar char="•"/>
            </a:pPr>
            <a:endParaRPr lang="en-US" sz="2000" dirty="0">
              <a:latin typeface="Times-Roman"/>
            </a:endParaRPr>
          </a:p>
          <a:p>
            <a:pPr marL="342900" indent="-342900" algn="just">
              <a:buFont typeface="Arial" panose="020B0604020202020204" pitchFamily="34" charset="0"/>
              <a:buChar char="•"/>
            </a:pPr>
            <a:r>
              <a:rPr lang="en-US" sz="2000" b="0" i="0" u="none" strike="noStrike" baseline="0" dirty="0">
                <a:latin typeface="Times-Roman"/>
              </a:rPr>
              <a:t>So, it must traverse all those nodes and edges during compilation.</a:t>
            </a:r>
          </a:p>
          <a:p>
            <a:pPr marL="342900" indent="-342900" algn="just">
              <a:buFont typeface="Arial" panose="020B0604020202020204" pitchFamily="34" charset="0"/>
              <a:buChar char="•"/>
            </a:pPr>
            <a:endParaRPr lang="en-US" sz="2000" b="0" i="0" u="none" strike="noStrike" baseline="0" dirty="0">
              <a:latin typeface="Times-Roman"/>
            </a:endParaRPr>
          </a:p>
          <a:p>
            <a:pPr marL="342900" indent="-342900" algn="just">
              <a:buFont typeface="Arial" panose="020B0604020202020204" pitchFamily="34" charset="0"/>
              <a:buChar char="•"/>
            </a:pPr>
            <a:r>
              <a:rPr lang="en-US" sz="2000" b="0" i="0" u="none" strike="noStrike" baseline="0" dirty="0">
                <a:latin typeface="Times-Roman"/>
              </a:rPr>
              <a:t>It is worth considering ways to shrink this parse tree.</a:t>
            </a:r>
            <a:endParaRPr lang="en-US" sz="2000" dirty="0"/>
          </a:p>
        </p:txBody>
      </p:sp>
      <p:graphicFrame>
        <p:nvGraphicFramePr>
          <p:cNvPr id="14" name="Object 13">
            <a:extLst>
              <a:ext uri="{FF2B5EF4-FFF2-40B4-BE49-F238E27FC236}">
                <a16:creationId xmlns:a16="http://schemas.microsoft.com/office/drawing/2014/main" id="{F13DD943-EBB0-468F-B889-F9F8AE697D46}"/>
              </a:ext>
            </a:extLst>
          </p:cNvPr>
          <p:cNvGraphicFramePr>
            <a:graphicFrameLocks noChangeAspect="1"/>
          </p:cNvGraphicFramePr>
          <p:nvPr>
            <p:extLst>
              <p:ext uri="{D42A27DB-BD31-4B8C-83A1-F6EECF244321}">
                <p14:modId xmlns:p14="http://schemas.microsoft.com/office/powerpoint/2010/main" val="2097281329"/>
              </p:ext>
            </p:extLst>
          </p:nvPr>
        </p:nvGraphicFramePr>
        <p:xfrm>
          <a:off x="14067" y="2840318"/>
          <a:ext cx="2489137" cy="2857096"/>
        </p:xfrm>
        <a:graphic>
          <a:graphicData uri="http://schemas.openxmlformats.org/presentationml/2006/ole">
            <mc:AlternateContent xmlns:mc="http://schemas.openxmlformats.org/markup-compatibility/2006">
              <mc:Choice xmlns:v="urn:schemas-microsoft-com:vml" Requires="v">
                <p:oleObj spid="_x0000_s14567" name="Bitmap Image" r:id="rId3" imgW="2190600" imgH="2514600" progId="PBrush">
                  <p:embed/>
                </p:oleObj>
              </mc:Choice>
              <mc:Fallback>
                <p:oleObj name="Bitmap Image" r:id="rId3" imgW="2190600" imgH="2514600" progId="PBrush">
                  <p:embed/>
                  <p:pic>
                    <p:nvPicPr>
                      <p:cNvPr id="0" name=""/>
                      <p:cNvPicPr/>
                      <p:nvPr/>
                    </p:nvPicPr>
                    <p:blipFill>
                      <a:blip r:embed="rId4"/>
                      <a:stretch>
                        <a:fillRect/>
                      </a:stretch>
                    </p:blipFill>
                    <p:spPr>
                      <a:xfrm>
                        <a:off x="14067" y="2840318"/>
                        <a:ext cx="2489137" cy="2857096"/>
                      </a:xfrm>
                      <a:prstGeom prst="rect">
                        <a:avLst/>
                      </a:prstGeom>
                      <a:ln>
                        <a:solidFill>
                          <a:schemeClr val="tx1"/>
                        </a:solidFill>
                      </a:ln>
                    </p:spPr>
                  </p:pic>
                </p:oleObj>
              </mc:Fallback>
            </mc:AlternateContent>
          </a:graphicData>
        </a:graphic>
      </p:graphicFrame>
      <p:graphicFrame>
        <p:nvGraphicFramePr>
          <p:cNvPr id="15" name="Object 14">
            <a:extLst>
              <a:ext uri="{FF2B5EF4-FFF2-40B4-BE49-F238E27FC236}">
                <a16:creationId xmlns:a16="http://schemas.microsoft.com/office/drawing/2014/main" id="{1AE763E7-C401-48F5-8D6E-B09770094E7A}"/>
              </a:ext>
            </a:extLst>
          </p:cNvPr>
          <p:cNvGraphicFramePr>
            <a:graphicFrameLocks noChangeAspect="1"/>
          </p:cNvGraphicFramePr>
          <p:nvPr>
            <p:extLst>
              <p:ext uri="{D42A27DB-BD31-4B8C-83A1-F6EECF244321}">
                <p14:modId xmlns:p14="http://schemas.microsoft.com/office/powerpoint/2010/main" val="3411434964"/>
              </p:ext>
            </p:extLst>
          </p:nvPr>
        </p:nvGraphicFramePr>
        <p:xfrm>
          <a:off x="2662914" y="2911553"/>
          <a:ext cx="3676650" cy="2714625"/>
        </p:xfrm>
        <a:graphic>
          <a:graphicData uri="http://schemas.openxmlformats.org/presentationml/2006/ole">
            <mc:AlternateContent xmlns:mc="http://schemas.openxmlformats.org/markup-compatibility/2006">
              <mc:Choice xmlns:v="urn:schemas-microsoft-com:vml" Requires="v">
                <p:oleObj spid="_x0000_s14568" name="Bitmap Image" r:id="rId5" imgW="3676680" imgH="2714760" progId="PBrush">
                  <p:embed/>
                </p:oleObj>
              </mc:Choice>
              <mc:Fallback>
                <p:oleObj name="Bitmap Image" r:id="rId5" imgW="3676680" imgH="2714760" progId="PBrush">
                  <p:embed/>
                  <p:pic>
                    <p:nvPicPr>
                      <p:cNvPr id="0" name=""/>
                      <p:cNvPicPr/>
                      <p:nvPr/>
                    </p:nvPicPr>
                    <p:blipFill>
                      <a:blip r:embed="rId6"/>
                      <a:stretch>
                        <a:fillRect/>
                      </a:stretch>
                    </p:blipFill>
                    <p:spPr>
                      <a:xfrm>
                        <a:off x="2662914" y="2911553"/>
                        <a:ext cx="3676650" cy="2714625"/>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2510796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7D5964EB-4B07-43B6-B661-FB3C2ED30FF2}"/>
              </a:ext>
            </a:extLst>
          </p:cNvPr>
          <p:cNvGraphicFramePr>
            <a:graphicFrameLocks noChangeAspect="1"/>
          </p:cNvGraphicFramePr>
          <p:nvPr>
            <p:extLst>
              <p:ext uri="{D42A27DB-BD31-4B8C-83A1-F6EECF244321}">
                <p14:modId xmlns:p14="http://schemas.microsoft.com/office/powerpoint/2010/main" val="3211310020"/>
              </p:ext>
            </p:extLst>
          </p:nvPr>
        </p:nvGraphicFramePr>
        <p:xfrm>
          <a:off x="2180493" y="2267106"/>
          <a:ext cx="5605828" cy="862435"/>
        </p:xfrm>
        <a:graphic>
          <a:graphicData uri="http://schemas.openxmlformats.org/presentationml/2006/ole">
            <mc:AlternateContent xmlns:mc="http://schemas.openxmlformats.org/markup-compatibility/2006">
              <mc:Choice xmlns:v="urn:schemas-microsoft-com:vml" Requires="v">
                <p:oleObj spid="_x0000_s5264" name="Bitmap Image" r:id="rId3" imgW="2724120" imgH="419040" progId="PBrush">
                  <p:embed/>
                </p:oleObj>
              </mc:Choice>
              <mc:Fallback>
                <p:oleObj name="Bitmap Image" r:id="rId3" imgW="2724120" imgH="419040" progId="PBrush">
                  <p:embed/>
                  <p:pic>
                    <p:nvPicPr>
                      <p:cNvPr id="4" name="Object 3">
                        <a:extLst>
                          <a:ext uri="{FF2B5EF4-FFF2-40B4-BE49-F238E27FC236}">
                            <a16:creationId xmlns:a16="http://schemas.microsoft.com/office/drawing/2014/main" id="{2748E85B-B350-4C0E-81E8-ADCF365A0E37}"/>
                          </a:ext>
                        </a:extLst>
                      </p:cNvPr>
                      <p:cNvPicPr/>
                      <p:nvPr/>
                    </p:nvPicPr>
                    <p:blipFill>
                      <a:blip r:embed="rId4"/>
                      <a:stretch>
                        <a:fillRect/>
                      </a:stretch>
                    </p:blipFill>
                    <p:spPr>
                      <a:xfrm>
                        <a:off x="2180493" y="2267106"/>
                        <a:ext cx="5605828" cy="862435"/>
                      </a:xfrm>
                      <a:prstGeom prst="rect">
                        <a:avLst/>
                      </a:prstGeom>
                    </p:spPr>
                  </p:pic>
                </p:oleObj>
              </mc:Fallback>
            </mc:AlternateContent>
          </a:graphicData>
        </a:graphic>
      </p:graphicFrame>
    </p:spTree>
    <p:extLst>
      <p:ext uri="{BB962C8B-B14F-4D97-AF65-F5344CB8AC3E}">
        <p14:creationId xmlns:p14="http://schemas.microsoft.com/office/powerpoint/2010/main" val="400456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CBFF18-6D88-4992-89CA-00436AB11E8B}"/>
              </a:ext>
            </a:extLst>
          </p:cNvPr>
          <p:cNvSpPr txBox="1"/>
          <p:nvPr/>
        </p:nvSpPr>
        <p:spPr>
          <a:xfrm>
            <a:off x="0" y="0"/>
            <a:ext cx="1464760"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Graphical IR</a:t>
            </a:r>
          </a:p>
        </p:txBody>
      </p:sp>
      <p:sp>
        <p:nvSpPr>
          <p:cNvPr id="3" name="TextBox 2">
            <a:extLst>
              <a:ext uri="{FF2B5EF4-FFF2-40B4-BE49-F238E27FC236}">
                <a16:creationId xmlns:a16="http://schemas.microsoft.com/office/drawing/2014/main" id="{5888C36D-CCF5-4D55-A18F-457B5D8395E7}"/>
              </a:ext>
            </a:extLst>
          </p:cNvPr>
          <p:cNvSpPr txBox="1"/>
          <p:nvPr/>
        </p:nvSpPr>
        <p:spPr>
          <a:xfrm>
            <a:off x="1617784" y="30778"/>
            <a:ext cx="2307101" cy="369332"/>
          </a:xfrm>
          <a:prstGeom prst="rect">
            <a:avLst/>
          </a:prstGeom>
          <a:solidFill>
            <a:schemeClr val="accent4">
              <a:lumMod val="40000"/>
              <a:lumOff val="60000"/>
            </a:schemeClr>
          </a:solidFill>
          <a:ln>
            <a:solidFill>
              <a:schemeClr val="tx1">
                <a:lumMod val="50000"/>
                <a:lumOff val="50000"/>
              </a:schemeClr>
            </a:solidFill>
          </a:ln>
        </p:spPr>
        <p:txBody>
          <a:bodyPr wrap="square">
            <a:spAutoFit/>
          </a:bodyPr>
          <a:lstStyle/>
          <a:p>
            <a:r>
              <a:rPr lang="en-US" sz="1800" b="1" i="0" u="none" strike="noStrike" baseline="0" dirty="0">
                <a:latin typeface="Myriad-Bold"/>
              </a:rPr>
              <a:t>Syntax-Related Trees </a:t>
            </a:r>
            <a:endParaRPr lang="en-US" dirty="0"/>
          </a:p>
        </p:txBody>
      </p:sp>
      <p:sp>
        <p:nvSpPr>
          <p:cNvPr id="4" name="TextBox 3">
            <a:extLst>
              <a:ext uri="{FF2B5EF4-FFF2-40B4-BE49-F238E27FC236}">
                <a16:creationId xmlns:a16="http://schemas.microsoft.com/office/drawing/2014/main" id="{EFD39D87-FFAC-4F08-B2B8-923444D4473F}"/>
              </a:ext>
            </a:extLst>
          </p:cNvPr>
          <p:cNvSpPr txBox="1"/>
          <p:nvPr/>
        </p:nvSpPr>
        <p:spPr>
          <a:xfrm>
            <a:off x="4077909" y="30778"/>
            <a:ext cx="2196282" cy="369332"/>
          </a:xfrm>
          <a:prstGeom prst="rect">
            <a:avLst/>
          </a:prstGeom>
          <a:solidFill>
            <a:schemeClr val="accent4">
              <a:lumMod val="40000"/>
              <a:lumOff val="60000"/>
            </a:schemeClr>
          </a:solidFill>
          <a:ln>
            <a:solidFill>
              <a:schemeClr val="tx1">
                <a:lumMod val="50000"/>
                <a:lumOff val="50000"/>
              </a:schemeClr>
            </a:solidFill>
          </a:ln>
        </p:spPr>
        <p:txBody>
          <a:bodyPr wrap="square">
            <a:spAutoFit/>
          </a:bodyPr>
          <a:lstStyle/>
          <a:p>
            <a:r>
              <a:rPr lang="en-US" sz="1800" b="1" i="0" u="none" strike="noStrike" baseline="0" dirty="0">
                <a:solidFill>
                  <a:srgbClr val="FF0000"/>
                </a:solidFill>
                <a:latin typeface="Myriad-Bold"/>
              </a:rPr>
              <a:t>Abstract Syntax Tree</a:t>
            </a:r>
            <a:endParaRPr lang="en-US" dirty="0">
              <a:solidFill>
                <a:srgbClr val="FF0000"/>
              </a:solidFill>
            </a:endParaRPr>
          </a:p>
        </p:txBody>
      </p:sp>
      <p:sp>
        <p:nvSpPr>
          <p:cNvPr id="6" name="TextBox 5">
            <a:extLst>
              <a:ext uri="{FF2B5EF4-FFF2-40B4-BE49-F238E27FC236}">
                <a16:creationId xmlns:a16="http://schemas.microsoft.com/office/drawing/2014/main" id="{53BD01AF-52EB-4940-9FC3-07986AD59F25}"/>
              </a:ext>
            </a:extLst>
          </p:cNvPr>
          <p:cNvSpPr txBox="1"/>
          <p:nvPr/>
        </p:nvSpPr>
        <p:spPr>
          <a:xfrm>
            <a:off x="290732" y="577167"/>
            <a:ext cx="11427656" cy="1938992"/>
          </a:xfrm>
          <a:prstGeom prst="rect">
            <a:avLst/>
          </a:prstGeom>
          <a:noFill/>
          <a:ln>
            <a:solidFill>
              <a:schemeClr val="tx1"/>
            </a:solidFill>
          </a:ln>
        </p:spPr>
        <p:txBody>
          <a:bodyPr wrap="square">
            <a:spAutoFit/>
          </a:bodyPr>
          <a:lstStyle/>
          <a:p>
            <a:pPr algn="l"/>
            <a:r>
              <a:rPr lang="en-US" sz="2000" b="0" i="0" u="none" strike="noStrike" baseline="0" dirty="0">
                <a:latin typeface="Times-Roman"/>
              </a:rPr>
              <a:t>The </a:t>
            </a:r>
            <a:r>
              <a:rPr lang="en-US" sz="2000" b="1" i="1" u="none" strike="noStrike" baseline="0" dirty="0">
                <a:solidFill>
                  <a:srgbClr val="FF0000"/>
                </a:solidFill>
                <a:latin typeface="Times-Italic"/>
              </a:rPr>
              <a:t>abstract syntax tree </a:t>
            </a:r>
            <a:r>
              <a:rPr lang="en-US" sz="2000" b="1" i="1" u="none" strike="noStrike" baseline="0" dirty="0">
                <a:solidFill>
                  <a:srgbClr val="FF0000"/>
                </a:solidFill>
                <a:latin typeface="Times-Roman"/>
              </a:rPr>
              <a:t>(</a:t>
            </a:r>
            <a:r>
              <a:rPr lang="en-US" sz="2000" b="1" i="1" dirty="0">
                <a:solidFill>
                  <a:srgbClr val="FF0000"/>
                </a:solidFill>
                <a:latin typeface="Times-Roman"/>
              </a:rPr>
              <a:t>AST)</a:t>
            </a:r>
            <a:r>
              <a:rPr lang="en-US" sz="2000" b="1" i="0" u="none" strike="noStrike" baseline="0" dirty="0">
                <a:solidFill>
                  <a:srgbClr val="FF0000"/>
                </a:solidFill>
                <a:latin typeface="Times-Roman"/>
              </a:rPr>
              <a:t> </a:t>
            </a:r>
            <a:r>
              <a:rPr lang="en-US" sz="2000" b="0" i="0" u="none" strike="noStrike" baseline="0" dirty="0">
                <a:latin typeface="Times-Roman"/>
              </a:rPr>
              <a:t>retains the essential structure of the parse tree but eliminates the extraneous nodes. </a:t>
            </a:r>
          </a:p>
          <a:p>
            <a:pPr algn="l"/>
            <a:endParaRPr lang="en-US" sz="2000" dirty="0">
              <a:latin typeface="Times-Roman"/>
            </a:endParaRPr>
          </a:p>
          <a:p>
            <a:pPr algn="l"/>
            <a:r>
              <a:rPr lang="en-US" sz="2000" b="0" i="0" u="none" strike="noStrike" baseline="0" dirty="0">
                <a:latin typeface="Times-Roman"/>
              </a:rPr>
              <a:t>The precedence and meaning of the expression remain, but extraneous nodes have disappeared. </a:t>
            </a:r>
          </a:p>
          <a:p>
            <a:pPr algn="l"/>
            <a:endParaRPr lang="en-US" sz="2000" dirty="0">
              <a:latin typeface="Times-Roman"/>
            </a:endParaRPr>
          </a:p>
          <a:p>
            <a:pPr algn="l"/>
            <a:endParaRPr lang="en-US" sz="2000" dirty="0"/>
          </a:p>
        </p:txBody>
      </p:sp>
      <p:graphicFrame>
        <p:nvGraphicFramePr>
          <p:cNvPr id="7" name="Object 6">
            <a:extLst>
              <a:ext uri="{FF2B5EF4-FFF2-40B4-BE49-F238E27FC236}">
                <a16:creationId xmlns:a16="http://schemas.microsoft.com/office/drawing/2014/main" id="{577AACF2-E33E-47E5-B750-CCCCED1E014D}"/>
              </a:ext>
            </a:extLst>
          </p:cNvPr>
          <p:cNvGraphicFramePr>
            <a:graphicFrameLocks noChangeAspect="1"/>
          </p:cNvGraphicFramePr>
          <p:nvPr>
            <p:extLst>
              <p:ext uri="{D42A27DB-BD31-4B8C-83A1-F6EECF244321}">
                <p14:modId xmlns:p14="http://schemas.microsoft.com/office/powerpoint/2010/main" val="1761879582"/>
              </p:ext>
            </p:extLst>
          </p:nvPr>
        </p:nvGraphicFramePr>
        <p:xfrm>
          <a:off x="8074855" y="1937574"/>
          <a:ext cx="3967090" cy="995487"/>
        </p:xfrm>
        <a:graphic>
          <a:graphicData uri="http://schemas.openxmlformats.org/presentationml/2006/ole">
            <mc:AlternateContent xmlns:mc="http://schemas.openxmlformats.org/markup-compatibility/2006">
              <mc:Choice xmlns:v="urn:schemas-microsoft-com:vml" Requires="v">
                <p:oleObj spid="_x0000_s15696" name="Bitmap Image" r:id="rId3" imgW="2543040" imgH="638280" progId="PBrush">
                  <p:embed/>
                </p:oleObj>
              </mc:Choice>
              <mc:Fallback>
                <p:oleObj name="Bitmap Image" r:id="rId3" imgW="2543040" imgH="638280" progId="PBrush">
                  <p:embed/>
                  <p:pic>
                    <p:nvPicPr>
                      <p:cNvPr id="0" name=""/>
                      <p:cNvPicPr/>
                      <p:nvPr/>
                    </p:nvPicPr>
                    <p:blipFill>
                      <a:blip r:embed="rId4"/>
                      <a:stretch>
                        <a:fillRect/>
                      </a:stretch>
                    </p:blipFill>
                    <p:spPr>
                      <a:xfrm>
                        <a:off x="8074855" y="1937574"/>
                        <a:ext cx="3967090" cy="995487"/>
                      </a:xfrm>
                      <a:prstGeom prst="rect">
                        <a:avLst/>
                      </a:prstGeom>
                      <a:ln>
                        <a:solidFill>
                          <a:schemeClr val="tx1"/>
                        </a:solidFill>
                      </a:ln>
                    </p:spPr>
                  </p:pic>
                </p:oleObj>
              </mc:Fallback>
            </mc:AlternateContent>
          </a:graphicData>
        </a:graphic>
      </p:graphicFrame>
      <p:graphicFrame>
        <p:nvGraphicFramePr>
          <p:cNvPr id="8" name="Object 7">
            <a:extLst>
              <a:ext uri="{FF2B5EF4-FFF2-40B4-BE49-F238E27FC236}">
                <a16:creationId xmlns:a16="http://schemas.microsoft.com/office/drawing/2014/main" id="{E2913D36-90A6-4D41-A256-E3C3E7C65D6E}"/>
              </a:ext>
            </a:extLst>
          </p:cNvPr>
          <p:cNvGraphicFramePr>
            <a:graphicFrameLocks noChangeAspect="1"/>
          </p:cNvGraphicFramePr>
          <p:nvPr>
            <p:extLst>
              <p:ext uri="{D42A27DB-BD31-4B8C-83A1-F6EECF244321}">
                <p14:modId xmlns:p14="http://schemas.microsoft.com/office/powerpoint/2010/main" val="434499161"/>
              </p:ext>
            </p:extLst>
          </p:nvPr>
        </p:nvGraphicFramePr>
        <p:xfrm>
          <a:off x="4170640" y="3341271"/>
          <a:ext cx="4207101" cy="2714624"/>
        </p:xfrm>
        <a:graphic>
          <a:graphicData uri="http://schemas.openxmlformats.org/presentationml/2006/ole">
            <mc:AlternateContent xmlns:mc="http://schemas.openxmlformats.org/markup-compatibility/2006">
              <mc:Choice xmlns:v="urn:schemas-microsoft-com:vml" Requires="v">
                <p:oleObj spid="_x0000_s15697" name="Bitmap Image" r:id="rId5" imgW="2371680" imgH="1447920" progId="PBrush">
                  <p:embed/>
                </p:oleObj>
              </mc:Choice>
              <mc:Fallback>
                <p:oleObj name="Bitmap Image" r:id="rId5" imgW="2371680" imgH="1447920" progId="PBrush">
                  <p:embed/>
                  <p:pic>
                    <p:nvPicPr>
                      <p:cNvPr id="0" name=""/>
                      <p:cNvPicPr/>
                      <p:nvPr/>
                    </p:nvPicPr>
                    <p:blipFill>
                      <a:blip r:embed="rId6"/>
                      <a:stretch>
                        <a:fillRect/>
                      </a:stretch>
                    </p:blipFill>
                    <p:spPr>
                      <a:xfrm>
                        <a:off x="4170640" y="3341271"/>
                        <a:ext cx="4207101" cy="2714624"/>
                      </a:xfrm>
                      <a:prstGeom prst="rect">
                        <a:avLst/>
                      </a:prstGeom>
                      <a:ln>
                        <a:solidFill>
                          <a:schemeClr val="tx1"/>
                        </a:solidFill>
                      </a:ln>
                    </p:spPr>
                  </p:pic>
                </p:oleObj>
              </mc:Fallback>
            </mc:AlternateContent>
          </a:graphicData>
        </a:graphic>
      </p:graphicFrame>
      <p:graphicFrame>
        <p:nvGraphicFramePr>
          <p:cNvPr id="9" name="Object 8">
            <a:extLst>
              <a:ext uri="{FF2B5EF4-FFF2-40B4-BE49-F238E27FC236}">
                <a16:creationId xmlns:a16="http://schemas.microsoft.com/office/drawing/2014/main" id="{A1A7C3AE-EC9C-46FF-8F7D-E656438AD9E6}"/>
              </a:ext>
            </a:extLst>
          </p:cNvPr>
          <p:cNvGraphicFramePr>
            <a:graphicFrameLocks noChangeAspect="1"/>
          </p:cNvGraphicFramePr>
          <p:nvPr>
            <p:extLst>
              <p:ext uri="{D42A27DB-BD31-4B8C-83A1-F6EECF244321}">
                <p14:modId xmlns:p14="http://schemas.microsoft.com/office/powerpoint/2010/main" val="233531038"/>
              </p:ext>
            </p:extLst>
          </p:nvPr>
        </p:nvGraphicFramePr>
        <p:xfrm>
          <a:off x="290732" y="3341270"/>
          <a:ext cx="3676650" cy="2714625"/>
        </p:xfrm>
        <a:graphic>
          <a:graphicData uri="http://schemas.openxmlformats.org/presentationml/2006/ole">
            <mc:AlternateContent xmlns:mc="http://schemas.openxmlformats.org/markup-compatibility/2006">
              <mc:Choice xmlns:v="urn:schemas-microsoft-com:vml" Requires="v">
                <p:oleObj spid="_x0000_s15698" name="Bitmap Image" r:id="rId7" imgW="3676680" imgH="2714760" progId="PBrush">
                  <p:embed/>
                </p:oleObj>
              </mc:Choice>
              <mc:Fallback>
                <p:oleObj name="Bitmap Image" r:id="rId7" imgW="3676680" imgH="2714760" progId="PBrush">
                  <p:embed/>
                  <p:pic>
                    <p:nvPicPr>
                      <p:cNvPr id="15" name="Object 14">
                        <a:extLst>
                          <a:ext uri="{FF2B5EF4-FFF2-40B4-BE49-F238E27FC236}">
                            <a16:creationId xmlns:a16="http://schemas.microsoft.com/office/drawing/2014/main" id="{1AE763E7-C401-48F5-8D6E-B09770094E7A}"/>
                          </a:ext>
                        </a:extLst>
                      </p:cNvPr>
                      <p:cNvPicPr/>
                      <p:nvPr/>
                    </p:nvPicPr>
                    <p:blipFill>
                      <a:blip r:embed="rId8"/>
                      <a:stretch>
                        <a:fillRect/>
                      </a:stretch>
                    </p:blipFill>
                    <p:spPr>
                      <a:xfrm>
                        <a:off x="290732" y="3341270"/>
                        <a:ext cx="3676650" cy="2714625"/>
                      </a:xfrm>
                      <a:prstGeom prst="rect">
                        <a:avLst/>
                      </a:prstGeom>
                      <a:ln>
                        <a:solidFill>
                          <a:schemeClr val="tx1"/>
                        </a:solidFill>
                      </a:ln>
                    </p:spPr>
                  </p:pic>
                </p:oleObj>
              </mc:Fallback>
            </mc:AlternateContent>
          </a:graphicData>
        </a:graphic>
      </p:graphicFrame>
      <p:sp>
        <p:nvSpPr>
          <p:cNvPr id="11" name="TextBox 10">
            <a:extLst>
              <a:ext uri="{FF2B5EF4-FFF2-40B4-BE49-F238E27FC236}">
                <a16:creationId xmlns:a16="http://schemas.microsoft.com/office/drawing/2014/main" id="{C51061B9-FD85-4EF4-AE1C-6853B703ACFB}"/>
              </a:ext>
            </a:extLst>
          </p:cNvPr>
          <p:cNvSpPr txBox="1"/>
          <p:nvPr/>
        </p:nvSpPr>
        <p:spPr>
          <a:xfrm>
            <a:off x="8524727" y="3429000"/>
            <a:ext cx="3611001" cy="1754326"/>
          </a:xfrm>
          <a:prstGeom prst="rect">
            <a:avLst/>
          </a:prstGeom>
          <a:noFill/>
          <a:ln>
            <a:solidFill>
              <a:schemeClr val="tx1"/>
            </a:solidFill>
          </a:ln>
        </p:spPr>
        <p:txBody>
          <a:bodyPr wrap="square">
            <a:spAutoFit/>
          </a:bodyPr>
          <a:lstStyle/>
          <a:p>
            <a:pPr algn="just"/>
            <a:r>
              <a:rPr lang="en-US" sz="1800" b="0" i="0" u="none" strike="noStrike" baseline="0" dirty="0">
                <a:latin typeface="Times-Roman"/>
              </a:rPr>
              <a:t>The </a:t>
            </a:r>
            <a:r>
              <a:rPr lang="en-US" b="1" i="1" dirty="0">
                <a:solidFill>
                  <a:srgbClr val="FF0000"/>
                </a:solidFill>
                <a:latin typeface="Times-RomanSC"/>
              </a:rPr>
              <a:t>AST</a:t>
            </a:r>
            <a:r>
              <a:rPr lang="en-US" sz="1800" b="0" i="0" u="none" strike="noStrike" baseline="0" dirty="0">
                <a:latin typeface="Times-RomanSC"/>
              </a:rPr>
              <a:t> </a:t>
            </a:r>
            <a:r>
              <a:rPr lang="en-US" sz="1800" b="0" i="0" u="none" strike="noStrike" baseline="0" dirty="0">
                <a:latin typeface="Times-Roman"/>
              </a:rPr>
              <a:t>is a near-source-level representation. </a:t>
            </a:r>
          </a:p>
          <a:p>
            <a:pPr algn="just"/>
            <a:endParaRPr lang="en-US" dirty="0">
              <a:latin typeface="Times-Roman"/>
            </a:endParaRPr>
          </a:p>
          <a:p>
            <a:pPr algn="just"/>
            <a:r>
              <a:rPr lang="en-US" sz="1800" b="0" i="0" u="none" strike="noStrike" baseline="0" dirty="0">
                <a:latin typeface="Times-Roman"/>
              </a:rPr>
              <a:t>Because of its rough correspondence to a parse tree, the parser can built an </a:t>
            </a:r>
            <a:r>
              <a:rPr lang="en-US" b="1" i="1" dirty="0">
                <a:solidFill>
                  <a:srgbClr val="FF0000"/>
                </a:solidFill>
                <a:latin typeface="Times-RomanSC"/>
              </a:rPr>
              <a:t>AST</a:t>
            </a:r>
            <a:r>
              <a:rPr lang="en-US" sz="1800" b="0" i="0" u="none" strike="noStrike" baseline="0" dirty="0">
                <a:latin typeface="Times-RomanSC"/>
              </a:rPr>
              <a:t> </a:t>
            </a:r>
            <a:r>
              <a:rPr lang="en-US" sz="1800" b="0" i="0" u="none" strike="noStrike" baseline="0" dirty="0">
                <a:latin typeface="Times-Roman"/>
              </a:rPr>
              <a:t>directly</a:t>
            </a:r>
            <a:endParaRPr lang="en-US" dirty="0"/>
          </a:p>
        </p:txBody>
      </p:sp>
      <p:sp>
        <p:nvSpPr>
          <p:cNvPr id="12" name="TextBox 11">
            <a:extLst>
              <a:ext uri="{FF2B5EF4-FFF2-40B4-BE49-F238E27FC236}">
                <a16:creationId xmlns:a16="http://schemas.microsoft.com/office/drawing/2014/main" id="{51E77948-B5E4-4AF6-ADB9-AC6DFD377811}"/>
              </a:ext>
            </a:extLst>
          </p:cNvPr>
          <p:cNvSpPr txBox="1"/>
          <p:nvPr/>
        </p:nvSpPr>
        <p:spPr>
          <a:xfrm>
            <a:off x="4382087" y="2821613"/>
            <a:ext cx="3692768" cy="369332"/>
          </a:xfrm>
          <a:prstGeom prst="rect">
            <a:avLst/>
          </a:prstGeom>
          <a:noFill/>
        </p:spPr>
        <p:txBody>
          <a:bodyPr wrap="square">
            <a:spAutoFit/>
          </a:bodyPr>
          <a:lstStyle/>
          <a:p>
            <a:pPr algn="l"/>
            <a:r>
              <a:rPr lang="en-US" sz="1800" b="0" i="0" u="none" strike="noStrike" baseline="0" dirty="0">
                <a:latin typeface="Times-Roman"/>
              </a:rPr>
              <a:t>Here is the AST</a:t>
            </a:r>
            <a:r>
              <a:rPr lang="en-US" sz="1800" b="0" i="0" u="none" strike="noStrike" baseline="0" dirty="0">
                <a:latin typeface="Times-RomanSC"/>
              </a:rPr>
              <a:t> </a:t>
            </a:r>
            <a:r>
              <a:rPr lang="en-US" sz="1800" b="0" i="0" u="none" strike="noStrike" baseline="0" dirty="0">
                <a:latin typeface="Times-Roman"/>
              </a:rPr>
              <a:t>for </a:t>
            </a:r>
            <a:r>
              <a:rPr lang="en-US" sz="1800" b="1" i="0" u="none" strike="noStrike" baseline="0" dirty="0">
                <a:solidFill>
                  <a:srgbClr val="FF0000"/>
                </a:solidFill>
                <a:latin typeface="LetterGothic"/>
              </a:rPr>
              <a:t>a × 2 + a × 2 × b</a:t>
            </a:r>
            <a:r>
              <a:rPr lang="en-US" sz="1800" b="0" i="0" u="none" strike="noStrike" baseline="0" dirty="0">
                <a:latin typeface="Times-Roman"/>
              </a:rPr>
              <a:t>:</a:t>
            </a:r>
          </a:p>
        </p:txBody>
      </p:sp>
      <p:sp>
        <p:nvSpPr>
          <p:cNvPr id="13" name="TextBox 12">
            <a:extLst>
              <a:ext uri="{FF2B5EF4-FFF2-40B4-BE49-F238E27FC236}">
                <a16:creationId xmlns:a16="http://schemas.microsoft.com/office/drawing/2014/main" id="{DE26FAE5-A672-4C5E-9070-76D67EFE4530}"/>
              </a:ext>
            </a:extLst>
          </p:cNvPr>
          <p:cNvSpPr txBox="1"/>
          <p:nvPr/>
        </p:nvSpPr>
        <p:spPr>
          <a:xfrm>
            <a:off x="1464760" y="2902504"/>
            <a:ext cx="1151831" cy="369332"/>
          </a:xfrm>
          <a:prstGeom prst="rect">
            <a:avLst/>
          </a:prstGeom>
          <a:noFill/>
        </p:spPr>
        <p:txBody>
          <a:bodyPr wrap="square">
            <a:spAutoFit/>
          </a:bodyPr>
          <a:lstStyle/>
          <a:p>
            <a:r>
              <a:rPr lang="en-US" sz="1800" b="1" i="1" dirty="0">
                <a:solidFill>
                  <a:srgbClr val="FF0000"/>
                </a:solidFill>
                <a:latin typeface="LetterGothic"/>
              </a:rPr>
              <a:t>Parse tree </a:t>
            </a:r>
            <a:endParaRPr lang="en-US" dirty="0"/>
          </a:p>
        </p:txBody>
      </p:sp>
    </p:spTree>
    <p:extLst>
      <p:ext uri="{BB962C8B-B14F-4D97-AF65-F5344CB8AC3E}">
        <p14:creationId xmlns:p14="http://schemas.microsoft.com/office/powerpoint/2010/main" val="3559312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CBFF18-6D88-4992-89CA-00436AB11E8B}"/>
              </a:ext>
            </a:extLst>
          </p:cNvPr>
          <p:cNvSpPr txBox="1"/>
          <p:nvPr/>
        </p:nvSpPr>
        <p:spPr>
          <a:xfrm>
            <a:off x="0" y="0"/>
            <a:ext cx="1464760"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Graphical IR</a:t>
            </a:r>
          </a:p>
        </p:txBody>
      </p:sp>
      <p:sp>
        <p:nvSpPr>
          <p:cNvPr id="3" name="TextBox 2">
            <a:extLst>
              <a:ext uri="{FF2B5EF4-FFF2-40B4-BE49-F238E27FC236}">
                <a16:creationId xmlns:a16="http://schemas.microsoft.com/office/drawing/2014/main" id="{5888C36D-CCF5-4D55-A18F-457B5D8395E7}"/>
              </a:ext>
            </a:extLst>
          </p:cNvPr>
          <p:cNvSpPr txBox="1"/>
          <p:nvPr/>
        </p:nvSpPr>
        <p:spPr>
          <a:xfrm>
            <a:off x="1617784" y="30778"/>
            <a:ext cx="2307101" cy="369332"/>
          </a:xfrm>
          <a:prstGeom prst="rect">
            <a:avLst/>
          </a:prstGeom>
          <a:solidFill>
            <a:schemeClr val="accent4">
              <a:lumMod val="40000"/>
              <a:lumOff val="60000"/>
            </a:schemeClr>
          </a:solidFill>
          <a:ln>
            <a:solidFill>
              <a:schemeClr val="tx1">
                <a:lumMod val="50000"/>
                <a:lumOff val="50000"/>
              </a:schemeClr>
            </a:solidFill>
          </a:ln>
        </p:spPr>
        <p:txBody>
          <a:bodyPr wrap="square">
            <a:spAutoFit/>
          </a:bodyPr>
          <a:lstStyle/>
          <a:p>
            <a:r>
              <a:rPr lang="en-US" sz="1800" b="1" i="0" u="none" strike="noStrike" baseline="0" dirty="0">
                <a:latin typeface="Myriad-Bold"/>
              </a:rPr>
              <a:t>Syntax-Related Trees </a:t>
            </a:r>
            <a:endParaRPr lang="en-US" dirty="0"/>
          </a:p>
        </p:txBody>
      </p:sp>
      <p:sp>
        <p:nvSpPr>
          <p:cNvPr id="5" name="TextBox 4">
            <a:extLst>
              <a:ext uri="{FF2B5EF4-FFF2-40B4-BE49-F238E27FC236}">
                <a16:creationId xmlns:a16="http://schemas.microsoft.com/office/drawing/2014/main" id="{A4DA0987-1D77-4DD9-98D8-20C3A5C47578}"/>
              </a:ext>
            </a:extLst>
          </p:cNvPr>
          <p:cNvSpPr txBox="1"/>
          <p:nvPr/>
        </p:nvSpPr>
        <p:spPr>
          <a:xfrm>
            <a:off x="4077909" y="28991"/>
            <a:ext cx="2461846" cy="369332"/>
          </a:xfrm>
          <a:prstGeom prst="rect">
            <a:avLst/>
          </a:prstGeom>
          <a:solidFill>
            <a:schemeClr val="accent5">
              <a:lumMod val="40000"/>
              <a:lumOff val="60000"/>
            </a:schemeClr>
          </a:solidFill>
          <a:ln>
            <a:solidFill>
              <a:schemeClr val="accent1"/>
            </a:solidFill>
          </a:ln>
        </p:spPr>
        <p:txBody>
          <a:bodyPr wrap="square">
            <a:spAutoFit/>
          </a:bodyPr>
          <a:lstStyle/>
          <a:p>
            <a:r>
              <a:rPr lang="en-US" sz="1800" b="1" i="1" u="none" strike="noStrike" baseline="0" dirty="0">
                <a:latin typeface="Myriad-BoldItalic"/>
              </a:rPr>
              <a:t>Directed Acyclic Graphs</a:t>
            </a:r>
            <a:endParaRPr lang="en-US" dirty="0"/>
          </a:p>
        </p:txBody>
      </p:sp>
      <p:sp>
        <p:nvSpPr>
          <p:cNvPr id="7" name="TextBox 6">
            <a:extLst>
              <a:ext uri="{FF2B5EF4-FFF2-40B4-BE49-F238E27FC236}">
                <a16:creationId xmlns:a16="http://schemas.microsoft.com/office/drawing/2014/main" id="{D5EB4C23-6D2E-49D1-B4BF-8AE8E55DF14D}"/>
              </a:ext>
            </a:extLst>
          </p:cNvPr>
          <p:cNvSpPr txBox="1"/>
          <p:nvPr/>
        </p:nvSpPr>
        <p:spPr>
          <a:xfrm>
            <a:off x="328245" y="530853"/>
            <a:ext cx="11587090" cy="2862322"/>
          </a:xfrm>
          <a:prstGeom prst="rect">
            <a:avLst/>
          </a:prstGeom>
          <a:noFill/>
          <a:ln>
            <a:solidFill>
              <a:schemeClr val="tx1"/>
            </a:solidFill>
          </a:ln>
        </p:spPr>
        <p:txBody>
          <a:bodyPr wrap="square">
            <a:spAutoFit/>
          </a:bodyPr>
          <a:lstStyle/>
          <a:p>
            <a:pPr algn="just"/>
            <a:r>
              <a:rPr lang="en-US" sz="2000" b="0" i="0" u="none" strike="noStrike" baseline="0" dirty="0">
                <a:latin typeface="Times-Roman"/>
              </a:rPr>
              <a:t>While the </a:t>
            </a:r>
            <a:r>
              <a:rPr lang="en-US" sz="2000" b="1" i="1" dirty="0">
                <a:solidFill>
                  <a:srgbClr val="FF0000"/>
                </a:solidFill>
                <a:latin typeface="Times-RomanSC"/>
              </a:rPr>
              <a:t>AST</a:t>
            </a:r>
            <a:r>
              <a:rPr lang="en-US" sz="2000" dirty="0">
                <a:latin typeface="Times-RomanSC"/>
              </a:rPr>
              <a:t> </a:t>
            </a:r>
            <a:r>
              <a:rPr lang="en-US" sz="2000" b="0" i="0" u="none" strike="noStrike" baseline="0" dirty="0">
                <a:latin typeface="Times-Roman"/>
              </a:rPr>
              <a:t>is more concise than a syntax tree, it faithfully </a:t>
            </a:r>
            <a:r>
              <a:rPr lang="en-US" sz="2000" b="1" i="1" u="none" strike="noStrike" baseline="0" dirty="0">
                <a:solidFill>
                  <a:srgbClr val="0070C0"/>
                </a:solidFill>
                <a:latin typeface="Times-Roman"/>
              </a:rPr>
              <a:t>retains the structure </a:t>
            </a:r>
            <a:r>
              <a:rPr lang="en-US" sz="2000" b="0" i="0" u="none" strike="noStrike" baseline="0" dirty="0">
                <a:latin typeface="Times-Roman"/>
              </a:rPr>
              <a:t>of the original source code. </a:t>
            </a:r>
          </a:p>
          <a:p>
            <a:pPr algn="just"/>
            <a:endParaRPr lang="en-US" sz="2000" dirty="0">
              <a:latin typeface="Times-Roman"/>
            </a:endParaRPr>
          </a:p>
          <a:p>
            <a:pPr algn="just"/>
            <a:r>
              <a:rPr lang="en-US" sz="2000" b="0" i="0" u="none" strike="noStrike" baseline="0" dirty="0">
                <a:latin typeface="Times-Roman"/>
              </a:rPr>
              <a:t>For example, the </a:t>
            </a:r>
            <a:r>
              <a:rPr lang="en-US" sz="2000" b="1" i="1" dirty="0">
                <a:solidFill>
                  <a:srgbClr val="FF0000"/>
                </a:solidFill>
                <a:latin typeface="Times-RomanSC"/>
              </a:rPr>
              <a:t>AST</a:t>
            </a:r>
            <a:r>
              <a:rPr lang="en-US" sz="2000" b="0" i="0" u="none" strike="noStrike" baseline="0" dirty="0">
                <a:latin typeface="Times-RomanSC"/>
              </a:rPr>
              <a:t> </a:t>
            </a:r>
            <a:r>
              <a:rPr lang="en-US" sz="2000" b="0" i="0" u="none" strike="noStrike" baseline="0" dirty="0">
                <a:latin typeface="Times-Roman"/>
              </a:rPr>
              <a:t>for </a:t>
            </a:r>
            <a:r>
              <a:rPr lang="en-US" sz="2000" b="1" i="1" dirty="0">
                <a:solidFill>
                  <a:srgbClr val="FF0000"/>
                </a:solidFill>
                <a:latin typeface="Times-RomanSC"/>
              </a:rPr>
              <a:t>a × 2 + a × 2 × b </a:t>
            </a:r>
            <a:r>
              <a:rPr lang="en-US" sz="2000" b="0" i="0" u="none" strike="noStrike" baseline="0" dirty="0">
                <a:latin typeface="Times-Roman"/>
              </a:rPr>
              <a:t>contains two distinct copies of the expression </a:t>
            </a:r>
            <a:r>
              <a:rPr lang="en-US" sz="2000" b="1" i="1" u="none" strike="noStrike" baseline="0" dirty="0">
                <a:solidFill>
                  <a:srgbClr val="FF0000"/>
                </a:solidFill>
                <a:latin typeface="LetterGothic"/>
              </a:rPr>
              <a:t>a × 2</a:t>
            </a:r>
            <a:r>
              <a:rPr lang="en-US" sz="2000" b="0" i="0" u="none" strike="noStrike" baseline="0" dirty="0">
                <a:latin typeface="Times-Roman"/>
              </a:rPr>
              <a:t>.</a:t>
            </a:r>
          </a:p>
          <a:p>
            <a:pPr algn="just"/>
            <a:endParaRPr lang="en-US" sz="2000" dirty="0">
              <a:latin typeface="Times-Roman"/>
            </a:endParaRPr>
          </a:p>
          <a:p>
            <a:pPr algn="just"/>
            <a:r>
              <a:rPr lang="en-US" sz="2000" b="0" i="0" u="none" strike="noStrike" baseline="0" dirty="0">
                <a:latin typeface="Times-Roman"/>
              </a:rPr>
              <a:t>A </a:t>
            </a:r>
            <a:r>
              <a:rPr lang="en-US" sz="2000" b="0" i="1" u="none" strike="noStrike" baseline="0" dirty="0">
                <a:latin typeface="Times-Italic"/>
              </a:rPr>
              <a:t>directed acyclic graph </a:t>
            </a:r>
            <a:r>
              <a:rPr lang="en-US" sz="2000" b="0" i="0" u="none" strike="noStrike" baseline="0" dirty="0">
                <a:latin typeface="Times-Roman"/>
              </a:rPr>
              <a:t>(</a:t>
            </a:r>
            <a:r>
              <a:rPr lang="en-US" sz="2000" b="1" i="1" dirty="0">
                <a:solidFill>
                  <a:srgbClr val="FF0000"/>
                </a:solidFill>
                <a:latin typeface="Times-RomanSC"/>
              </a:rPr>
              <a:t>DAG</a:t>
            </a:r>
            <a:r>
              <a:rPr lang="en-US" sz="2000" b="0" i="0" u="none" strike="noStrike" baseline="0" dirty="0">
                <a:latin typeface="Times-Roman"/>
              </a:rPr>
              <a:t>) is a contraction of the </a:t>
            </a:r>
            <a:r>
              <a:rPr lang="en-US" sz="2000" b="1" i="1" dirty="0">
                <a:solidFill>
                  <a:srgbClr val="FF0000"/>
                </a:solidFill>
                <a:latin typeface="Times-RomanSC"/>
              </a:rPr>
              <a:t>AST</a:t>
            </a:r>
            <a:r>
              <a:rPr lang="en-US" sz="2000" b="0" i="0" u="none" strike="noStrike" baseline="0" dirty="0">
                <a:latin typeface="Times-RomanSC"/>
              </a:rPr>
              <a:t> </a:t>
            </a:r>
            <a:r>
              <a:rPr lang="en-US" sz="2000" b="0" i="0" u="none" strike="noStrike" baseline="0" dirty="0">
                <a:latin typeface="Times-Roman"/>
              </a:rPr>
              <a:t>that avoids this duplication. </a:t>
            </a:r>
            <a:endParaRPr lang="en-US" sz="2000" dirty="0">
              <a:latin typeface="Times-Roman"/>
            </a:endParaRPr>
          </a:p>
          <a:p>
            <a:pPr algn="just"/>
            <a:endParaRPr lang="en-US" sz="2000" b="0" i="0" u="none" strike="noStrike" baseline="0" dirty="0">
              <a:latin typeface="Times-Roman"/>
            </a:endParaRPr>
          </a:p>
          <a:p>
            <a:pPr algn="just"/>
            <a:r>
              <a:rPr lang="en-US" sz="2000" b="0" i="0" u="none" strike="noStrike" baseline="0" dirty="0">
                <a:latin typeface="Times-Roman"/>
              </a:rPr>
              <a:t>In a </a:t>
            </a:r>
            <a:r>
              <a:rPr lang="en-US" sz="2000" b="1" i="1" dirty="0">
                <a:solidFill>
                  <a:srgbClr val="FF0000"/>
                </a:solidFill>
                <a:latin typeface="Times-RomanSC"/>
              </a:rPr>
              <a:t>DAG</a:t>
            </a:r>
            <a:r>
              <a:rPr lang="en-US" sz="2000" b="0" i="0" u="none" strike="noStrike" baseline="0" dirty="0">
                <a:latin typeface="Times-Roman"/>
              </a:rPr>
              <a:t>, nodes can have multiple parents, and identical subtrees are reused. </a:t>
            </a:r>
          </a:p>
          <a:p>
            <a:pPr algn="just"/>
            <a:endParaRPr lang="en-US" sz="2000" dirty="0">
              <a:latin typeface="Times-Roman"/>
            </a:endParaRPr>
          </a:p>
          <a:p>
            <a:pPr algn="just"/>
            <a:r>
              <a:rPr lang="en-US" sz="2000" b="0" i="0" u="none" strike="noStrike" baseline="0" dirty="0">
                <a:latin typeface="Times-Roman"/>
              </a:rPr>
              <a:t>Such sharing makes the </a:t>
            </a:r>
            <a:r>
              <a:rPr lang="en-US" sz="2000" b="1" i="1" dirty="0">
                <a:solidFill>
                  <a:srgbClr val="FF0000"/>
                </a:solidFill>
                <a:latin typeface="Times-RomanSC"/>
              </a:rPr>
              <a:t>DAG</a:t>
            </a:r>
            <a:r>
              <a:rPr lang="en-US" sz="2000" b="0" i="0" u="none" strike="noStrike" baseline="0" dirty="0">
                <a:latin typeface="Times-RomanSC"/>
              </a:rPr>
              <a:t> </a:t>
            </a:r>
            <a:r>
              <a:rPr lang="en-US" sz="2000" b="0" i="0" u="none" strike="noStrike" baseline="0" dirty="0">
                <a:latin typeface="Times-Roman"/>
              </a:rPr>
              <a:t>more compact than the corresponding </a:t>
            </a:r>
            <a:r>
              <a:rPr lang="en-US" sz="2000" b="1" i="1" dirty="0">
                <a:solidFill>
                  <a:srgbClr val="FF0000"/>
                </a:solidFill>
                <a:latin typeface="Times-RomanSC"/>
              </a:rPr>
              <a:t>AST</a:t>
            </a:r>
            <a:r>
              <a:rPr lang="en-US" sz="2000" dirty="0">
                <a:latin typeface="Times-RomanSC"/>
              </a:rPr>
              <a:t>.</a:t>
            </a:r>
            <a:endParaRPr lang="en-US" sz="2000" dirty="0"/>
          </a:p>
        </p:txBody>
      </p:sp>
      <p:graphicFrame>
        <p:nvGraphicFramePr>
          <p:cNvPr id="8" name="Object 7">
            <a:extLst>
              <a:ext uri="{FF2B5EF4-FFF2-40B4-BE49-F238E27FC236}">
                <a16:creationId xmlns:a16="http://schemas.microsoft.com/office/drawing/2014/main" id="{9E1D7040-58D0-49F6-9908-D30E2F04F70E}"/>
              </a:ext>
            </a:extLst>
          </p:cNvPr>
          <p:cNvGraphicFramePr>
            <a:graphicFrameLocks noChangeAspect="1"/>
          </p:cNvGraphicFramePr>
          <p:nvPr>
            <p:extLst>
              <p:ext uri="{D42A27DB-BD31-4B8C-83A1-F6EECF244321}">
                <p14:modId xmlns:p14="http://schemas.microsoft.com/office/powerpoint/2010/main" val="3059413639"/>
              </p:ext>
            </p:extLst>
          </p:nvPr>
        </p:nvGraphicFramePr>
        <p:xfrm>
          <a:off x="1914689" y="4112598"/>
          <a:ext cx="4207101" cy="2714624"/>
        </p:xfrm>
        <a:graphic>
          <a:graphicData uri="http://schemas.openxmlformats.org/presentationml/2006/ole">
            <mc:AlternateContent xmlns:mc="http://schemas.openxmlformats.org/markup-compatibility/2006">
              <mc:Choice xmlns:v="urn:schemas-microsoft-com:vml" Requires="v">
                <p:oleObj spid="_x0000_s16602" name="Bitmap Image" r:id="rId3" imgW="2371680" imgH="1447920" progId="PBrush">
                  <p:embed/>
                </p:oleObj>
              </mc:Choice>
              <mc:Fallback>
                <p:oleObj name="Bitmap Image" r:id="rId3" imgW="2371680" imgH="1447920" progId="PBrush">
                  <p:embed/>
                  <p:pic>
                    <p:nvPicPr>
                      <p:cNvPr id="8" name="Object 7">
                        <a:extLst>
                          <a:ext uri="{FF2B5EF4-FFF2-40B4-BE49-F238E27FC236}">
                            <a16:creationId xmlns:a16="http://schemas.microsoft.com/office/drawing/2014/main" id="{E2913D36-90A6-4D41-A256-E3C3E7C65D6E}"/>
                          </a:ext>
                        </a:extLst>
                      </p:cNvPr>
                      <p:cNvPicPr/>
                      <p:nvPr/>
                    </p:nvPicPr>
                    <p:blipFill>
                      <a:blip r:embed="rId4"/>
                      <a:stretch>
                        <a:fillRect/>
                      </a:stretch>
                    </p:blipFill>
                    <p:spPr>
                      <a:xfrm>
                        <a:off x="1914689" y="4112598"/>
                        <a:ext cx="4207101" cy="2714624"/>
                      </a:xfrm>
                      <a:prstGeom prst="rect">
                        <a:avLst/>
                      </a:prstGeom>
                      <a:ln>
                        <a:solidFill>
                          <a:schemeClr val="tx1"/>
                        </a:solidFill>
                      </a:ln>
                    </p:spPr>
                  </p:pic>
                </p:oleObj>
              </mc:Fallback>
            </mc:AlternateContent>
          </a:graphicData>
        </a:graphic>
      </p:graphicFrame>
      <p:graphicFrame>
        <p:nvGraphicFramePr>
          <p:cNvPr id="9" name="Object 8">
            <a:extLst>
              <a:ext uri="{FF2B5EF4-FFF2-40B4-BE49-F238E27FC236}">
                <a16:creationId xmlns:a16="http://schemas.microsoft.com/office/drawing/2014/main" id="{D205EA01-8551-4C55-8EE9-799D7021D881}"/>
              </a:ext>
            </a:extLst>
          </p:cNvPr>
          <p:cNvGraphicFramePr>
            <a:graphicFrameLocks noChangeAspect="1"/>
          </p:cNvGraphicFramePr>
          <p:nvPr>
            <p:extLst>
              <p:ext uri="{D42A27DB-BD31-4B8C-83A1-F6EECF244321}">
                <p14:modId xmlns:p14="http://schemas.microsoft.com/office/powerpoint/2010/main" val="2436744351"/>
              </p:ext>
            </p:extLst>
          </p:nvPr>
        </p:nvGraphicFramePr>
        <p:xfrm>
          <a:off x="6279242" y="4177711"/>
          <a:ext cx="2189509" cy="2582696"/>
        </p:xfrm>
        <a:graphic>
          <a:graphicData uri="http://schemas.openxmlformats.org/presentationml/2006/ole">
            <mc:AlternateContent xmlns:mc="http://schemas.openxmlformats.org/markup-compatibility/2006">
              <mc:Choice xmlns:v="urn:schemas-microsoft-com:vml" Requires="v">
                <p:oleObj spid="_x0000_s16603" name="Bitmap Image" r:id="rId5" imgW="2705040" imgH="3191040" progId="PBrush">
                  <p:embed/>
                </p:oleObj>
              </mc:Choice>
              <mc:Fallback>
                <p:oleObj name="Bitmap Image" r:id="rId5" imgW="2705040" imgH="3191040" progId="PBrush">
                  <p:embed/>
                  <p:pic>
                    <p:nvPicPr>
                      <p:cNvPr id="0" name=""/>
                      <p:cNvPicPr/>
                      <p:nvPr/>
                    </p:nvPicPr>
                    <p:blipFill>
                      <a:blip r:embed="rId6"/>
                      <a:stretch>
                        <a:fillRect/>
                      </a:stretch>
                    </p:blipFill>
                    <p:spPr>
                      <a:xfrm>
                        <a:off x="6279242" y="4177711"/>
                        <a:ext cx="2189509" cy="2582696"/>
                      </a:xfrm>
                      <a:prstGeom prst="rect">
                        <a:avLst/>
                      </a:prstGeom>
                      <a:ln>
                        <a:solidFill>
                          <a:schemeClr val="tx1"/>
                        </a:solidFill>
                      </a:ln>
                    </p:spPr>
                  </p:pic>
                </p:oleObj>
              </mc:Fallback>
            </mc:AlternateContent>
          </a:graphicData>
        </a:graphic>
      </p:graphicFrame>
      <p:sp>
        <p:nvSpPr>
          <p:cNvPr id="11" name="TextBox 10">
            <a:extLst>
              <a:ext uri="{FF2B5EF4-FFF2-40B4-BE49-F238E27FC236}">
                <a16:creationId xmlns:a16="http://schemas.microsoft.com/office/drawing/2014/main" id="{51397FD2-728B-405F-BFE9-D51DF6EC1366}"/>
              </a:ext>
            </a:extLst>
          </p:cNvPr>
          <p:cNvSpPr txBox="1"/>
          <p:nvPr/>
        </p:nvSpPr>
        <p:spPr>
          <a:xfrm>
            <a:off x="4698610" y="3323777"/>
            <a:ext cx="2154995" cy="461665"/>
          </a:xfrm>
          <a:prstGeom prst="rect">
            <a:avLst/>
          </a:prstGeom>
          <a:noFill/>
        </p:spPr>
        <p:txBody>
          <a:bodyPr wrap="square">
            <a:spAutoFit/>
          </a:bodyPr>
          <a:lstStyle/>
          <a:p>
            <a:pPr algn="l"/>
            <a:r>
              <a:rPr lang="en-US" sz="2400" b="1" i="0" u="none" strike="noStrike" baseline="0" dirty="0">
                <a:solidFill>
                  <a:srgbClr val="FF0000"/>
                </a:solidFill>
                <a:latin typeface="LetterGothic"/>
              </a:rPr>
              <a:t>a × 2 + a × 2 × b</a:t>
            </a:r>
            <a:endParaRPr lang="en-US" sz="2400" b="0" i="0" u="none" strike="noStrike" baseline="0" dirty="0">
              <a:latin typeface="Times-Roman"/>
            </a:endParaRPr>
          </a:p>
        </p:txBody>
      </p:sp>
      <p:sp>
        <p:nvSpPr>
          <p:cNvPr id="13" name="TextBox 12">
            <a:extLst>
              <a:ext uri="{FF2B5EF4-FFF2-40B4-BE49-F238E27FC236}">
                <a16:creationId xmlns:a16="http://schemas.microsoft.com/office/drawing/2014/main" id="{146C87FB-2E4F-4506-A76C-C594D8591281}"/>
              </a:ext>
            </a:extLst>
          </p:cNvPr>
          <p:cNvSpPr txBox="1"/>
          <p:nvPr/>
        </p:nvSpPr>
        <p:spPr>
          <a:xfrm>
            <a:off x="3309408" y="3677721"/>
            <a:ext cx="4455097" cy="369332"/>
          </a:xfrm>
          <a:prstGeom prst="rect">
            <a:avLst/>
          </a:prstGeom>
          <a:noFill/>
        </p:spPr>
        <p:txBody>
          <a:bodyPr wrap="square">
            <a:spAutoFit/>
          </a:bodyPr>
          <a:lstStyle/>
          <a:p>
            <a:r>
              <a:rPr lang="en-US" sz="1800" b="1" i="1" dirty="0">
                <a:latin typeface="Times-RomanSC"/>
              </a:rPr>
              <a:t>AST				DAG</a:t>
            </a:r>
            <a:endParaRPr lang="en-US" b="1" i="1" dirty="0"/>
          </a:p>
        </p:txBody>
      </p:sp>
    </p:spTree>
    <p:extLst>
      <p:ext uri="{BB962C8B-B14F-4D97-AF65-F5344CB8AC3E}">
        <p14:creationId xmlns:p14="http://schemas.microsoft.com/office/powerpoint/2010/main" val="2663427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CBFF18-6D88-4992-89CA-00436AB11E8B}"/>
              </a:ext>
            </a:extLst>
          </p:cNvPr>
          <p:cNvSpPr txBox="1"/>
          <p:nvPr/>
        </p:nvSpPr>
        <p:spPr>
          <a:xfrm>
            <a:off x="0" y="0"/>
            <a:ext cx="1464760"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Graphical IR</a:t>
            </a:r>
          </a:p>
        </p:txBody>
      </p:sp>
      <p:sp>
        <p:nvSpPr>
          <p:cNvPr id="3" name="TextBox 2">
            <a:extLst>
              <a:ext uri="{FF2B5EF4-FFF2-40B4-BE49-F238E27FC236}">
                <a16:creationId xmlns:a16="http://schemas.microsoft.com/office/drawing/2014/main" id="{5888C36D-CCF5-4D55-A18F-457B5D8395E7}"/>
              </a:ext>
            </a:extLst>
          </p:cNvPr>
          <p:cNvSpPr txBox="1"/>
          <p:nvPr/>
        </p:nvSpPr>
        <p:spPr>
          <a:xfrm>
            <a:off x="1617784" y="30778"/>
            <a:ext cx="2307101" cy="369332"/>
          </a:xfrm>
          <a:prstGeom prst="rect">
            <a:avLst/>
          </a:prstGeom>
          <a:solidFill>
            <a:schemeClr val="accent4">
              <a:lumMod val="40000"/>
              <a:lumOff val="60000"/>
            </a:schemeClr>
          </a:solidFill>
          <a:ln>
            <a:solidFill>
              <a:schemeClr val="tx1">
                <a:lumMod val="50000"/>
                <a:lumOff val="50000"/>
              </a:schemeClr>
            </a:solidFill>
          </a:ln>
        </p:spPr>
        <p:txBody>
          <a:bodyPr wrap="square">
            <a:spAutoFit/>
          </a:bodyPr>
          <a:lstStyle/>
          <a:p>
            <a:r>
              <a:rPr lang="en-US" sz="1800" b="1" i="0" u="none" strike="noStrike" baseline="0" dirty="0">
                <a:latin typeface="Myriad-Bold"/>
              </a:rPr>
              <a:t>Syntax-Related Trees </a:t>
            </a:r>
            <a:endParaRPr lang="en-US" dirty="0"/>
          </a:p>
        </p:txBody>
      </p:sp>
      <p:sp>
        <p:nvSpPr>
          <p:cNvPr id="4" name="TextBox 3">
            <a:extLst>
              <a:ext uri="{FF2B5EF4-FFF2-40B4-BE49-F238E27FC236}">
                <a16:creationId xmlns:a16="http://schemas.microsoft.com/office/drawing/2014/main" id="{DB8F59A7-2A1B-4715-8CA0-B2E996F81193}"/>
              </a:ext>
            </a:extLst>
          </p:cNvPr>
          <p:cNvSpPr txBox="1"/>
          <p:nvPr/>
        </p:nvSpPr>
        <p:spPr>
          <a:xfrm>
            <a:off x="4077909" y="28991"/>
            <a:ext cx="2461846" cy="369332"/>
          </a:xfrm>
          <a:prstGeom prst="rect">
            <a:avLst/>
          </a:prstGeom>
          <a:solidFill>
            <a:schemeClr val="accent5">
              <a:lumMod val="40000"/>
              <a:lumOff val="60000"/>
            </a:schemeClr>
          </a:solidFill>
          <a:ln>
            <a:solidFill>
              <a:schemeClr val="accent1"/>
            </a:solidFill>
          </a:ln>
        </p:spPr>
        <p:txBody>
          <a:bodyPr wrap="square">
            <a:spAutoFit/>
          </a:bodyPr>
          <a:lstStyle/>
          <a:p>
            <a:r>
              <a:rPr lang="en-US" sz="1800" b="1" i="1" u="none" strike="noStrike" baseline="0" dirty="0">
                <a:latin typeface="Myriad-BoldItalic"/>
              </a:rPr>
              <a:t>Directed Acyclic Graphs</a:t>
            </a:r>
            <a:endParaRPr lang="en-US" dirty="0"/>
          </a:p>
        </p:txBody>
      </p:sp>
      <p:graphicFrame>
        <p:nvGraphicFramePr>
          <p:cNvPr id="5" name="Object 4">
            <a:extLst>
              <a:ext uri="{FF2B5EF4-FFF2-40B4-BE49-F238E27FC236}">
                <a16:creationId xmlns:a16="http://schemas.microsoft.com/office/drawing/2014/main" id="{9F71A1F2-DFA8-4198-838A-A246507B257E}"/>
              </a:ext>
            </a:extLst>
          </p:cNvPr>
          <p:cNvGraphicFramePr>
            <a:graphicFrameLocks noChangeAspect="1"/>
          </p:cNvGraphicFramePr>
          <p:nvPr>
            <p:extLst>
              <p:ext uri="{D42A27DB-BD31-4B8C-83A1-F6EECF244321}">
                <p14:modId xmlns:p14="http://schemas.microsoft.com/office/powerpoint/2010/main" val="2434569054"/>
              </p:ext>
            </p:extLst>
          </p:nvPr>
        </p:nvGraphicFramePr>
        <p:xfrm>
          <a:off x="2088972" y="1368940"/>
          <a:ext cx="7821797" cy="2732917"/>
        </p:xfrm>
        <a:graphic>
          <a:graphicData uri="http://schemas.openxmlformats.org/presentationml/2006/ole">
            <mc:AlternateContent xmlns:mc="http://schemas.openxmlformats.org/markup-compatibility/2006">
              <mc:Choice xmlns:v="urn:schemas-microsoft-com:vml" Requires="v">
                <p:oleObj spid="_x0000_s17517" name="Bitmap Image" r:id="rId3" imgW="4743360" imgH="1657440" progId="PBrush">
                  <p:embed/>
                </p:oleObj>
              </mc:Choice>
              <mc:Fallback>
                <p:oleObj name="Bitmap Image" r:id="rId3" imgW="4743360" imgH="1657440" progId="PBrush">
                  <p:embed/>
                  <p:pic>
                    <p:nvPicPr>
                      <p:cNvPr id="16" name="Object 15">
                        <a:extLst>
                          <a:ext uri="{FF2B5EF4-FFF2-40B4-BE49-F238E27FC236}">
                            <a16:creationId xmlns:a16="http://schemas.microsoft.com/office/drawing/2014/main" id="{1B43ABCB-71BE-47A0-9927-525F3CD0B467}"/>
                          </a:ext>
                        </a:extLst>
                      </p:cNvPr>
                      <p:cNvPicPr/>
                      <p:nvPr/>
                    </p:nvPicPr>
                    <p:blipFill>
                      <a:blip r:embed="rId4"/>
                      <a:stretch>
                        <a:fillRect/>
                      </a:stretch>
                    </p:blipFill>
                    <p:spPr>
                      <a:xfrm>
                        <a:off x="2088972" y="1368940"/>
                        <a:ext cx="7821797" cy="2732917"/>
                      </a:xfrm>
                      <a:prstGeom prst="rect">
                        <a:avLst/>
                      </a:prstGeom>
                      <a:ln>
                        <a:solidFill>
                          <a:schemeClr val="tx1"/>
                        </a:solidFill>
                      </a:ln>
                    </p:spPr>
                  </p:pic>
                </p:oleObj>
              </mc:Fallback>
            </mc:AlternateContent>
          </a:graphicData>
        </a:graphic>
      </p:graphicFrame>
      <p:sp>
        <p:nvSpPr>
          <p:cNvPr id="6" name="TextBox 5">
            <a:extLst>
              <a:ext uri="{FF2B5EF4-FFF2-40B4-BE49-F238E27FC236}">
                <a16:creationId xmlns:a16="http://schemas.microsoft.com/office/drawing/2014/main" id="{AEF45568-C79A-47CE-9182-AFE05D4AC6E8}"/>
              </a:ext>
            </a:extLst>
          </p:cNvPr>
          <p:cNvSpPr txBox="1"/>
          <p:nvPr/>
        </p:nvSpPr>
        <p:spPr>
          <a:xfrm>
            <a:off x="323556" y="638638"/>
            <a:ext cx="11352628" cy="369332"/>
          </a:xfrm>
          <a:prstGeom prst="rect">
            <a:avLst/>
          </a:prstGeom>
          <a:noFill/>
        </p:spPr>
        <p:txBody>
          <a:bodyPr wrap="square">
            <a:spAutoFit/>
          </a:bodyPr>
          <a:lstStyle/>
          <a:p>
            <a:pPr>
              <a:buFont typeface="Times" panose="02020603050405020304" pitchFamily="18" charset="0"/>
              <a:buNone/>
            </a:pPr>
            <a:r>
              <a:rPr lang="en-US" altLang="en-US" b="1" dirty="0"/>
              <a:t>A directed acyclic graph (DAG) is an AST with a unique node for each value</a:t>
            </a:r>
          </a:p>
        </p:txBody>
      </p:sp>
      <p:sp>
        <p:nvSpPr>
          <p:cNvPr id="8" name="TextBox 7">
            <a:extLst>
              <a:ext uri="{FF2B5EF4-FFF2-40B4-BE49-F238E27FC236}">
                <a16:creationId xmlns:a16="http://schemas.microsoft.com/office/drawing/2014/main" id="{553081FA-C69D-48BA-B9F4-2A622CDBA594}"/>
              </a:ext>
            </a:extLst>
          </p:cNvPr>
          <p:cNvSpPr txBox="1"/>
          <p:nvPr/>
        </p:nvSpPr>
        <p:spPr>
          <a:xfrm>
            <a:off x="563568" y="4331676"/>
            <a:ext cx="8904850" cy="1015663"/>
          </a:xfrm>
          <a:prstGeom prst="rect">
            <a:avLst/>
          </a:prstGeom>
          <a:noFill/>
        </p:spPr>
        <p:txBody>
          <a:bodyPr wrap="square">
            <a:spAutoFit/>
          </a:bodyPr>
          <a:lstStyle/>
          <a:p>
            <a:pPr marL="342900" indent="-342900">
              <a:buFont typeface="Arial" panose="020B0604020202020204" pitchFamily="34" charset="0"/>
              <a:buChar char="•"/>
            </a:pPr>
            <a:r>
              <a:rPr lang="en-US" altLang="en-US" sz="2000" dirty="0"/>
              <a:t>Makes sharing explicit</a:t>
            </a:r>
          </a:p>
          <a:p>
            <a:pPr marL="342900" indent="-342900">
              <a:buFont typeface="Arial" panose="020B0604020202020204" pitchFamily="34" charset="0"/>
              <a:buChar char="•"/>
            </a:pPr>
            <a:r>
              <a:rPr lang="en-US" altLang="en-US" sz="2000" dirty="0"/>
              <a:t>Encodes redundancy</a:t>
            </a:r>
          </a:p>
          <a:p>
            <a:pPr marL="342900" indent="-342900">
              <a:buFont typeface="Arial" panose="020B0604020202020204" pitchFamily="34" charset="0"/>
              <a:buChar char="•"/>
            </a:pPr>
            <a:r>
              <a:rPr lang="en-US" altLang="en-US" sz="2000" dirty="0"/>
              <a:t>Repeating expressions are evaluated only once by the compile.</a:t>
            </a:r>
          </a:p>
        </p:txBody>
      </p:sp>
    </p:spTree>
    <p:extLst>
      <p:ext uri="{BB962C8B-B14F-4D97-AF65-F5344CB8AC3E}">
        <p14:creationId xmlns:p14="http://schemas.microsoft.com/office/powerpoint/2010/main" val="2326541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4BFA8-D3C2-47AD-85EF-C60AF48BE666}"/>
              </a:ext>
            </a:extLst>
          </p:cNvPr>
          <p:cNvSpPr txBox="1"/>
          <p:nvPr/>
        </p:nvSpPr>
        <p:spPr>
          <a:xfrm>
            <a:off x="0" y="0"/>
            <a:ext cx="1464760"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Graphical IR</a:t>
            </a:r>
          </a:p>
        </p:txBody>
      </p:sp>
      <p:sp>
        <p:nvSpPr>
          <p:cNvPr id="3" name="TextBox 2">
            <a:extLst>
              <a:ext uri="{FF2B5EF4-FFF2-40B4-BE49-F238E27FC236}">
                <a16:creationId xmlns:a16="http://schemas.microsoft.com/office/drawing/2014/main" id="{49187340-6676-4916-8DBD-4C2BC6A97EB9}"/>
              </a:ext>
            </a:extLst>
          </p:cNvPr>
          <p:cNvSpPr txBox="1"/>
          <p:nvPr/>
        </p:nvSpPr>
        <p:spPr>
          <a:xfrm>
            <a:off x="1617784" y="30778"/>
            <a:ext cx="2307101" cy="369332"/>
          </a:xfrm>
          <a:prstGeom prst="rect">
            <a:avLst/>
          </a:prstGeom>
          <a:solidFill>
            <a:schemeClr val="accent4">
              <a:lumMod val="40000"/>
              <a:lumOff val="60000"/>
            </a:schemeClr>
          </a:solidFill>
          <a:ln>
            <a:solidFill>
              <a:schemeClr val="tx1">
                <a:lumMod val="50000"/>
                <a:lumOff val="50000"/>
              </a:schemeClr>
            </a:solidFill>
          </a:ln>
        </p:spPr>
        <p:txBody>
          <a:bodyPr wrap="square">
            <a:spAutoFit/>
          </a:bodyPr>
          <a:lstStyle/>
          <a:p>
            <a:r>
              <a:rPr lang="en-US" sz="1800" b="1" i="0" u="none" strike="noStrike" baseline="0" dirty="0">
                <a:latin typeface="Myriad-Bold"/>
              </a:rPr>
              <a:t>Syntax-Related Trees </a:t>
            </a:r>
            <a:endParaRPr lang="en-US" dirty="0"/>
          </a:p>
        </p:txBody>
      </p:sp>
      <p:sp>
        <p:nvSpPr>
          <p:cNvPr id="5" name="TextBox 4">
            <a:extLst>
              <a:ext uri="{FF2B5EF4-FFF2-40B4-BE49-F238E27FC236}">
                <a16:creationId xmlns:a16="http://schemas.microsoft.com/office/drawing/2014/main" id="{E497522F-E469-4F97-B8D3-FB0CA0837769}"/>
              </a:ext>
            </a:extLst>
          </p:cNvPr>
          <p:cNvSpPr txBox="1"/>
          <p:nvPr/>
        </p:nvSpPr>
        <p:spPr>
          <a:xfrm>
            <a:off x="4206241" y="15389"/>
            <a:ext cx="2307101" cy="369332"/>
          </a:xfrm>
          <a:prstGeom prst="rect">
            <a:avLst/>
          </a:prstGeom>
          <a:noFill/>
          <a:ln>
            <a:solidFill>
              <a:schemeClr val="tx1"/>
            </a:solidFill>
          </a:ln>
        </p:spPr>
        <p:txBody>
          <a:bodyPr wrap="square">
            <a:spAutoFit/>
          </a:bodyPr>
          <a:lstStyle/>
          <a:p>
            <a:r>
              <a:rPr lang="en-US" sz="1800" b="1" i="1" u="none" strike="noStrike" baseline="0" dirty="0">
                <a:latin typeface="Myriad-BoldItalic"/>
              </a:rPr>
              <a:t>Level of Abstraction</a:t>
            </a:r>
            <a:endParaRPr lang="en-US" dirty="0"/>
          </a:p>
        </p:txBody>
      </p:sp>
      <p:graphicFrame>
        <p:nvGraphicFramePr>
          <p:cNvPr id="6" name="Object 5">
            <a:extLst>
              <a:ext uri="{FF2B5EF4-FFF2-40B4-BE49-F238E27FC236}">
                <a16:creationId xmlns:a16="http://schemas.microsoft.com/office/drawing/2014/main" id="{AC5A5EC5-E312-4D10-95BF-1D3DD9476989}"/>
              </a:ext>
            </a:extLst>
          </p:cNvPr>
          <p:cNvGraphicFramePr>
            <a:graphicFrameLocks noChangeAspect="1"/>
          </p:cNvGraphicFramePr>
          <p:nvPr>
            <p:extLst>
              <p:ext uri="{D42A27DB-BD31-4B8C-83A1-F6EECF244321}">
                <p14:modId xmlns:p14="http://schemas.microsoft.com/office/powerpoint/2010/main" val="852148491"/>
              </p:ext>
            </p:extLst>
          </p:nvPr>
        </p:nvGraphicFramePr>
        <p:xfrm>
          <a:off x="187013" y="800219"/>
          <a:ext cx="2739067" cy="2148031"/>
        </p:xfrm>
        <a:graphic>
          <a:graphicData uri="http://schemas.openxmlformats.org/presentationml/2006/ole">
            <mc:AlternateContent xmlns:mc="http://schemas.openxmlformats.org/markup-compatibility/2006">
              <mc:Choice xmlns:v="urn:schemas-microsoft-com:vml" Requires="v">
                <p:oleObj spid="_x0000_s18852" name="Bitmap Image" r:id="rId3" imgW="3676680" imgH="2714760" progId="PBrush">
                  <p:embed/>
                </p:oleObj>
              </mc:Choice>
              <mc:Fallback>
                <p:oleObj name="Bitmap Image" r:id="rId3" imgW="3676680" imgH="2714760" progId="PBrush">
                  <p:embed/>
                  <p:pic>
                    <p:nvPicPr>
                      <p:cNvPr id="15" name="Object 14">
                        <a:extLst>
                          <a:ext uri="{FF2B5EF4-FFF2-40B4-BE49-F238E27FC236}">
                            <a16:creationId xmlns:a16="http://schemas.microsoft.com/office/drawing/2014/main" id="{1AE763E7-C401-48F5-8D6E-B09770094E7A}"/>
                          </a:ext>
                        </a:extLst>
                      </p:cNvPr>
                      <p:cNvPicPr/>
                      <p:nvPr/>
                    </p:nvPicPr>
                    <p:blipFill>
                      <a:blip r:embed="rId4"/>
                      <a:stretch>
                        <a:fillRect/>
                      </a:stretch>
                    </p:blipFill>
                    <p:spPr>
                      <a:xfrm>
                        <a:off x="187013" y="800219"/>
                        <a:ext cx="2739067" cy="2148031"/>
                      </a:xfrm>
                      <a:prstGeom prst="rect">
                        <a:avLst/>
                      </a:prstGeom>
                      <a:ln>
                        <a:solidFill>
                          <a:schemeClr val="tx1"/>
                        </a:solidFill>
                      </a:ln>
                    </p:spPr>
                  </p:pic>
                </p:oleObj>
              </mc:Fallback>
            </mc:AlternateContent>
          </a:graphicData>
        </a:graphic>
      </p:graphicFrame>
      <p:graphicFrame>
        <p:nvGraphicFramePr>
          <p:cNvPr id="7" name="Object 6">
            <a:extLst>
              <a:ext uri="{FF2B5EF4-FFF2-40B4-BE49-F238E27FC236}">
                <a16:creationId xmlns:a16="http://schemas.microsoft.com/office/drawing/2014/main" id="{47085A6E-6F0A-45BF-A423-3571A1D0E4A7}"/>
              </a:ext>
            </a:extLst>
          </p:cNvPr>
          <p:cNvGraphicFramePr>
            <a:graphicFrameLocks noChangeAspect="1"/>
          </p:cNvGraphicFramePr>
          <p:nvPr>
            <p:extLst>
              <p:ext uri="{D42A27DB-BD31-4B8C-83A1-F6EECF244321}">
                <p14:modId xmlns:p14="http://schemas.microsoft.com/office/powerpoint/2010/main" val="2833190236"/>
              </p:ext>
            </p:extLst>
          </p:nvPr>
        </p:nvGraphicFramePr>
        <p:xfrm>
          <a:off x="3167190" y="773994"/>
          <a:ext cx="3369643" cy="2174256"/>
        </p:xfrm>
        <a:graphic>
          <a:graphicData uri="http://schemas.openxmlformats.org/presentationml/2006/ole">
            <mc:AlternateContent xmlns:mc="http://schemas.openxmlformats.org/markup-compatibility/2006">
              <mc:Choice xmlns:v="urn:schemas-microsoft-com:vml" Requires="v">
                <p:oleObj spid="_x0000_s18853" name="Bitmap Image" r:id="rId5" imgW="2371680" imgH="1447920" progId="PBrush">
                  <p:embed/>
                </p:oleObj>
              </mc:Choice>
              <mc:Fallback>
                <p:oleObj name="Bitmap Image" r:id="rId5" imgW="2371680" imgH="1447920" progId="PBrush">
                  <p:embed/>
                  <p:pic>
                    <p:nvPicPr>
                      <p:cNvPr id="8" name="Object 7">
                        <a:extLst>
                          <a:ext uri="{FF2B5EF4-FFF2-40B4-BE49-F238E27FC236}">
                            <a16:creationId xmlns:a16="http://schemas.microsoft.com/office/drawing/2014/main" id="{E2913D36-90A6-4D41-A256-E3C3E7C65D6E}"/>
                          </a:ext>
                        </a:extLst>
                      </p:cNvPr>
                      <p:cNvPicPr/>
                      <p:nvPr/>
                    </p:nvPicPr>
                    <p:blipFill>
                      <a:blip r:embed="rId6"/>
                      <a:stretch>
                        <a:fillRect/>
                      </a:stretch>
                    </p:blipFill>
                    <p:spPr>
                      <a:xfrm>
                        <a:off x="3167190" y="773994"/>
                        <a:ext cx="3369643" cy="2174256"/>
                      </a:xfrm>
                      <a:prstGeom prst="rect">
                        <a:avLst/>
                      </a:prstGeom>
                      <a:ln>
                        <a:solidFill>
                          <a:schemeClr val="tx1"/>
                        </a:solidFill>
                      </a:ln>
                    </p:spPr>
                  </p:pic>
                </p:oleObj>
              </mc:Fallback>
            </mc:AlternateContent>
          </a:graphicData>
        </a:graphic>
      </p:graphicFrame>
      <p:graphicFrame>
        <p:nvGraphicFramePr>
          <p:cNvPr id="8" name="Object 7">
            <a:extLst>
              <a:ext uri="{FF2B5EF4-FFF2-40B4-BE49-F238E27FC236}">
                <a16:creationId xmlns:a16="http://schemas.microsoft.com/office/drawing/2014/main" id="{80B17688-8346-40A9-AF69-BED2A3C2B34C}"/>
              </a:ext>
            </a:extLst>
          </p:cNvPr>
          <p:cNvGraphicFramePr>
            <a:graphicFrameLocks noChangeAspect="1"/>
          </p:cNvGraphicFramePr>
          <p:nvPr>
            <p:extLst>
              <p:ext uri="{D42A27DB-BD31-4B8C-83A1-F6EECF244321}">
                <p14:modId xmlns:p14="http://schemas.microsoft.com/office/powerpoint/2010/main" val="97348467"/>
              </p:ext>
            </p:extLst>
          </p:nvPr>
        </p:nvGraphicFramePr>
        <p:xfrm>
          <a:off x="6777942" y="773993"/>
          <a:ext cx="1882845" cy="2058269"/>
        </p:xfrm>
        <a:graphic>
          <a:graphicData uri="http://schemas.openxmlformats.org/presentationml/2006/ole">
            <mc:AlternateContent xmlns:mc="http://schemas.openxmlformats.org/markup-compatibility/2006">
              <mc:Choice xmlns:v="urn:schemas-microsoft-com:vml" Requires="v">
                <p:oleObj spid="_x0000_s18854" name="Bitmap Image" r:id="rId7" imgW="2705040" imgH="3191040" progId="PBrush">
                  <p:embed/>
                </p:oleObj>
              </mc:Choice>
              <mc:Fallback>
                <p:oleObj name="Bitmap Image" r:id="rId7" imgW="2705040" imgH="3191040" progId="PBrush">
                  <p:embed/>
                  <p:pic>
                    <p:nvPicPr>
                      <p:cNvPr id="9" name="Object 8">
                        <a:extLst>
                          <a:ext uri="{FF2B5EF4-FFF2-40B4-BE49-F238E27FC236}">
                            <a16:creationId xmlns:a16="http://schemas.microsoft.com/office/drawing/2014/main" id="{D205EA01-8551-4C55-8EE9-799D7021D881}"/>
                          </a:ext>
                        </a:extLst>
                      </p:cNvPr>
                      <p:cNvPicPr/>
                      <p:nvPr/>
                    </p:nvPicPr>
                    <p:blipFill>
                      <a:blip r:embed="rId8"/>
                      <a:stretch>
                        <a:fillRect/>
                      </a:stretch>
                    </p:blipFill>
                    <p:spPr>
                      <a:xfrm>
                        <a:off x="6777942" y="773993"/>
                        <a:ext cx="1882845" cy="2058269"/>
                      </a:xfrm>
                      <a:prstGeom prst="rect">
                        <a:avLst/>
                      </a:prstGeom>
                      <a:ln>
                        <a:solidFill>
                          <a:schemeClr val="tx1"/>
                        </a:solidFill>
                      </a:ln>
                    </p:spPr>
                  </p:pic>
                </p:oleObj>
              </mc:Fallback>
            </mc:AlternateContent>
          </a:graphicData>
        </a:graphic>
      </p:graphicFrame>
      <p:sp>
        <p:nvSpPr>
          <p:cNvPr id="9" name="TextBox 8">
            <a:extLst>
              <a:ext uri="{FF2B5EF4-FFF2-40B4-BE49-F238E27FC236}">
                <a16:creationId xmlns:a16="http://schemas.microsoft.com/office/drawing/2014/main" id="{73C5A15A-2FE3-429C-BFDF-D53DF8A0291B}"/>
              </a:ext>
            </a:extLst>
          </p:cNvPr>
          <p:cNvSpPr txBox="1"/>
          <p:nvPr/>
        </p:nvSpPr>
        <p:spPr>
          <a:xfrm>
            <a:off x="-73133" y="400110"/>
            <a:ext cx="2154995" cy="400110"/>
          </a:xfrm>
          <a:prstGeom prst="rect">
            <a:avLst/>
          </a:prstGeom>
          <a:noFill/>
        </p:spPr>
        <p:txBody>
          <a:bodyPr wrap="square">
            <a:spAutoFit/>
          </a:bodyPr>
          <a:lstStyle/>
          <a:p>
            <a:pPr algn="l"/>
            <a:r>
              <a:rPr lang="en-US" sz="2000" b="1" i="0" u="none" strike="noStrike" baseline="0" dirty="0">
                <a:solidFill>
                  <a:srgbClr val="FF0000"/>
                </a:solidFill>
                <a:latin typeface="LetterGothic"/>
              </a:rPr>
              <a:t>a × 2 + a × 2 × b</a:t>
            </a:r>
            <a:endParaRPr lang="en-US" sz="2000" b="0" i="0" u="none" strike="noStrike" baseline="0" dirty="0">
              <a:latin typeface="Times-Roman"/>
            </a:endParaRPr>
          </a:p>
        </p:txBody>
      </p:sp>
      <p:sp>
        <p:nvSpPr>
          <p:cNvPr id="10" name="TextBox 9">
            <a:extLst>
              <a:ext uri="{FF2B5EF4-FFF2-40B4-BE49-F238E27FC236}">
                <a16:creationId xmlns:a16="http://schemas.microsoft.com/office/drawing/2014/main" id="{FED834D1-3828-45BD-A4C9-B803F92A32C1}"/>
              </a:ext>
            </a:extLst>
          </p:cNvPr>
          <p:cNvSpPr txBox="1"/>
          <p:nvPr/>
        </p:nvSpPr>
        <p:spPr>
          <a:xfrm>
            <a:off x="1043235" y="430887"/>
            <a:ext cx="7283148" cy="369332"/>
          </a:xfrm>
          <a:prstGeom prst="rect">
            <a:avLst/>
          </a:prstGeom>
          <a:noFill/>
        </p:spPr>
        <p:txBody>
          <a:bodyPr wrap="none" rtlCol="0">
            <a:spAutoFit/>
          </a:bodyPr>
          <a:lstStyle/>
          <a:p>
            <a:r>
              <a:rPr lang="en-US" b="1" i="1" dirty="0"/>
              <a:t>                Parse Tree	                                                  AST		    DAG</a:t>
            </a:r>
          </a:p>
        </p:txBody>
      </p:sp>
      <p:sp>
        <p:nvSpPr>
          <p:cNvPr id="12" name="TextBox 11">
            <a:extLst>
              <a:ext uri="{FF2B5EF4-FFF2-40B4-BE49-F238E27FC236}">
                <a16:creationId xmlns:a16="http://schemas.microsoft.com/office/drawing/2014/main" id="{552019D8-97F6-47D8-ADDE-29E76D61336A}"/>
              </a:ext>
            </a:extLst>
          </p:cNvPr>
          <p:cNvSpPr txBox="1"/>
          <p:nvPr/>
        </p:nvSpPr>
        <p:spPr>
          <a:xfrm>
            <a:off x="8772785" y="800219"/>
            <a:ext cx="3419215" cy="1938992"/>
          </a:xfrm>
          <a:prstGeom prst="rect">
            <a:avLst/>
          </a:prstGeom>
          <a:noFill/>
          <a:ln>
            <a:solidFill>
              <a:schemeClr val="accent1"/>
            </a:solidFill>
          </a:ln>
        </p:spPr>
        <p:txBody>
          <a:bodyPr wrap="square">
            <a:spAutoFit/>
          </a:bodyPr>
          <a:lstStyle/>
          <a:p>
            <a:pPr algn="just"/>
            <a:r>
              <a:rPr lang="en-US" sz="2400" b="0" i="0" u="none" strike="noStrike" baseline="0" dirty="0">
                <a:latin typeface="Times-Roman"/>
              </a:rPr>
              <a:t>All these trees are near-source </a:t>
            </a:r>
            <a:r>
              <a:rPr lang="en-US" sz="2400" dirty="0">
                <a:latin typeface="Times-RomanSC"/>
              </a:rPr>
              <a:t>IRs</a:t>
            </a:r>
            <a:r>
              <a:rPr lang="en-US" sz="2400" b="0" i="0" u="none" strike="noStrike" baseline="0" dirty="0">
                <a:latin typeface="Times-Roman"/>
              </a:rPr>
              <a:t>. </a:t>
            </a:r>
          </a:p>
          <a:p>
            <a:pPr algn="just"/>
            <a:endParaRPr lang="en-US" sz="2400" dirty="0">
              <a:latin typeface="Times-Roman"/>
            </a:endParaRPr>
          </a:p>
          <a:p>
            <a:pPr algn="just"/>
            <a:r>
              <a:rPr lang="en-US" sz="2400" b="0" i="0" u="none" strike="noStrike" baseline="0" dirty="0">
                <a:latin typeface="Times-Roman"/>
              </a:rPr>
              <a:t>Compilers also use </a:t>
            </a:r>
            <a:r>
              <a:rPr lang="en-US" sz="2400" b="1" i="1" u="none" strike="noStrike" baseline="0" dirty="0">
                <a:solidFill>
                  <a:srgbClr val="FF0000"/>
                </a:solidFill>
                <a:latin typeface="Times-Roman"/>
              </a:rPr>
              <a:t>low-level trees.</a:t>
            </a:r>
            <a:endParaRPr lang="en-US" sz="2400" b="1" i="1" dirty="0">
              <a:solidFill>
                <a:srgbClr val="FF0000"/>
              </a:solidFill>
            </a:endParaRPr>
          </a:p>
        </p:txBody>
      </p:sp>
      <p:graphicFrame>
        <p:nvGraphicFramePr>
          <p:cNvPr id="13" name="Object 12">
            <a:extLst>
              <a:ext uri="{FF2B5EF4-FFF2-40B4-BE49-F238E27FC236}">
                <a16:creationId xmlns:a16="http://schemas.microsoft.com/office/drawing/2014/main" id="{F0970C65-1004-457E-B688-F55A0C755084}"/>
              </a:ext>
            </a:extLst>
          </p:cNvPr>
          <p:cNvGraphicFramePr>
            <a:graphicFrameLocks noChangeAspect="1"/>
          </p:cNvGraphicFramePr>
          <p:nvPr>
            <p:extLst>
              <p:ext uri="{D42A27DB-BD31-4B8C-83A1-F6EECF244321}">
                <p14:modId xmlns:p14="http://schemas.microsoft.com/office/powerpoint/2010/main" val="1055210287"/>
              </p:ext>
            </p:extLst>
          </p:nvPr>
        </p:nvGraphicFramePr>
        <p:xfrm>
          <a:off x="187013" y="3387217"/>
          <a:ext cx="5526075" cy="3344956"/>
        </p:xfrm>
        <a:graphic>
          <a:graphicData uri="http://schemas.openxmlformats.org/presentationml/2006/ole">
            <mc:AlternateContent xmlns:mc="http://schemas.openxmlformats.org/markup-compatibility/2006">
              <mc:Choice xmlns:v="urn:schemas-microsoft-com:vml" Requires="v">
                <p:oleObj spid="_x0000_s18855" name="Bitmap Image" r:id="rId9" imgW="6105600" imgH="3695760" progId="PBrush">
                  <p:embed/>
                </p:oleObj>
              </mc:Choice>
              <mc:Fallback>
                <p:oleObj name="Bitmap Image" r:id="rId9" imgW="6105600" imgH="3695760" progId="PBrush">
                  <p:embed/>
                  <p:pic>
                    <p:nvPicPr>
                      <p:cNvPr id="0" name=""/>
                      <p:cNvPicPr/>
                      <p:nvPr/>
                    </p:nvPicPr>
                    <p:blipFill>
                      <a:blip r:embed="rId10"/>
                      <a:stretch>
                        <a:fillRect/>
                      </a:stretch>
                    </p:blipFill>
                    <p:spPr>
                      <a:xfrm>
                        <a:off x="187013" y="3387217"/>
                        <a:ext cx="5526075" cy="3344956"/>
                      </a:xfrm>
                      <a:prstGeom prst="rect">
                        <a:avLst/>
                      </a:prstGeom>
                      <a:ln>
                        <a:solidFill>
                          <a:schemeClr val="tx1"/>
                        </a:solidFill>
                      </a:ln>
                    </p:spPr>
                  </p:pic>
                </p:oleObj>
              </mc:Fallback>
            </mc:AlternateContent>
          </a:graphicData>
        </a:graphic>
      </p:graphicFrame>
      <p:sp>
        <p:nvSpPr>
          <p:cNvPr id="15" name="TextBox 14">
            <a:extLst>
              <a:ext uri="{FF2B5EF4-FFF2-40B4-BE49-F238E27FC236}">
                <a16:creationId xmlns:a16="http://schemas.microsoft.com/office/drawing/2014/main" id="{F3990EA9-26C8-4699-97A7-4D2136BCCE7B}"/>
              </a:ext>
            </a:extLst>
          </p:cNvPr>
          <p:cNvSpPr txBox="1"/>
          <p:nvPr/>
        </p:nvSpPr>
        <p:spPr>
          <a:xfrm>
            <a:off x="158878" y="3017885"/>
            <a:ext cx="6203852" cy="369332"/>
          </a:xfrm>
          <a:prstGeom prst="rect">
            <a:avLst/>
          </a:prstGeom>
          <a:noFill/>
        </p:spPr>
        <p:txBody>
          <a:bodyPr wrap="square">
            <a:spAutoFit/>
          </a:bodyPr>
          <a:lstStyle/>
          <a:p>
            <a:pPr algn="l"/>
            <a:r>
              <a:rPr lang="en-US" sz="1800" b="1" i="0" u="none" strike="noStrike" baseline="0" dirty="0">
                <a:latin typeface="Times-Roman"/>
              </a:rPr>
              <a:t>As an example, consider the </a:t>
            </a:r>
            <a:r>
              <a:rPr lang="pl-PL" sz="1800" b="1" i="0" u="none" strike="noStrike" baseline="0" dirty="0">
                <a:latin typeface="Times-Roman"/>
              </a:rPr>
              <a:t>statement </a:t>
            </a:r>
            <a:r>
              <a:rPr lang="pl-PL" sz="1600" b="1" i="0" u="none" strike="noStrike" baseline="0" dirty="0">
                <a:latin typeface="LetterGothic"/>
              </a:rPr>
              <a:t>w</a:t>
            </a:r>
            <a:r>
              <a:rPr lang="en-US" sz="1600" b="1" i="0" u="none" strike="noStrike" baseline="0" dirty="0">
                <a:latin typeface="LetterGothic"/>
                <a:sym typeface="Wingdings" panose="05000000000000000000" pitchFamily="2" charset="2"/>
              </a:rPr>
              <a:t></a:t>
            </a:r>
            <a:r>
              <a:rPr lang="pl-PL" sz="1800" b="1" i="0" u="none" strike="noStrike" baseline="0" dirty="0">
                <a:latin typeface="MTSY"/>
              </a:rPr>
              <a:t> </a:t>
            </a:r>
            <a:r>
              <a:rPr lang="pl-PL" sz="1600" b="1" i="0" u="none" strike="noStrike" baseline="0" dirty="0">
                <a:latin typeface="LetterGothic"/>
              </a:rPr>
              <a:t>a - 2 × b</a:t>
            </a:r>
            <a:endParaRPr lang="en-US" b="1" dirty="0"/>
          </a:p>
        </p:txBody>
      </p:sp>
      <p:sp>
        <p:nvSpPr>
          <p:cNvPr id="17" name="TextBox 16">
            <a:extLst>
              <a:ext uri="{FF2B5EF4-FFF2-40B4-BE49-F238E27FC236}">
                <a16:creationId xmlns:a16="http://schemas.microsoft.com/office/drawing/2014/main" id="{DA589517-B053-4C31-9C8A-070BE8FEEE6C}"/>
              </a:ext>
            </a:extLst>
          </p:cNvPr>
          <p:cNvSpPr txBox="1"/>
          <p:nvPr/>
        </p:nvSpPr>
        <p:spPr>
          <a:xfrm>
            <a:off x="5972390" y="3202551"/>
            <a:ext cx="6032597" cy="3416320"/>
          </a:xfrm>
          <a:prstGeom prst="rect">
            <a:avLst/>
          </a:prstGeom>
          <a:noFill/>
          <a:ln>
            <a:solidFill>
              <a:schemeClr val="tx1"/>
            </a:solidFill>
          </a:ln>
        </p:spPr>
        <p:txBody>
          <a:bodyPr wrap="square">
            <a:spAutoFit/>
          </a:bodyPr>
          <a:lstStyle/>
          <a:p>
            <a:pPr marL="342900" indent="-342900" algn="just">
              <a:buFont typeface="Arial" panose="020B0604020202020204" pitchFamily="34" charset="0"/>
              <a:buChar char="•"/>
            </a:pPr>
            <a:r>
              <a:rPr lang="en-US" sz="2400" b="0" i="0" u="none" strike="noStrike" baseline="0" dirty="0">
                <a:latin typeface="Times-Roman"/>
              </a:rPr>
              <a:t>A </a:t>
            </a:r>
            <a:r>
              <a:rPr lang="en-US" sz="2400" b="1" i="1" u="none" strike="noStrike" baseline="0" dirty="0">
                <a:solidFill>
                  <a:srgbClr val="FF0000"/>
                </a:solidFill>
                <a:latin typeface="Times-Roman"/>
              </a:rPr>
              <a:t>source-level </a:t>
            </a:r>
            <a:r>
              <a:rPr lang="en-US" sz="2400" b="1" i="1" dirty="0">
                <a:solidFill>
                  <a:srgbClr val="FF0000"/>
                </a:solidFill>
                <a:latin typeface="Times-RomanSC"/>
              </a:rPr>
              <a:t>AST</a:t>
            </a:r>
            <a:r>
              <a:rPr lang="en-US" sz="2400" b="1" i="1" u="none" strike="noStrike" baseline="0" dirty="0">
                <a:solidFill>
                  <a:srgbClr val="FF0000"/>
                </a:solidFill>
                <a:latin typeface="Times-RomanSC"/>
              </a:rPr>
              <a:t> </a:t>
            </a:r>
            <a:r>
              <a:rPr lang="en-US" sz="2400" b="0" i="0" u="none" strike="noStrike" baseline="0" dirty="0">
                <a:latin typeface="Times-Roman"/>
              </a:rPr>
              <a:t>creates a concise form, as shown in </a:t>
            </a:r>
            <a:r>
              <a:rPr lang="en-US" sz="2400" b="1" i="1" u="none" strike="noStrike" baseline="0" dirty="0">
                <a:solidFill>
                  <a:srgbClr val="0070C0"/>
                </a:solidFill>
                <a:latin typeface="Times-Roman"/>
              </a:rPr>
              <a:t>Figure 5.2a. </a:t>
            </a:r>
          </a:p>
          <a:p>
            <a:pPr marL="342900" indent="-342900" algn="just">
              <a:buFont typeface="Arial" panose="020B0604020202020204" pitchFamily="34" charset="0"/>
              <a:buChar char="•"/>
            </a:pPr>
            <a:endParaRPr lang="en-US" sz="2400" b="0" i="0" u="none" strike="noStrike" baseline="0" dirty="0">
              <a:latin typeface="Times-Roman"/>
            </a:endParaRPr>
          </a:p>
          <a:p>
            <a:pPr marL="342900" indent="-342900" algn="just">
              <a:buFont typeface="Arial" panose="020B0604020202020204" pitchFamily="34" charset="0"/>
              <a:buChar char="•"/>
            </a:pPr>
            <a:r>
              <a:rPr lang="en-US" sz="2400" b="0" i="0" u="none" strike="noStrike" baseline="0" dirty="0">
                <a:latin typeface="Times-Roman"/>
              </a:rPr>
              <a:t>However, the source-level tree </a:t>
            </a:r>
            <a:r>
              <a:rPr lang="en-US" sz="2400" b="1" i="1" u="none" strike="noStrike" baseline="0" dirty="0">
                <a:solidFill>
                  <a:srgbClr val="FF0000"/>
                </a:solidFill>
                <a:latin typeface="Times-Roman"/>
              </a:rPr>
              <a:t>lacks</a:t>
            </a:r>
            <a:r>
              <a:rPr lang="en-US" sz="2400" b="0" i="0" u="none" strike="noStrike" baseline="0" dirty="0">
                <a:latin typeface="Times-Roman"/>
              </a:rPr>
              <a:t> much of the detail needed to translate the statement into assembly code.</a:t>
            </a:r>
          </a:p>
          <a:p>
            <a:pPr marL="342900" indent="-342900" algn="just">
              <a:buFont typeface="Arial" panose="020B0604020202020204" pitchFamily="34" charset="0"/>
              <a:buChar char="•"/>
            </a:pPr>
            <a:endParaRPr lang="en-US" sz="2400" dirty="0">
              <a:latin typeface="Times-Roman"/>
            </a:endParaRPr>
          </a:p>
          <a:p>
            <a:pPr marL="342900" indent="-342900" algn="just">
              <a:buFont typeface="Arial" panose="020B0604020202020204" pitchFamily="34" charset="0"/>
              <a:buChar char="•"/>
            </a:pPr>
            <a:r>
              <a:rPr lang="en-US" sz="2400" b="0" i="0" u="none" strike="noStrike" baseline="0" dirty="0">
                <a:latin typeface="Times-Roman"/>
              </a:rPr>
              <a:t>A </a:t>
            </a:r>
            <a:r>
              <a:rPr lang="en-US" sz="2400" b="1" i="1" u="none" strike="noStrike" baseline="0" dirty="0">
                <a:solidFill>
                  <a:srgbClr val="FF0000"/>
                </a:solidFill>
                <a:latin typeface="Times-Roman"/>
              </a:rPr>
              <a:t>low-level tree</a:t>
            </a:r>
            <a:r>
              <a:rPr lang="en-US" sz="2400" b="0" i="0" u="none" strike="noStrike" baseline="0" dirty="0">
                <a:latin typeface="Times-Roman"/>
              </a:rPr>
              <a:t>, shown in </a:t>
            </a:r>
            <a:r>
              <a:rPr lang="en-US" sz="2400" b="1" i="1" dirty="0">
                <a:solidFill>
                  <a:srgbClr val="0070C0"/>
                </a:solidFill>
                <a:latin typeface="Times-Roman"/>
              </a:rPr>
              <a:t>Figure 5.2b</a:t>
            </a:r>
            <a:r>
              <a:rPr lang="en-US" sz="2400" b="0" i="0" u="none" strike="noStrike" baseline="0" dirty="0">
                <a:latin typeface="Times-Roman"/>
              </a:rPr>
              <a:t>, can make that detail explicit.</a:t>
            </a:r>
            <a:endParaRPr lang="en-US" sz="2400" dirty="0"/>
          </a:p>
        </p:txBody>
      </p:sp>
    </p:spTree>
    <p:extLst>
      <p:ext uri="{BB962C8B-B14F-4D97-AF65-F5344CB8AC3E}">
        <p14:creationId xmlns:p14="http://schemas.microsoft.com/office/powerpoint/2010/main" val="4274595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9DC426-3402-4D54-B278-2B4F43588359}"/>
              </a:ext>
            </a:extLst>
          </p:cNvPr>
          <p:cNvSpPr txBox="1"/>
          <p:nvPr/>
        </p:nvSpPr>
        <p:spPr>
          <a:xfrm>
            <a:off x="0" y="0"/>
            <a:ext cx="1464760"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Graphical IR</a:t>
            </a:r>
          </a:p>
        </p:txBody>
      </p:sp>
      <p:sp>
        <p:nvSpPr>
          <p:cNvPr id="3" name="TextBox 2">
            <a:extLst>
              <a:ext uri="{FF2B5EF4-FFF2-40B4-BE49-F238E27FC236}">
                <a16:creationId xmlns:a16="http://schemas.microsoft.com/office/drawing/2014/main" id="{5245A8A7-23DF-40A5-96CB-24D5D1A2E9C1}"/>
              </a:ext>
            </a:extLst>
          </p:cNvPr>
          <p:cNvSpPr txBox="1"/>
          <p:nvPr/>
        </p:nvSpPr>
        <p:spPr>
          <a:xfrm>
            <a:off x="1617784" y="30778"/>
            <a:ext cx="2307101" cy="369332"/>
          </a:xfrm>
          <a:prstGeom prst="rect">
            <a:avLst/>
          </a:prstGeom>
          <a:solidFill>
            <a:schemeClr val="accent4">
              <a:lumMod val="40000"/>
              <a:lumOff val="60000"/>
            </a:schemeClr>
          </a:solidFill>
          <a:ln>
            <a:solidFill>
              <a:schemeClr val="tx1">
                <a:lumMod val="50000"/>
                <a:lumOff val="50000"/>
              </a:schemeClr>
            </a:solidFill>
          </a:ln>
        </p:spPr>
        <p:txBody>
          <a:bodyPr wrap="square">
            <a:spAutoFit/>
          </a:bodyPr>
          <a:lstStyle/>
          <a:p>
            <a:r>
              <a:rPr lang="en-US" sz="1800" b="1" i="0" u="none" strike="noStrike" baseline="0" dirty="0">
                <a:latin typeface="Myriad-Bold"/>
              </a:rPr>
              <a:t>Syntax-Related Trees </a:t>
            </a:r>
            <a:endParaRPr lang="en-US" dirty="0"/>
          </a:p>
        </p:txBody>
      </p:sp>
      <p:graphicFrame>
        <p:nvGraphicFramePr>
          <p:cNvPr id="5" name="Object 4">
            <a:extLst>
              <a:ext uri="{FF2B5EF4-FFF2-40B4-BE49-F238E27FC236}">
                <a16:creationId xmlns:a16="http://schemas.microsoft.com/office/drawing/2014/main" id="{9D8F6EB4-A3FA-4375-ACFD-B585D2720742}"/>
              </a:ext>
            </a:extLst>
          </p:cNvPr>
          <p:cNvGraphicFramePr>
            <a:graphicFrameLocks noChangeAspect="1"/>
          </p:cNvGraphicFramePr>
          <p:nvPr>
            <p:extLst>
              <p:ext uri="{D42A27DB-BD31-4B8C-83A1-F6EECF244321}">
                <p14:modId xmlns:p14="http://schemas.microsoft.com/office/powerpoint/2010/main" val="3577127142"/>
              </p:ext>
            </p:extLst>
          </p:nvPr>
        </p:nvGraphicFramePr>
        <p:xfrm>
          <a:off x="98474" y="897236"/>
          <a:ext cx="5861540" cy="3344956"/>
        </p:xfrm>
        <a:graphic>
          <a:graphicData uri="http://schemas.openxmlformats.org/presentationml/2006/ole">
            <mc:AlternateContent xmlns:mc="http://schemas.openxmlformats.org/markup-compatibility/2006">
              <mc:Choice xmlns:v="urn:schemas-microsoft-com:vml" Requires="v">
                <p:oleObj spid="_x0000_s19767" name="Bitmap Image" r:id="rId3" imgW="6105600" imgH="3695760" progId="PBrush">
                  <p:embed/>
                </p:oleObj>
              </mc:Choice>
              <mc:Fallback>
                <p:oleObj name="Bitmap Image" r:id="rId3" imgW="6105600" imgH="3695760" progId="PBrush">
                  <p:embed/>
                  <p:pic>
                    <p:nvPicPr>
                      <p:cNvPr id="13" name="Object 12">
                        <a:extLst>
                          <a:ext uri="{FF2B5EF4-FFF2-40B4-BE49-F238E27FC236}">
                            <a16:creationId xmlns:a16="http://schemas.microsoft.com/office/drawing/2014/main" id="{F0970C65-1004-457E-B688-F55A0C755084}"/>
                          </a:ext>
                        </a:extLst>
                      </p:cNvPr>
                      <p:cNvPicPr/>
                      <p:nvPr/>
                    </p:nvPicPr>
                    <p:blipFill>
                      <a:blip r:embed="rId4"/>
                      <a:stretch>
                        <a:fillRect/>
                      </a:stretch>
                    </p:blipFill>
                    <p:spPr>
                      <a:xfrm>
                        <a:off x="98474" y="897236"/>
                        <a:ext cx="5861540" cy="3344956"/>
                      </a:xfrm>
                      <a:prstGeom prst="rect">
                        <a:avLst/>
                      </a:prstGeom>
                      <a:ln>
                        <a:solidFill>
                          <a:schemeClr val="tx1"/>
                        </a:solidFill>
                      </a:ln>
                    </p:spPr>
                  </p:pic>
                </p:oleObj>
              </mc:Fallback>
            </mc:AlternateContent>
          </a:graphicData>
        </a:graphic>
      </p:graphicFrame>
      <p:sp>
        <p:nvSpPr>
          <p:cNvPr id="6" name="TextBox 5">
            <a:extLst>
              <a:ext uri="{FF2B5EF4-FFF2-40B4-BE49-F238E27FC236}">
                <a16:creationId xmlns:a16="http://schemas.microsoft.com/office/drawing/2014/main" id="{E840B7F7-0A39-459A-85FD-2F5D24D3C550}"/>
              </a:ext>
            </a:extLst>
          </p:cNvPr>
          <p:cNvSpPr txBox="1"/>
          <p:nvPr/>
        </p:nvSpPr>
        <p:spPr>
          <a:xfrm>
            <a:off x="70339" y="527904"/>
            <a:ext cx="6203852" cy="369332"/>
          </a:xfrm>
          <a:prstGeom prst="rect">
            <a:avLst/>
          </a:prstGeom>
          <a:noFill/>
        </p:spPr>
        <p:txBody>
          <a:bodyPr wrap="square">
            <a:spAutoFit/>
          </a:bodyPr>
          <a:lstStyle/>
          <a:p>
            <a:pPr algn="l"/>
            <a:r>
              <a:rPr lang="en-US" sz="1800" b="1" i="0" u="none" strike="noStrike" baseline="0" dirty="0">
                <a:latin typeface="Times-Roman"/>
              </a:rPr>
              <a:t>As an example, consider the </a:t>
            </a:r>
            <a:r>
              <a:rPr lang="pl-PL" sz="1800" b="1" i="0" u="none" strike="noStrike" baseline="0" dirty="0">
                <a:latin typeface="Times-Roman"/>
              </a:rPr>
              <a:t>statement </a:t>
            </a:r>
            <a:r>
              <a:rPr lang="pl-PL" sz="1600" b="1" i="0" u="none" strike="noStrike" baseline="0" dirty="0">
                <a:latin typeface="LetterGothic"/>
              </a:rPr>
              <a:t>w</a:t>
            </a:r>
            <a:r>
              <a:rPr lang="en-US" sz="1600" b="1" i="0" u="none" strike="noStrike" baseline="0" dirty="0">
                <a:latin typeface="LetterGothic"/>
                <a:sym typeface="Wingdings" panose="05000000000000000000" pitchFamily="2" charset="2"/>
              </a:rPr>
              <a:t></a:t>
            </a:r>
            <a:r>
              <a:rPr lang="pl-PL" sz="1800" b="1" i="0" u="none" strike="noStrike" baseline="0" dirty="0">
                <a:latin typeface="MTSY"/>
              </a:rPr>
              <a:t> </a:t>
            </a:r>
            <a:r>
              <a:rPr lang="pl-PL" sz="1600" b="1" i="0" u="none" strike="noStrike" baseline="0" dirty="0">
                <a:latin typeface="LetterGothic"/>
              </a:rPr>
              <a:t>a - 2 × b</a:t>
            </a:r>
            <a:endParaRPr lang="en-US" b="1" dirty="0"/>
          </a:p>
        </p:txBody>
      </p:sp>
      <p:sp>
        <p:nvSpPr>
          <p:cNvPr id="8" name="TextBox 7">
            <a:extLst>
              <a:ext uri="{FF2B5EF4-FFF2-40B4-BE49-F238E27FC236}">
                <a16:creationId xmlns:a16="http://schemas.microsoft.com/office/drawing/2014/main" id="{A0A4ED10-05CE-4CE1-AFDB-041DE4EA59B7}"/>
              </a:ext>
            </a:extLst>
          </p:cNvPr>
          <p:cNvSpPr txBox="1"/>
          <p:nvPr/>
        </p:nvSpPr>
        <p:spPr>
          <a:xfrm>
            <a:off x="5988149" y="110570"/>
            <a:ext cx="6133512" cy="4524315"/>
          </a:xfrm>
          <a:prstGeom prst="rect">
            <a:avLst/>
          </a:prstGeom>
          <a:noFill/>
          <a:ln>
            <a:solidFill>
              <a:schemeClr val="tx1"/>
            </a:solidFill>
          </a:ln>
        </p:spPr>
        <p:txBody>
          <a:bodyPr wrap="square">
            <a:spAutoFit/>
          </a:bodyPr>
          <a:lstStyle/>
          <a:p>
            <a:pPr marL="342900" indent="-342900" algn="just">
              <a:buFont typeface="Arial" panose="020B0604020202020204" pitchFamily="34" charset="0"/>
              <a:buChar char="•"/>
            </a:pPr>
            <a:r>
              <a:rPr lang="en-US" sz="2400" b="0" i="0" u="none" strike="noStrike" baseline="0" dirty="0">
                <a:latin typeface="Times-Roman"/>
              </a:rPr>
              <a:t>A </a:t>
            </a:r>
            <a:r>
              <a:rPr lang="en-US" sz="2400" b="1" i="1" u="none" strike="noStrike" baseline="0" dirty="0" err="1">
                <a:solidFill>
                  <a:srgbClr val="FF0000"/>
                </a:solidFill>
                <a:latin typeface="LetterGothic"/>
              </a:rPr>
              <a:t>val</a:t>
            </a:r>
            <a:r>
              <a:rPr lang="en-US" sz="2400" b="0" i="0" u="none" strike="noStrike" baseline="0" dirty="0">
                <a:latin typeface="LetterGothic"/>
              </a:rPr>
              <a:t> </a:t>
            </a:r>
            <a:r>
              <a:rPr lang="en-US" sz="2400" b="0" i="0" u="none" strike="noStrike" baseline="0" dirty="0">
                <a:latin typeface="Times-Roman"/>
              </a:rPr>
              <a:t>node represents a value already in a register. </a:t>
            </a:r>
          </a:p>
          <a:p>
            <a:pPr marL="342900" indent="-342900" algn="just">
              <a:buFont typeface="Arial" panose="020B0604020202020204" pitchFamily="34" charset="0"/>
              <a:buChar char="•"/>
            </a:pPr>
            <a:endParaRPr lang="en-US" sz="2400" dirty="0">
              <a:latin typeface="Times-Roman"/>
            </a:endParaRPr>
          </a:p>
          <a:p>
            <a:pPr marL="342900" indent="-342900" algn="just">
              <a:buFont typeface="Arial" panose="020B0604020202020204" pitchFamily="34" charset="0"/>
              <a:buChar char="•"/>
            </a:pPr>
            <a:r>
              <a:rPr lang="en-US" sz="2400" b="0" i="0" u="none" strike="noStrike" baseline="0" dirty="0">
                <a:latin typeface="Times-Roman"/>
              </a:rPr>
              <a:t>A </a:t>
            </a:r>
            <a:r>
              <a:rPr lang="en-US" sz="2400" b="1" i="1" dirty="0">
                <a:solidFill>
                  <a:srgbClr val="FF0000"/>
                </a:solidFill>
                <a:latin typeface="LetterGothic"/>
              </a:rPr>
              <a:t>num</a:t>
            </a:r>
            <a:r>
              <a:rPr lang="en-US" sz="2400" b="0" i="0" u="none" strike="noStrike" baseline="0" dirty="0">
                <a:latin typeface="LetterGothic"/>
              </a:rPr>
              <a:t> </a:t>
            </a:r>
            <a:r>
              <a:rPr lang="en-US" sz="2400" b="0" i="0" u="none" strike="noStrike" baseline="0" dirty="0">
                <a:latin typeface="Times-Roman"/>
              </a:rPr>
              <a:t>node represents a known constant. </a:t>
            </a:r>
          </a:p>
          <a:p>
            <a:pPr marL="342900" indent="-342900" algn="just">
              <a:buFont typeface="Arial" panose="020B0604020202020204" pitchFamily="34" charset="0"/>
              <a:buChar char="•"/>
            </a:pPr>
            <a:endParaRPr lang="en-US" sz="2400" dirty="0">
              <a:latin typeface="Times-Roman"/>
            </a:endParaRPr>
          </a:p>
          <a:p>
            <a:pPr marL="342900" indent="-342900" algn="just">
              <a:buFont typeface="Arial" panose="020B0604020202020204" pitchFamily="34" charset="0"/>
              <a:buChar char="•"/>
            </a:pPr>
            <a:r>
              <a:rPr lang="en-US" sz="2400" b="0" i="0" u="none" strike="noStrike" baseline="0" dirty="0">
                <a:latin typeface="Times-Roman"/>
              </a:rPr>
              <a:t>A </a:t>
            </a:r>
            <a:r>
              <a:rPr lang="en-US" sz="2400" b="1" i="1" dirty="0">
                <a:solidFill>
                  <a:srgbClr val="FF0000"/>
                </a:solidFill>
                <a:latin typeface="LetterGothic"/>
              </a:rPr>
              <a:t>lab</a:t>
            </a:r>
            <a:r>
              <a:rPr lang="en-US" sz="2400" b="0" i="0" u="none" strike="noStrike" baseline="0" dirty="0">
                <a:latin typeface="LetterGothic"/>
              </a:rPr>
              <a:t> </a:t>
            </a:r>
            <a:r>
              <a:rPr lang="en-US" sz="2400" b="0" i="0" u="none" strike="noStrike" baseline="0" dirty="0">
                <a:latin typeface="Times-Roman"/>
              </a:rPr>
              <a:t>node represents an assembly-level label, typically a relocatable symbol.</a:t>
            </a:r>
          </a:p>
          <a:p>
            <a:pPr marL="342900" indent="-342900" algn="just">
              <a:buFont typeface="Arial" panose="020B0604020202020204" pitchFamily="34" charset="0"/>
              <a:buChar char="•"/>
            </a:pPr>
            <a:endParaRPr lang="en-US" sz="2400" dirty="0">
              <a:latin typeface="Times-Roman"/>
            </a:endParaRPr>
          </a:p>
          <a:p>
            <a:pPr marL="342900" indent="-342900" algn="just">
              <a:buFont typeface="Arial" panose="020B0604020202020204" pitchFamily="34" charset="0"/>
              <a:buChar char="•"/>
            </a:pPr>
            <a:r>
              <a:rPr lang="en-US" sz="2400" b="0" i="0" u="none" strike="noStrike" baseline="0" dirty="0">
                <a:latin typeface="Times-Roman"/>
              </a:rPr>
              <a:t> Finally,    is an operator that dereferences a value; it treats the value as a memory address and returns the contents of the memory at that address.</a:t>
            </a:r>
            <a:endParaRPr lang="en-US" sz="2400" dirty="0"/>
          </a:p>
        </p:txBody>
      </p:sp>
      <p:graphicFrame>
        <p:nvGraphicFramePr>
          <p:cNvPr id="9" name="Object 8">
            <a:extLst>
              <a:ext uri="{FF2B5EF4-FFF2-40B4-BE49-F238E27FC236}">
                <a16:creationId xmlns:a16="http://schemas.microsoft.com/office/drawing/2014/main" id="{F9E70432-6569-449E-BC39-31ECA3760EAA}"/>
              </a:ext>
            </a:extLst>
          </p:cNvPr>
          <p:cNvGraphicFramePr>
            <a:graphicFrameLocks noChangeAspect="1"/>
          </p:cNvGraphicFramePr>
          <p:nvPr>
            <p:extLst>
              <p:ext uri="{D42A27DB-BD31-4B8C-83A1-F6EECF244321}">
                <p14:modId xmlns:p14="http://schemas.microsoft.com/office/powerpoint/2010/main" val="2515683689"/>
              </p:ext>
            </p:extLst>
          </p:nvPr>
        </p:nvGraphicFramePr>
        <p:xfrm>
          <a:off x="7562045" y="3143250"/>
          <a:ext cx="219075" cy="285750"/>
        </p:xfrm>
        <a:graphic>
          <a:graphicData uri="http://schemas.openxmlformats.org/presentationml/2006/ole">
            <mc:AlternateContent xmlns:mc="http://schemas.openxmlformats.org/markup-compatibility/2006">
              <mc:Choice xmlns:v="urn:schemas-microsoft-com:vml" Requires="v">
                <p:oleObj spid="_x0000_s19768" name="Bitmap Image" r:id="rId5" imgW="219240" imgH="285840" progId="PBrush">
                  <p:embed/>
                </p:oleObj>
              </mc:Choice>
              <mc:Fallback>
                <p:oleObj name="Bitmap Image" r:id="rId5" imgW="219240" imgH="285840" progId="PBrush">
                  <p:embed/>
                  <p:pic>
                    <p:nvPicPr>
                      <p:cNvPr id="0" name=""/>
                      <p:cNvPicPr/>
                      <p:nvPr/>
                    </p:nvPicPr>
                    <p:blipFill>
                      <a:blip r:embed="rId6"/>
                      <a:stretch>
                        <a:fillRect/>
                      </a:stretch>
                    </p:blipFill>
                    <p:spPr>
                      <a:xfrm>
                        <a:off x="7562045" y="3143250"/>
                        <a:ext cx="219075" cy="285750"/>
                      </a:xfrm>
                      <a:prstGeom prst="rect">
                        <a:avLst/>
                      </a:prstGeom>
                      <a:ln>
                        <a:solidFill>
                          <a:schemeClr val="tx1"/>
                        </a:solidFill>
                      </a:ln>
                    </p:spPr>
                  </p:pic>
                </p:oleObj>
              </mc:Fallback>
            </mc:AlternateContent>
          </a:graphicData>
        </a:graphic>
      </p:graphicFrame>
      <p:sp>
        <p:nvSpPr>
          <p:cNvPr id="11" name="TextBox 10">
            <a:extLst>
              <a:ext uri="{FF2B5EF4-FFF2-40B4-BE49-F238E27FC236}">
                <a16:creationId xmlns:a16="http://schemas.microsoft.com/office/drawing/2014/main" id="{B4CBEB98-B048-4DAE-A93A-B99153EAE432}"/>
              </a:ext>
            </a:extLst>
          </p:cNvPr>
          <p:cNvSpPr txBox="1"/>
          <p:nvPr/>
        </p:nvSpPr>
        <p:spPr>
          <a:xfrm>
            <a:off x="96435" y="4365347"/>
            <a:ext cx="5819335" cy="646331"/>
          </a:xfrm>
          <a:prstGeom prst="rect">
            <a:avLst/>
          </a:prstGeom>
          <a:solidFill>
            <a:schemeClr val="accent2">
              <a:lumMod val="20000"/>
              <a:lumOff val="80000"/>
            </a:schemeClr>
          </a:solidFill>
          <a:ln>
            <a:solidFill>
              <a:schemeClr val="tx1"/>
            </a:solidFill>
          </a:ln>
        </p:spPr>
        <p:txBody>
          <a:bodyPr wrap="square">
            <a:spAutoFit/>
          </a:bodyPr>
          <a:lstStyle/>
          <a:p>
            <a:pPr algn="just"/>
            <a:r>
              <a:rPr lang="en-US" sz="1800" b="1" i="1" u="none" strike="noStrike" baseline="0" dirty="0">
                <a:latin typeface="Times-Roman"/>
              </a:rPr>
              <a:t>The low-level tree reveals the address calculations for the three variables.</a:t>
            </a:r>
            <a:endParaRPr lang="en-US" b="1" i="1" dirty="0">
              <a:latin typeface="Times-Roman"/>
            </a:endParaRPr>
          </a:p>
        </p:txBody>
      </p:sp>
      <p:sp>
        <p:nvSpPr>
          <p:cNvPr id="13" name="TextBox 12">
            <a:extLst>
              <a:ext uri="{FF2B5EF4-FFF2-40B4-BE49-F238E27FC236}">
                <a16:creationId xmlns:a16="http://schemas.microsoft.com/office/drawing/2014/main" id="{80DEF5D0-FC4E-45A7-9F1E-2FF09D98EA93}"/>
              </a:ext>
            </a:extLst>
          </p:cNvPr>
          <p:cNvSpPr txBox="1"/>
          <p:nvPr/>
        </p:nvSpPr>
        <p:spPr>
          <a:xfrm>
            <a:off x="58738" y="5052219"/>
            <a:ext cx="12062923" cy="1785104"/>
          </a:xfrm>
          <a:prstGeom prst="rect">
            <a:avLst/>
          </a:prstGeom>
          <a:noFill/>
          <a:ln>
            <a:solidFill>
              <a:schemeClr val="tx1"/>
            </a:solidFill>
          </a:ln>
        </p:spPr>
        <p:txBody>
          <a:bodyPr wrap="square">
            <a:spAutoFit/>
          </a:bodyPr>
          <a:lstStyle/>
          <a:p>
            <a:pPr marL="342900" indent="-342900" algn="just">
              <a:buFont typeface="Arial" panose="020B0604020202020204" pitchFamily="34" charset="0"/>
              <a:buChar char="•"/>
            </a:pPr>
            <a:r>
              <a:rPr lang="en-US" sz="2200" b="1" i="1" u="none" strike="noStrike" baseline="0" dirty="0">
                <a:solidFill>
                  <a:srgbClr val="FF0000"/>
                </a:solidFill>
                <a:latin typeface="LetterGothic"/>
              </a:rPr>
              <a:t>w</a:t>
            </a:r>
            <a:r>
              <a:rPr lang="en-US" sz="2200" b="0" i="0" u="none" strike="noStrike" baseline="0" dirty="0">
                <a:latin typeface="LetterGothic"/>
              </a:rPr>
              <a:t> </a:t>
            </a:r>
            <a:r>
              <a:rPr lang="en-US" sz="2200" b="0" i="0" u="none" strike="noStrike" baseline="0" dirty="0">
                <a:latin typeface="Times-Roman"/>
              </a:rPr>
              <a:t>is stored at </a:t>
            </a:r>
            <a:r>
              <a:rPr lang="en-US" sz="2200" b="1" i="1" dirty="0">
                <a:solidFill>
                  <a:srgbClr val="FF0000"/>
                </a:solidFill>
                <a:latin typeface="LetterGothic"/>
              </a:rPr>
              <a:t>offset 4</a:t>
            </a:r>
            <a:r>
              <a:rPr lang="en-US" sz="2200" b="0" i="0" u="none" strike="noStrike" baseline="0" dirty="0">
                <a:latin typeface="Times-Roman"/>
              </a:rPr>
              <a:t> from the pointer in </a:t>
            </a:r>
            <a:r>
              <a:rPr lang="en-US" sz="2200" b="1" i="1" dirty="0" err="1">
                <a:solidFill>
                  <a:srgbClr val="FF0000"/>
                </a:solidFill>
                <a:latin typeface="LetterGothic"/>
              </a:rPr>
              <a:t>r</a:t>
            </a:r>
            <a:r>
              <a:rPr lang="en-US" sz="2200" b="1" i="1" baseline="-25000" dirty="0" err="1">
                <a:solidFill>
                  <a:srgbClr val="FF0000"/>
                </a:solidFill>
                <a:latin typeface="LetterGothic"/>
              </a:rPr>
              <a:t>arp</a:t>
            </a:r>
            <a:r>
              <a:rPr lang="en-US" sz="2200" b="0" i="0" u="none" strike="noStrike" baseline="0" dirty="0">
                <a:latin typeface="Times-Roman"/>
              </a:rPr>
              <a:t>, which holds the pointer to the </a:t>
            </a:r>
            <a:r>
              <a:rPr lang="en-US" sz="2200" b="1" i="1" u="none" strike="noStrike" baseline="0" dirty="0">
                <a:solidFill>
                  <a:srgbClr val="FF0000"/>
                </a:solidFill>
                <a:latin typeface="Times-Roman"/>
              </a:rPr>
              <a:t>data area </a:t>
            </a:r>
            <a:r>
              <a:rPr lang="en-US" sz="2200" b="0" i="0" u="none" strike="noStrike" baseline="0" dirty="0">
                <a:latin typeface="Times-Roman"/>
              </a:rPr>
              <a:t>for the current procedure. </a:t>
            </a:r>
          </a:p>
          <a:p>
            <a:pPr marL="342900" indent="-342900" algn="just">
              <a:buFont typeface="Arial" panose="020B0604020202020204" pitchFamily="34" charset="0"/>
              <a:buChar char="•"/>
            </a:pPr>
            <a:r>
              <a:rPr lang="en-US" sz="2200" b="0" i="0" u="none" strike="noStrike" baseline="0" dirty="0">
                <a:latin typeface="Times-Roman"/>
              </a:rPr>
              <a:t>The double dereference of </a:t>
            </a:r>
            <a:r>
              <a:rPr lang="en-US" sz="2200" b="1" i="1" u="none" strike="noStrike" baseline="0" dirty="0">
                <a:solidFill>
                  <a:srgbClr val="FF0000"/>
                </a:solidFill>
                <a:latin typeface="LetterGothic"/>
              </a:rPr>
              <a:t>a</a:t>
            </a:r>
            <a:r>
              <a:rPr lang="en-US" sz="2200" b="0" i="0" u="none" strike="noStrike" baseline="0" dirty="0">
                <a:latin typeface="LetterGothic"/>
              </a:rPr>
              <a:t> </a:t>
            </a:r>
            <a:r>
              <a:rPr lang="en-US" sz="2200" b="0" i="0" u="none" strike="noStrike" baseline="0" dirty="0">
                <a:latin typeface="Times-Roman"/>
              </a:rPr>
              <a:t>shows that it is a call-by-reference formal parameter accessed through a pointer stored 16 bytes before </a:t>
            </a:r>
            <a:r>
              <a:rPr lang="en-US" sz="2200" b="1" i="1" dirty="0" err="1">
                <a:solidFill>
                  <a:srgbClr val="FF0000"/>
                </a:solidFill>
                <a:latin typeface="LetterGothic"/>
              </a:rPr>
              <a:t>r</a:t>
            </a:r>
            <a:r>
              <a:rPr lang="en-US" sz="2200" b="1" i="1" baseline="-25000" dirty="0" err="1">
                <a:solidFill>
                  <a:srgbClr val="FF0000"/>
                </a:solidFill>
                <a:latin typeface="LetterGothic"/>
              </a:rPr>
              <a:t>arp</a:t>
            </a:r>
            <a:r>
              <a:rPr lang="en-US" sz="2200" b="0" i="0" u="none" strike="noStrike" baseline="0" dirty="0">
                <a:latin typeface="Times-Roman"/>
              </a:rPr>
              <a:t>. </a:t>
            </a:r>
          </a:p>
          <a:p>
            <a:pPr marL="342900" indent="-342900" algn="just">
              <a:buFont typeface="Arial" panose="020B0604020202020204" pitchFamily="34" charset="0"/>
              <a:buChar char="•"/>
            </a:pPr>
            <a:r>
              <a:rPr lang="en-US" sz="2200" b="0" i="0" u="none" strike="noStrike" baseline="0" dirty="0">
                <a:latin typeface="Times-Roman"/>
              </a:rPr>
              <a:t>Finally, </a:t>
            </a:r>
            <a:r>
              <a:rPr lang="en-US" sz="2200" b="1" i="1" dirty="0">
                <a:solidFill>
                  <a:srgbClr val="FF0000"/>
                </a:solidFill>
                <a:latin typeface="LetterGothic"/>
              </a:rPr>
              <a:t>b </a:t>
            </a:r>
            <a:r>
              <a:rPr lang="en-US" sz="2200" b="0" i="0" u="none" strike="noStrike" baseline="0" dirty="0">
                <a:latin typeface="Times-Roman"/>
              </a:rPr>
              <a:t>is stored at </a:t>
            </a:r>
            <a:r>
              <a:rPr lang="en-US" sz="2200" b="1" i="1" dirty="0">
                <a:solidFill>
                  <a:srgbClr val="FF0000"/>
                </a:solidFill>
                <a:latin typeface="LetterGothic"/>
              </a:rPr>
              <a:t>offset 12 </a:t>
            </a:r>
            <a:r>
              <a:rPr lang="en-US" sz="2200" b="0" i="0" u="none" strike="noStrike" baseline="0" dirty="0">
                <a:latin typeface="Times-Roman"/>
              </a:rPr>
              <a:t>after the label </a:t>
            </a:r>
            <a:r>
              <a:rPr lang="en-US" sz="2200" b="1" i="1" dirty="0">
                <a:solidFill>
                  <a:srgbClr val="FF0000"/>
                </a:solidFill>
                <a:latin typeface="LetterGothic"/>
              </a:rPr>
              <a:t>@G</a:t>
            </a:r>
            <a:r>
              <a:rPr lang="en-US" sz="2200" b="0" i="0" u="none" strike="noStrike" baseline="0" dirty="0">
                <a:latin typeface="Times-Roman"/>
              </a:rPr>
              <a:t>.</a:t>
            </a:r>
            <a:endParaRPr lang="en-US" sz="2200" dirty="0"/>
          </a:p>
        </p:txBody>
      </p:sp>
      <p:sp>
        <p:nvSpPr>
          <p:cNvPr id="14" name="TextBox 13">
            <a:extLst>
              <a:ext uri="{FF2B5EF4-FFF2-40B4-BE49-F238E27FC236}">
                <a16:creationId xmlns:a16="http://schemas.microsoft.com/office/drawing/2014/main" id="{F40EBA7E-A954-41CC-AEE9-986A0516AB86}"/>
              </a:ext>
            </a:extLst>
          </p:cNvPr>
          <p:cNvSpPr txBox="1"/>
          <p:nvPr/>
        </p:nvSpPr>
        <p:spPr>
          <a:xfrm>
            <a:off x="4077909" y="74873"/>
            <a:ext cx="1882105" cy="338554"/>
          </a:xfrm>
          <a:prstGeom prst="rect">
            <a:avLst/>
          </a:prstGeom>
          <a:noFill/>
          <a:ln>
            <a:solidFill>
              <a:schemeClr val="tx1"/>
            </a:solidFill>
          </a:ln>
        </p:spPr>
        <p:txBody>
          <a:bodyPr wrap="square">
            <a:spAutoFit/>
          </a:bodyPr>
          <a:lstStyle/>
          <a:p>
            <a:r>
              <a:rPr lang="en-US" sz="1600" b="1" i="1" u="none" strike="noStrike" baseline="0" dirty="0">
                <a:latin typeface="Myriad-BoldItalic"/>
              </a:rPr>
              <a:t>Level of Abstraction</a:t>
            </a:r>
            <a:endParaRPr lang="en-US" sz="1600" dirty="0"/>
          </a:p>
        </p:txBody>
      </p:sp>
      <p:graphicFrame>
        <p:nvGraphicFramePr>
          <p:cNvPr id="15" name="Object 14">
            <a:extLst>
              <a:ext uri="{FF2B5EF4-FFF2-40B4-BE49-F238E27FC236}">
                <a16:creationId xmlns:a16="http://schemas.microsoft.com/office/drawing/2014/main" id="{9EA88FDC-B55F-4919-B84B-016184574FD1}"/>
              </a:ext>
            </a:extLst>
          </p:cNvPr>
          <p:cNvGraphicFramePr>
            <a:graphicFrameLocks noChangeAspect="1"/>
          </p:cNvGraphicFramePr>
          <p:nvPr>
            <p:extLst>
              <p:ext uri="{D42A27DB-BD31-4B8C-83A1-F6EECF244321}">
                <p14:modId xmlns:p14="http://schemas.microsoft.com/office/powerpoint/2010/main" val="1384407367"/>
              </p:ext>
            </p:extLst>
          </p:nvPr>
        </p:nvGraphicFramePr>
        <p:xfrm>
          <a:off x="9036001" y="4170956"/>
          <a:ext cx="3057525" cy="952500"/>
        </p:xfrm>
        <a:graphic>
          <a:graphicData uri="http://schemas.openxmlformats.org/presentationml/2006/ole">
            <mc:AlternateContent xmlns:mc="http://schemas.openxmlformats.org/markup-compatibility/2006">
              <mc:Choice xmlns:v="urn:schemas-microsoft-com:vml" Requires="v">
                <p:oleObj spid="_x0000_s19769" name="Bitmap Image" r:id="rId7" imgW="3057480" imgH="952560" progId="PBrush">
                  <p:embed/>
                </p:oleObj>
              </mc:Choice>
              <mc:Fallback>
                <p:oleObj name="Bitmap Image" r:id="rId7" imgW="3057480" imgH="952560" progId="PBrush">
                  <p:embed/>
                  <p:pic>
                    <p:nvPicPr>
                      <p:cNvPr id="0" name=""/>
                      <p:cNvPicPr/>
                      <p:nvPr/>
                    </p:nvPicPr>
                    <p:blipFill>
                      <a:blip r:embed="rId8"/>
                      <a:stretch>
                        <a:fillRect/>
                      </a:stretch>
                    </p:blipFill>
                    <p:spPr>
                      <a:xfrm>
                        <a:off x="9036001" y="4170956"/>
                        <a:ext cx="3057525" cy="952500"/>
                      </a:xfrm>
                      <a:prstGeom prst="rect">
                        <a:avLst/>
                      </a:prstGeom>
                      <a:ln>
                        <a:solidFill>
                          <a:srgbClr val="FF0000"/>
                        </a:solidFill>
                      </a:ln>
                    </p:spPr>
                  </p:pic>
                </p:oleObj>
              </mc:Fallback>
            </mc:AlternateContent>
          </a:graphicData>
        </a:graphic>
      </p:graphicFrame>
    </p:spTree>
    <p:extLst>
      <p:ext uri="{BB962C8B-B14F-4D97-AF65-F5344CB8AC3E}">
        <p14:creationId xmlns:p14="http://schemas.microsoft.com/office/powerpoint/2010/main" val="3772063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AE79BE-F9FC-41D4-B2D8-152B5C3B4999}"/>
              </a:ext>
            </a:extLst>
          </p:cNvPr>
          <p:cNvSpPr txBox="1"/>
          <p:nvPr/>
        </p:nvSpPr>
        <p:spPr>
          <a:xfrm>
            <a:off x="0" y="0"/>
            <a:ext cx="1464760"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Graphical IR</a:t>
            </a:r>
          </a:p>
        </p:txBody>
      </p:sp>
      <p:sp>
        <p:nvSpPr>
          <p:cNvPr id="6" name="TextBox 5">
            <a:extLst>
              <a:ext uri="{FF2B5EF4-FFF2-40B4-BE49-F238E27FC236}">
                <a16:creationId xmlns:a16="http://schemas.microsoft.com/office/drawing/2014/main" id="{3497D2A7-6ACF-4B3E-B670-B57D6B126CF1}"/>
              </a:ext>
            </a:extLst>
          </p:cNvPr>
          <p:cNvSpPr txBox="1"/>
          <p:nvPr/>
        </p:nvSpPr>
        <p:spPr>
          <a:xfrm>
            <a:off x="2300068" y="1086708"/>
            <a:ext cx="6337495" cy="4401205"/>
          </a:xfrm>
          <a:prstGeom prst="rect">
            <a:avLst/>
          </a:prstGeom>
          <a:solidFill>
            <a:schemeClr val="bg1"/>
          </a:solidFill>
          <a:ln>
            <a:solidFill>
              <a:schemeClr val="tx1">
                <a:lumMod val="95000"/>
                <a:lumOff val="5000"/>
              </a:schemeClr>
            </a:solidFill>
          </a:ln>
        </p:spPr>
        <p:txBody>
          <a:bodyPr wrap="square">
            <a:spAutoFit/>
          </a:bodyPr>
          <a:lstStyle/>
          <a:p>
            <a:pPr marL="342900" indent="-342900">
              <a:buAutoNum type="arabicParenBoth"/>
            </a:pPr>
            <a:r>
              <a:rPr lang="en-US" sz="2800" b="1" i="0" u="none" strike="noStrike" baseline="0" dirty="0">
                <a:latin typeface="Myriad-Bold"/>
              </a:rPr>
              <a:t>Syntax-Related Trees  </a:t>
            </a:r>
          </a:p>
          <a:p>
            <a:pPr marL="800100" lvl="1" indent="-342900">
              <a:buAutoNum type="arabicParenBoth"/>
            </a:pPr>
            <a:r>
              <a:rPr lang="en-US" sz="2800" b="1" i="1" u="none" strike="noStrike" baseline="0" dirty="0">
                <a:solidFill>
                  <a:srgbClr val="FF0000"/>
                </a:solidFill>
                <a:latin typeface="Myriad-Bold"/>
              </a:rPr>
              <a:t>Parse Trees</a:t>
            </a:r>
            <a:r>
              <a:rPr lang="en-US" sz="2800" b="1" i="0" u="none" strike="noStrike" baseline="0" dirty="0">
                <a:latin typeface="Myriad-Bold"/>
              </a:rPr>
              <a:t>, </a:t>
            </a:r>
          </a:p>
          <a:p>
            <a:pPr marL="800100" lvl="1" indent="-342900">
              <a:buAutoNum type="arabicParenBoth"/>
            </a:pPr>
            <a:r>
              <a:rPr lang="en-US" sz="2800" b="1" dirty="0">
                <a:solidFill>
                  <a:srgbClr val="FF0000"/>
                </a:solidFill>
                <a:latin typeface="Myriad-Bold"/>
              </a:rPr>
              <a:t>Abstract Syntax Trees</a:t>
            </a:r>
            <a:r>
              <a:rPr lang="en-US" sz="2800" b="1" i="0" u="none" strike="noStrike" baseline="0" dirty="0">
                <a:latin typeface="Myriad-Bold"/>
              </a:rPr>
              <a:t>, </a:t>
            </a:r>
          </a:p>
          <a:p>
            <a:pPr marL="800100" lvl="1" indent="-342900">
              <a:buAutoNum type="arabicParenBoth"/>
            </a:pPr>
            <a:r>
              <a:rPr lang="en-US" sz="2800" b="1" dirty="0">
                <a:solidFill>
                  <a:srgbClr val="FF0000"/>
                </a:solidFill>
                <a:latin typeface="Myriad-Bold"/>
              </a:rPr>
              <a:t>Direct Acyclic Graphs</a:t>
            </a:r>
            <a:r>
              <a:rPr lang="en-US" sz="2800" b="1" i="0" u="none" strike="noStrike" baseline="0" dirty="0">
                <a:latin typeface="Myriad-Bold"/>
              </a:rPr>
              <a:t>.</a:t>
            </a:r>
          </a:p>
          <a:p>
            <a:pPr marL="800100" lvl="1" indent="-342900">
              <a:buAutoNum type="arabicParenBoth"/>
            </a:pPr>
            <a:endParaRPr lang="en-US" sz="2800" b="1" dirty="0">
              <a:latin typeface="Myriad-Bold"/>
            </a:endParaRPr>
          </a:p>
          <a:p>
            <a:pPr marL="800100" lvl="1" indent="-342900">
              <a:buAutoNum type="arabicParenBoth"/>
            </a:pPr>
            <a:endParaRPr lang="en-US" sz="2800" b="1" i="0" u="none" strike="noStrike" baseline="0" dirty="0">
              <a:latin typeface="Myriad-Bold"/>
            </a:endParaRPr>
          </a:p>
          <a:p>
            <a:r>
              <a:rPr lang="en-US" sz="2800" b="1" dirty="0">
                <a:latin typeface="Myriad-Bold"/>
              </a:rPr>
              <a:t>(2) Graphs </a:t>
            </a:r>
          </a:p>
          <a:p>
            <a:r>
              <a:rPr lang="en-US" sz="2800" b="1" dirty="0">
                <a:solidFill>
                  <a:srgbClr val="FF0000"/>
                </a:solidFill>
                <a:latin typeface="Myriad-Bold"/>
              </a:rPr>
              <a:t>         (1) Control flow graphs</a:t>
            </a:r>
            <a:r>
              <a:rPr lang="en-US" sz="2800" b="1" dirty="0">
                <a:latin typeface="Myriad-Bold"/>
              </a:rPr>
              <a:t>, </a:t>
            </a:r>
          </a:p>
          <a:p>
            <a:r>
              <a:rPr lang="en-US" sz="2800" b="1" dirty="0">
                <a:solidFill>
                  <a:srgbClr val="FF0000"/>
                </a:solidFill>
                <a:latin typeface="Myriad-Bold"/>
              </a:rPr>
              <a:t>         (2) Dependency graph</a:t>
            </a:r>
            <a:r>
              <a:rPr lang="en-US" sz="2800" b="1" dirty="0">
                <a:latin typeface="Myriad-Bold"/>
              </a:rPr>
              <a:t>, </a:t>
            </a:r>
          </a:p>
          <a:p>
            <a:r>
              <a:rPr lang="en-US" sz="2800" b="1" dirty="0">
                <a:solidFill>
                  <a:srgbClr val="FF0000"/>
                </a:solidFill>
                <a:latin typeface="Myriad-Bold"/>
              </a:rPr>
              <a:t>         (3) Call graph</a:t>
            </a:r>
          </a:p>
        </p:txBody>
      </p:sp>
      <p:graphicFrame>
        <p:nvGraphicFramePr>
          <p:cNvPr id="3" name="Object 2">
            <a:extLst>
              <a:ext uri="{FF2B5EF4-FFF2-40B4-BE49-F238E27FC236}">
                <a16:creationId xmlns:a16="http://schemas.microsoft.com/office/drawing/2014/main" id="{6F389AF7-F3F4-400F-90FA-51D59B72664C}"/>
              </a:ext>
            </a:extLst>
          </p:cNvPr>
          <p:cNvGraphicFramePr>
            <a:graphicFrameLocks noChangeAspect="1"/>
          </p:cNvGraphicFramePr>
          <p:nvPr>
            <p:extLst>
              <p:ext uri="{D42A27DB-BD31-4B8C-83A1-F6EECF244321}">
                <p14:modId xmlns:p14="http://schemas.microsoft.com/office/powerpoint/2010/main" val="3341319591"/>
              </p:ext>
            </p:extLst>
          </p:nvPr>
        </p:nvGraphicFramePr>
        <p:xfrm>
          <a:off x="5198837" y="1572531"/>
          <a:ext cx="427827" cy="378608"/>
        </p:xfrm>
        <a:graphic>
          <a:graphicData uri="http://schemas.openxmlformats.org/presentationml/2006/ole">
            <mc:AlternateContent xmlns:mc="http://schemas.openxmlformats.org/markup-compatibility/2006">
              <mc:Choice xmlns:v="urn:schemas-microsoft-com:vml" Requires="v">
                <p:oleObj spid="_x0000_s31956" name="Bitmap Image" r:id="rId3" imgW="1076400" imgH="952560" progId="PBrush">
                  <p:embed/>
                </p:oleObj>
              </mc:Choice>
              <mc:Fallback>
                <p:oleObj name="Bitmap Image" r:id="rId3" imgW="1076400" imgH="952560" progId="PBrush">
                  <p:embed/>
                  <p:pic>
                    <p:nvPicPr>
                      <p:cNvPr id="0" name=""/>
                      <p:cNvPicPr/>
                      <p:nvPr/>
                    </p:nvPicPr>
                    <p:blipFill>
                      <a:blip r:embed="rId4"/>
                      <a:stretch>
                        <a:fillRect/>
                      </a:stretch>
                    </p:blipFill>
                    <p:spPr>
                      <a:xfrm>
                        <a:off x="5198837" y="1572531"/>
                        <a:ext cx="427827" cy="378608"/>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4118A9E-8958-4B15-BC88-BA6A7C877A68}"/>
              </a:ext>
            </a:extLst>
          </p:cNvPr>
          <p:cNvGraphicFramePr>
            <a:graphicFrameLocks noChangeAspect="1"/>
          </p:cNvGraphicFramePr>
          <p:nvPr>
            <p:extLst>
              <p:ext uri="{D42A27DB-BD31-4B8C-83A1-F6EECF244321}">
                <p14:modId xmlns:p14="http://schemas.microsoft.com/office/powerpoint/2010/main" val="3149928851"/>
              </p:ext>
            </p:extLst>
          </p:nvPr>
        </p:nvGraphicFramePr>
        <p:xfrm>
          <a:off x="6591950" y="1950014"/>
          <a:ext cx="427827" cy="378608"/>
        </p:xfrm>
        <a:graphic>
          <a:graphicData uri="http://schemas.openxmlformats.org/presentationml/2006/ole">
            <mc:AlternateContent xmlns:mc="http://schemas.openxmlformats.org/markup-compatibility/2006">
              <mc:Choice xmlns:v="urn:schemas-microsoft-com:vml" Requires="v">
                <p:oleObj spid="_x0000_s31957" name="Bitmap Image" r:id="rId5" imgW="1076400" imgH="952560" progId="PBrush">
                  <p:embed/>
                </p:oleObj>
              </mc:Choice>
              <mc:Fallback>
                <p:oleObj name="Bitmap Image" r:id="rId5" imgW="1076400" imgH="952560" progId="PBrush">
                  <p:embed/>
                  <p:pic>
                    <p:nvPicPr>
                      <p:cNvPr id="3" name="Object 2">
                        <a:extLst>
                          <a:ext uri="{FF2B5EF4-FFF2-40B4-BE49-F238E27FC236}">
                            <a16:creationId xmlns:a16="http://schemas.microsoft.com/office/drawing/2014/main" id="{6F389AF7-F3F4-400F-90FA-51D59B72664C}"/>
                          </a:ext>
                        </a:extLst>
                      </p:cNvPr>
                      <p:cNvPicPr/>
                      <p:nvPr/>
                    </p:nvPicPr>
                    <p:blipFill>
                      <a:blip r:embed="rId4"/>
                      <a:stretch>
                        <a:fillRect/>
                      </a:stretch>
                    </p:blipFill>
                    <p:spPr>
                      <a:xfrm>
                        <a:off x="6591950" y="1950014"/>
                        <a:ext cx="427827" cy="378608"/>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800FD167-8D27-4D28-AE37-5A7616F59201}"/>
              </a:ext>
            </a:extLst>
          </p:cNvPr>
          <p:cNvGraphicFramePr>
            <a:graphicFrameLocks noChangeAspect="1"/>
          </p:cNvGraphicFramePr>
          <p:nvPr>
            <p:extLst>
              <p:ext uri="{D42A27DB-BD31-4B8C-83A1-F6EECF244321}">
                <p14:modId xmlns:p14="http://schemas.microsoft.com/office/powerpoint/2010/main" val="3746467630"/>
              </p:ext>
            </p:extLst>
          </p:nvPr>
        </p:nvGraphicFramePr>
        <p:xfrm>
          <a:off x="6577882" y="2420016"/>
          <a:ext cx="427827" cy="378608"/>
        </p:xfrm>
        <a:graphic>
          <a:graphicData uri="http://schemas.openxmlformats.org/presentationml/2006/ole">
            <mc:AlternateContent xmlns:mc="http://schemas.openxmlformats.org/markup-compatibility/2006">
              <mc:Choice xmlns:v="urn:schemas-microsoft-com:vml" Requires="v">
                <p:oleObj spid="_x0000_s31958" name="Bitmap Image" r:id="rId6" imgW="1076400" imgH="952560" progId="PBrush">
                  <p:embed/>
                </p:oleObj>
              </mc:Choice>
              <mc:Fallback>
                <p:oleObj name="Bitmap Image" r:id="rId6" imgW="1076400" imgH="952560" progId="PBrush">
                  <p:embed/>
                  <p:pic>
                    <p:nvPicPr>
                      <p:cNvPr id="3" name="Object 2">
                        <a:extLst>
                          <a:ext uri="{FF2B5EF4-FFF2-40B4-BE49-F238E27FC236}">
                            <a16:creationId xmlns:a16="http://schemas.microsoft.com/office/drawing/2014/main" id="{6F389AF7-F3F4-400F-90FA-51D59B72664C}"/>
                          </a:ext>
                        </a:extLst>
                      </p:cNvPr>
                      <p:cNvPicPr/>
                      <p:nvPr/>
                    </p:nvPicPr>
                    <p:blipFill>
                      <a:blip r:embed="rId4"/>
                      <a:stretch>
                        <a:fillRect/>
                      </a:stretch>
                    </p:blipFill>
                    <p:spPr>
                      <a:xfrm>
                        <a:off x="6577882" y="2420016"/>
                        <a:ext cx="427827" cy="378608"/>
                      </a:xfrm>
                      <a:prstGeom prst="rect">
                        <a:avLst/>
                      </a:prstGeom>
                    </p:spPr>
                  </p:pic>
                </p:oleObj>
              </mc:Fallback>
            </mc:AlternateContent>
          </a:graphicData>
        </a:graphic>
      </p:graphicFrame>
    </p:spTree>
    <p:extLst>
      <p:ext uri="{BB962C8B-B14F-4D97-AF65-F5344CB8AC3E}">
        <p14:creationId xmlns:p14="http://schemas.microsoft.com/office/powerpoint/2010/main" val="366938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B0B1AE-EC4B-45E7-A718-C30395D784B9}"/>
              </a:ext>
            </a:extLst>
          </p:cNvPr>
          <p:cNvSpPr txBox="1"/>
          <p:nvPr/>
        </p:nvSpPr>
        <p:spPr>
          <a:xfrm>
            <a:off x="0" y="0"/>
            <a:ext cx="1464760"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Graphical IR</a:t>
            </a:r>
          </a:p>
        </p:txBody>
      </p:sp>
      <p:sp>
        <p:nvSpPr>
          <p:cNvPr id="3" name="TextBox 2">
            <a:extLst>
              <a:ext uri="{FF2B5EF4-FFF2-40B4-BE49-F238E27FC236}">
                <a16:creationId xmlns:a16="http://schemas.microsoft.com/office/drawing/2014/main" id="{791792C2-F9D6-404A-A25D-4E4250EF919F}"/>
              </a:ext>
            </a:extLst>
          </p:cNvPr>
          <p:cNvSpPr txBox="1"/>
          <p:nvPr/>
        </p:nvSpPr>
        <p:spPr>
          <a:xfrm>
            <a:off x="1617784" y="30778"/>
            <a:ext cx="1012873" cy="369332"/>
          </a:xfrm>
          <a:prstGeom prst="rect">
            <a:avLst/>
          </a:prstGeom>
          <a:solidFill>
            <a:schemeClr val="accent4">
              <a:lumMod val="40000"/>
              <a:lumOff val="60000"/>
            </a:schemeClr>
          </a:solidFill>
          <a:ln>
            <a:solidFill>
              <a:schemeClr val="tx1">
                <a:lumMod val="50000"/>
                <a:lumOff val="50000"/>
              </a:schemeClr>
            </a:solidFill>
          </a:ln>
        </p:spPr>
        <p:txBody>
          <a:bodyPr wrap="square">
            <a:spAutoFit/>
          </a:bodyPr>
          <a:lstStyle/>
          <a:p>
            <a:r>
              <a:rPr lang="en-US" sz="1800" b="1" i="0" u="none" strike="noStrike" baseline="0" dirty="0">
                <a:latin typeface="Myriad-Bold"/>
              </a:rPr>
              <a:t>Graph</a:t>
            </a:r>
            <a:endParaRPr lang="en-US" dirty="0"/>
          </a:p>
        </p:txBody>
      </p:sp>
      <p:sp>
        <p:nvSpPr>
          <p:cNvPr id="5" name="TextBox 4">
            <a:extLst>
              <a:ext uri="{FF2B5EF4-FFF2-40B4-BE49-F238E27FC236}">
                <a16:creationId xmlns:a16="http://schemas.microsoft.com/office/drawing/2014/main" id="{5D04B329-9038-4B92-AC4C-ACCD9BDD8332}"/>
              </a:ext>
            </a:extLst>
          </p:cNvPr>
          <p:cNvSpPr txBox="1"/>
          <p:nvPr/>
        </p:nvSpPr>
        <p:spPr>
          <a:xfrm>
            <a:off x="309490" y="890008"/>
            <a:ext cx="11507372" cy="3539430"/>
          </a:xfrm>
          <a:prstGeom prst="rect">
            <a:avLst/>
          </a:prstGeom>
          <a:noFill/>
          <a:ln>
            <a:solidFill>
              <a:schemeClr val="accent1"/>
            </a:solidFill>
          </a:ln>
        </p:spPr>
        <p:txBody>
          <a:bodyPr wrap="square">
            <a:spAutoFit/>
          </a:bodyPr>
          <a:lstStyle/>
          <a:p>
            <a:pPr marL="457200" indent="-457200" algn="just">
              <a:buFont typeface="Arial" panose="020B0604020202020204" pitchFamily="34" charset="0"/>
              <a:buChar char="•"/>
            </a:pPr>
            <a:r>
              <a:rPr lang="en-US" sz="2800" b="0" i="0" u="none" strike="noStrike" baseline="0" dirty="0">
                <a:latin typeface="Times-Roman"/>
              </a:rPr>
              <a:t>While trees provide a natural representation for the grammatical structure of the source code discovered by parsing, their rigid structure makes them </a:t>
            </a:r>
            <a:r>
              <a:rPr lang="en-US" sz="2800" b="0" i="0" u="none" strike="noStrike" baseline="0" dirty="0">
                <a:solidFill>
                  <a:srgbClr val="FF0000"/>
                </a:solidFill>
                <a:latin typeface="Times-Roman"/>
              </a:rPr>
              <a:t>less</a:t>
            </a:r>
            <a:r>
              <a:rPr lang="en-US" sz="2800" b="0" i="0" u="none" strike="noStrike" baseline="0" dirty="0">
                <a:latin typeface="Times-Roman"/>
              </a:rPr>
              <a:t> </a:t>
            </a:r>
            <a:r>
              <a:rPr lang="en-US" sz="2800" b="0" i="0" u="none" strike="noStrike" baseline="0" dirty="0">
                <a:solidFill>
                  <a:srgbClr val="FF0000"/>
                </a:solidFill>
                <a:latin typeface="Times-Roman"/>
              </a:rPr>
              <a:t>useful</a:t>
            </a:r>
            <a:r>
              <a:rPr lang="en-US" sz="2800" b="0" i="0" u="none" strike="noStrike" baseline="0" dirty="0">
                <a:latin typeface="Times-Roman"/>
              </a:rPr>
              <a:t> for representing </a:t>
            </a:r>
            <a:r>
              <a:rPr lang="en-US" sz="2800" i="1" strike="noStrike" baseline="0" dirty="0">
                <a:solidFill>
                  <a:srgbClr val="FF0000"/>
                </a:solidFill>
                <a:latin typeface="Times-Roman"/>
              </a:rPr>
              <a:t>other properties </a:t>
            </a:r>
            <a:r>
              <a:rPr lang="en-US" sz="2800" b="0" i="0" u="none" strike="noStrike" baseline="0" dirty="0">
                <a:latin typeface="Times-Roman"/>
              </a:rPr>
              <a:t>of programs. </a:t>
            </a:r>
          </a:p>
          <a:p>
            <a:pPr marL="457200" indent="-457200" algn="just">
              <a:buFont typeface="Arial" panose="020B0604020202020204" pitchFamily="34" charset="0"/>
              <a:buChar char="•"/>
            </a:pPr>
            <a:endParaRPr lang="en-US" sz="2800" dirty="0">
              <a:latin typeface="Times-Roman"/>
            </a:endParaRPr>
          </a:p>
          <a:p>
            <a:pPr marL="457200" indent="-457200" algn="just">
              <a:buFont typeface="Arial" panose="020B0604020202020204" pitchFamily="34" charset="0"/>
              <a:buChar char="•"/>
            </a:pPr>
            <a:r>
              <a:rPr lang="en-US" sz="2800" b="0" i="0" u="none" strike="noStrike" baseline="0" dirty="0">
                <a:latin typeface="Times-Roman"/>
              </a:rPr>
              <a:t>To model these aspects of program behavior, compilers often use more general graphs as </a:t>
            </a:r>
            <a:r>
              <a:rPr lang="en-US" sz="2800" b="1" i="1" u="none" strike="noStrike" baseline="0" dirty="0">
                <a:solidFill>
                  <a:srgbClr val="FF0000"/>
                </a:solidFill>
                <a:latin typeface="Times-Roman"/>
              </a:rPr>
              <a:t>IRs</a:t>
            </a:r>
            <a:r>
              <a:rPr lang="en-US" sz="2800" b="0" i="0" u="none" strike="noStrike" baseline="0" dirty="0">
                <a:latin typeface="Times-Roman"/>
              </a:rPr>
              <a:t>. </a:t>
            </a:r>
          </a:p>
          <a:p>
            <a:pPr marL="457200" indent="-457200" algn="just">
              <a:buFont typeface="Arial" panose="020B0604020202020204" pitchFamily="34" charset="0"/>
              <a:buChar char="•"/>
            </a:pPr>
            <a:endParaRPr lang="en-US" sz="2800" dirty="0">
              <a:latin typeface="Times-Roman"/>
            </a:endParaRPr>
          </a:p>
          <a:p>
            <a:pPr marL="457200" indent="-457200" algn="just">
              <a:buFont typeface="Arial" panose="020B0604020202020204" pitchFamily="34" charset="0"/>
              <a:buChar char="•"/>
            </a:pPr>
            <a:r>
              <a:rPr lang="en-US" sz="2800" b="0" i="0" u="none" strike="noStrike" baseline="0" dirty="0">
                <a:latin typeface="Times-Roman"/>
              </a:rPr>
              <a:t>The </a:t>
            </a:r>
            <a:r>
              <a:rPr lang="en-US" sz="2800" b="1" i="1" dirty="0">
                <a:solidFill>
                  <a:srgbClr val="FF0000"/>
                </a:solidFill>
                <a:latin typeface="Times-Roman"/>
              </a:rPr>
              <a:t>DAG</a:t>
            </a:r>
            <a:r>
              <a:rPr lang="en-US" sz="2800" b="0" i="0" u="none" strike="noStrike" baseline="0" dirty="0">
                <a:latin typeface="Times-RomanSC"/>
              </a:rPr>
              <a:t> </a:t>
            </a:r>
            <a:r>
              <a:rPr lang="en-US" sz="2800" b="0" i="0" u="none" strike="noStrike" baseline="0" dirty="0">
                <a:latin typeface="Times-Roman"/>
              </a:rPr>
              <a:t>introduced in the previous section is one example of a graph.</a:t>
            </a:r>
            <a:endParaRPr lang="en-US" sz="2800" dirty="0"/>
          </a:p>
        </p:txBody>
      </p:sp>
    </p:spTree>
    <p:extLst>
      <p:ext uri="{BB962C8B-B14F-4D97-AF65-F5344CB8AC3E}">
        <p14:creationId xmlns:p14="http://schemas.microsoft.com/office/powerpoint/2010/main" val="1279815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B0B1AE-EC4B-45E7-A718-C30395D784B9}"/>
              </a:ext>
            </a:extLst>
          </p:cNvPr>
          <p:cNvSpPr txBox="1"/>
          <p:nvPr/>
        </p:nvSpPr>
        <p:spPr>
          <a:xfrm>
            <a:off x="0" y="0"/>
            <a:ext cx="1464760"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Graphical IR</a:t>
            </a:r>
          </a:p>
        </p:txBody>
      </p:sp>
      <p:sp>
        <p:nvSpPr>
          <p:cNvPr id="3" name="TextBox 2">
            <a:extLst>
              <a:ext uri="{FF2B5EF4-FFF2-40B4-BE49-F238E27FC236}">
                <a16:creationId xmlns:a16="http://schemas.microsoft.com/office/drawing/2014/main" id="{791792C2-F9D6-404A-A25D-4E4250EF919F}"/>
              </a:ext>
            </a:extLst>
          </p:cNvPr>
          <p:cNvSpPr txBox="1"/>
          <p:nvPr/>
        </p:nvSpPr>
        <p:spPr>
          <a:xfrm>
            <a:off x="1617784" y="30778"/>
            <a:ext cx="1012873" cy="369332"/>
          </a:xfrm>
          <a:prstGeom prst="rect">
            <a:avLst/>
          </a:prstGeom>
          <a:solidFill>
            <a:schemeClr val="accent4">
              <a:lumMod val="40000"/>
              <a:lumOff val="60000"/>
            </a:schemeClr>
          </a:solidFill>
          <a:ln>
            <a:solidFill>
              <a:schemeClr val="tx1">
                <a:lumMod val="50000"/>
                <a:lumOff val="50000"/>
              </a:schemeClr>
            </a:solidFill>
          </a:ln>
        </p:spPr>
        <p:txBody>
          <a:bodyPr wrap="square">
            <a:spAutoFit/>
          </a:bodyPr>
          <a:lstStyle/>
          <a:p>
            <a:r>
              <a:rPr lang="en-US" sz="1800" b="1" i="0" u="none" strike="noStrike" baseline="0" dirty="0">
                <a:latin typeface="Myriad-Bold"/>
              </a:rPr>
              <a:t>Graph</a:t>
            </a:r>
            <a:endParaRPr lang="en-US" dirty="0"/>
          </a:p>
        </p:txBody>
      </p:sp>
      <p:sp>
        <p:nvSpPr>
          <p:cNvPr id="5" name="TextBox 4">
            <a:extLst>
              <a:ext uri="{FF2B5EF4-FFF2-40B4-BE49-F238E27FC236}">
                <a16:creationId xmlns:a16="http://schemas.microsoft.com/office/drawing/2014/main" id="{740D693C-D8D4-4A4B-BB83-2E069DD68CCD}"/>
              </a:ext>
            </a:extLst>
          </p:cNvPr>
          <p:cNvSpPr txBox="1"/>
          <p:nvPr/>
        </p:nvSpPr>
        <p:spPr>
          <a:xfrm>
            <a:off x="2783681" y="30778"/>
            <a:ext cx="2278966" cy="369332"/>
          </a:xfrm>
          <a:prstGeom prst="rect">
            <a:avLst/>
          </a:prstGeom>
          <a:solidFill>
            <a:schemeClr val="accent1">
              <a:lumMod val="40000"/>
              <a:lumOff val="60000"/>
            </a:schemeClr>
          </a:solidFill>
          <a:ln>
            <a:solidFill>
              <a:schemeClr val="accent1"/>
            </a:solidFill>
          </a:ln>
        </p:spPr>
        <p:txBody>
          <a:bodyPr wrap="square">
            <a:spAutoFit/>
          </a:bodyPr>
          <a:lstStyle/>
          <a:p>
            <a:r>
              <a:rPr lang="en-US" sz="1800" b="1" i="1" u="none" strike="noStrike" baseline="0" dirty="0">
                <a:latin typeface="Myriad-BoldItalic"/>
              </a:rPr>
              <a:t>Control-Flow Graph</a:t>
            </a:r>
            <a:endParaRPr lang="en-US" dirty="0"/>
          </a:p>
        </p:txBody>
      </p:sp>
      <p:sp>
        <p:nvSpPr>
          <p:cNvPr id="7" name="TextBox 6">
            <a:extLst>
              <a:ext uri="{FF2B5EF4-FFF2-40B4-BE49-F238E27FC236}">
                <a16:creationId xmlns:a16="http://schemas.microsoft.com/office/drawing/2014/main" id="{844A24A1-FE9C-41D6-8B22-331D789F77AE}"/>
              </a:ext>
            </a:extLst>
          </p:cNvPr>
          <p:cNvSpPr txBox="1"/>
          <p:nvPr/>
        </p:nvSpPr>
        <p:spPr>
          <a:xfrm>
            <a:off x="154745" y="537998"/>
            <a:ext cx="11690251" cy="830997"/>
          </a:xfrm>
          <a:prstGeom prst="rect">
            <a:avLst/>
          </a:prstGeom>
          <a:noFill/>
          <a:ln>
            <a:solidFill>
              <a:schemeClr val="accent1"/>
            </a:solidFill>
          </a:ln>
        </p:spPr>
        <p:txBody>
          <a:bodyPr wrap="square">
            <a:spAutoFit/>
          </a:bodyPr>
          <a:lstStyle/>
          <a:p>
            <a:pPr marL="342900" indent="-342900" algn="just">
              <a:buFont typeface="Arial" panose="020B0604020202020204" pitchFamily="34" charset="0"/>
              <a:buChar char="•"/>
            </a:pPr>
            <a:r>
              <a:rPr lang="en-US" sz="2400" b="0" i="0" u="none" strike="noStrike" baseline="0" dirty="0">
                <a:latin typeface="Times-Roman"/>
              </a:rPr>
              <a:t>The simplest unit of control flow in a program is a </a:t>
            </a:r>
            <a:r>
              <a:rPr lang="en-US" sz="2400" b="0" i="1" u="none" strike="noStrike" baseline="0" dirty="0">
                <a:solidFill>
                  <a:srgbClr val="FF0000"/>
                </a:solidFill>
                <a:latin typeface="Times-Italic"/>
              </a:rPr>
              <a:t>basic block</a:t>
            </a:r>
            <a:r>
              <a:rPr lang="en-US" sz="2400" b="0" i="0" u="none" strike="noStrike" baseline="0" dirty="0">
                <a:latin typeface="Times-Roman"/>
              </a:rPr>
              <a:t>—a maximal  length sequence of straight line, or branch-free, code.</a:t>
            </a:r>
            <a:endParaRPr lang="en-US" sz="2400" dirty="0"/>
          </a:p>
        </p:txBody>
      </p:sp>
      <p:graphicFrame>
        <p:nvGraphicFramePr>
          <p:cNvPr id="8" name="Object 7">
            <a:extLst>
              <a:ext uri="{FF2B5EF4-FFF2-40B4-BE49-F238E27FC236}">
                <a16:creationId xmlns:a16="http://schemas.microsoft.com/office/drawing/2014/main" id="{04353B5E-5E64-440C-91EA-40F1DE9AE513}"/>
              </a:ext>
            </a:extLst>
          </p:cNvPr>
          <p:cNvGraphicFramePr>
            <a:graphicFrameLocks noChangeAspect="1"/>
          </p:cNvGraphicFramePr>
          <p:nvPr>
            <p:extLst>
              <p:ext uri="{D42A27DB-BD31-4B8C-83A1-F6EECF244321}">
                <p14:modId xmlns:p14="http://schemas.microsoft.com/office/powerpoint/2010/main" val="1040244614"/>
              </p:ext>
            </p:extLst>
          </p:nvPr>
        </p:nvGraphicFramePr>
        <p:xfrm>
          <a:off x="8145194" y="958617"/>
          <a:ext cx="3699802" cy="1483254"/>
        </p:xfrm>
        <a:graphic>
          <a:graphicData uri="http://schemas.openxmlformats.org/presentationml/2006/ole">
            <mc:AlternateContent xmlns:mc="http://schemas.openxmlformats.org/markup-compatibility/2006">
              <mc:Choice xmlns:v="urn:schemas-microsoft-com:vml" Requires="v">
                <p:oleObj spid="_x0000_s20882" name="Bitmap Image" r:id="rId3" imgW="2114640" imgH="847800" progId="PBrush">
                  <p:embed/>
                </p:oleObj>
              </mc:Choice>
              <mc:Fallback>
                <p:oleObj name="Bitmap Image" r:id="rId3" imgW="2114640" imgH="847800" progId="PBrush">
                  <p:embed/>
                  <p:pic>
                    <p:nvPicPr>
                      <p:cNvPr id="0" name=""/>
                      <p:cNvPicPr/>
                      <p:nvPr/>
                    </p:nvPicPr>
                    <p:blipFill>
                      <a:blip r:embed="rId4"/>
                      <a:stretch>
                        <a:fillRect/>
                      </a:stretch>
                    </p:blipFill>
                    <p:spPr>
                      <a:xfrm>
                        <a:off x="8145194" y="958617"/>
                        <a:ext cx="3699802" cy="1483254"/>
                      </a:xfrm>
                      <a:prstGeom prst="rect">
                        <a:avLst/>
                      </a:prstGeom>
                      <a:ln>
                        <a:solidFill>
                          <a:schemeClr val="accent1"/>
                        </a:solidFill>
                      </a:ln>
                    </p:spPr>
                  </p:pic>
                </p:oleObj>
              </mc:Fallback>
            </mc:AlternateContent>
          </a:graphicData>
        </a:graphic>
      </p:graphicFrame>
      <p:sp>
        <p:nvSpPr>
          <p:cNvPr id="10" name="TextBox 9">
            <a:extLst>
              <a:ext uri="{FF2B5EF4-FFF2-40B4-BE49-F238E27FC236}">
                <a16:creationId xmlns:a16="http://schemas.microsoft.com/office/drawing/2014/main" id="{B3794487-75CA-43FA-B0BC-C28A43580C0C}"/>
              </a:ext>
            </a:extLst>
          </p:cNvPr>
          <p:cNvSpPr txBox="1"/>
          <p:nvPr/>
        </p:nvSpPr>
        <p:spPr>
          <a:xfrm>
            <a:off x="154745" y="1428289"/>
            <a:ext cx="7723162" cy="1384995"/>
          </a:xfrm>
          <a:prstGeom prst="rect">
            <a:avLst/>
          </a:prstGeom>
          <a:noFill/>
          <a:ln>
            <a:solidFill>
              <a:schemeClr val="accent1"/>
            </a:solidFill>
          </a:ln>
        </p:spPr>
        <p:txBody>
          <a:bodyPr wrap="square">
            <a:spAutoFit/>
          </a:bodyPr>
          <a:lstStyle/>
          <a:p>
            <a:pPr marL="285750" indent="-285750" algn="just">
              <a:buFont typeface="Arial" panose="020B0604020202020204" pitchFamily="34" charset="0"/>
              <a:buChar char="•"/>
            </a:pPr>
            <a:r>
              <a:rPr lang="en-US" sz="2100" b="0" i="0" u="none" strike="noStrike" baseline="0" dirty="0">
                <a:latin typeface="Times-Roman"/>
              </a:rPr>
              <a:t>A basic block is a sequence of operations that always execute together, unless an operation raises an exception. Control always enters a basic block at its first operation and exits at its last operation.</a:t>
            </a:r>
            <a:endParaRPr lang="en-US" sz="2100" dirty="0"/>
          </a:p>
        </p:txBody>
      </p:sp>
      <p:graphicFrame>
        <p:nvGraphicFramePr>
          <p:cNvPr id="11" name="Object 10">
            <a:extLst>
              <a:ext uri="{FF2B5EF4-FFF2-40B4-BE49-F238E27FC236}">
                <a16:creationId xmlns:a16="http://schemas.microsoft.com/office/drawing/2014/main" id="{E336AC18-60A8-449F-966C-1B6557AF263E}"/>
              </a:ext>
            </a:extLst>
          </p:cNvPr>
          <p:cNvGraphicFramePr>
            <a:graphicFrameLocks noChangeAspect="1"/>
          </p:cNvGraphicFramePr>
          <p:nvPr>
            <p:extLst>
              <p:ext uri="{D42A27DB-BD31-4B8C-83A1-F6EECF244321}">
                <p14:modId xmlns:p14="http://schemas.microsoft.com/office/powerpoint/2010/main" val="2358942456"/>
              </p:ext>
            </p:extLst>
          </p:nvPr>
        </p:nvGraphicFramePr>
        <p:xfrm>
          <a:off x="154745" y="2856880"/>
          <a:ext cx="9612923" cy="1599774"/>
        </p:xfrm>
        <a:graphic>
          <a:graphicData uri="http://schemas.openxmlformats.org/presentationml/2006/ole">
            <mc:AlternateContent xmlns:mc="http://schemas.openxmlformats.org/markup-compatibility/2006">
              <mc:Choice xmlns:v="urn:schemas-microsoft-com:vml" Requires="v">
                <p:oleObj spid="_x0000_s20883" name="Bitmap Image" r:id="rId5" imgW="6410160" imgH="1066680" progId="PBrush">
                  <p:embed/>
                </p:oleObj>
              </mc:Choice>
              <mc:Fallback>
                <p:oleObj name="Bitmap Image" r:id="rId5" imgW="6410160" imgH="1066680" progId="PBrush">
                  <p:embed/>
                  <p:pic>
                    <p:nvPicPr>
                      <p:cNvPr id="0" name=""/>
                      <p:cNvPicPr/>
                      <p:nvPr/>
                    </p:nvPicPr>
                    <p:blipFill>
                      <a:blip r:embed="rId6"/>
                      <a:stretch>
                        <a:fillRect/>
                      </a:stretch>
                    </p:blipFill>
                    <p:spPr>
                      <a:xfrm>
                        <a:off x="154745" y="2856880"/>
                        <a:ext cx="9612923" cy="1599774"/>
                      </a:xfrm>
                      <a:prstGeom prst="rect">
                        <a:avLst/>
                      </a:prstGeom>
                      <a:ln>
                        <a:solidFill>
                          <a:schemeClr val="accent1"/>
                        </a:solidFill>
                      </a:ln>
                    </p:spPr>
                  </p:pic>
                </p:oleObj>
              </mc:Fallback>
            </mc:AlternateContent>
          </a:graphicData>
        </a:graphic>
      </p:graphicFrame>
      <p:graphicFrame>
        <p:nvGraphicFramePr>
          <p:cNvPr id="12" name="Object 11">
            <a:extLst>
              <a:ext uri="{FF2B5EF4-FFF2-40B4-BE49-F238E27FC236}">
                <a16:creationId xmlns:a16="http://schemas.microsoft.com/office/drawing/2014/main" id="{16F9EAD0-B153-4DEB-A0D6-0C87142D89B5}"/>
              </a:ext>
            </a:extLst>
          </p:cNvPr>
          <p:cNvGraphicFramePr>
            <a:graphicFrameLocks noChangeAspect="1"/>
          </p:cNvGraphicFramePr>
          <p:nvPr>
            <p:extLst>
              <p:ext uri="{D42A27DB-BD31-4B8C-83A1-F6EECF244321}">
                <p14:modId xmlns:p14="http://schemas.microsoft.com/office/powerpoint/2010/main" val="1656886966"/>
              </p:ext>
            </p:extLst>
          </p:nvPr>
        </p:nvGraphicFramePr>
        <p:xfrm>
          <a:off x="7460676" y="4570566"/>
          <a:ext cx="4613984" cy="1164412"/>
        </p:xfrm>
        <a:graphic>
          <a:graphicData uri="http://schemas.openxmlformats.org/presentationml/2006/ole">
            <mc:AlternateContent xmlns:mc="http://schemas.openxmlformats.org/markup-compatibility/2006">
              <mc:Choice xmlns:v="urn:schemas-microsoft-com:vml" Requires="v">
                <p:oleObj spid="_x0000_s20884" name="Bitmap Image" r:id="rId7" imgW="3019320" imgH="762120" progId="PBrush">
                  <p:embed/>
                </p:oleObj>
              </mc:Choice>
              <mc:Fallback>
                <p:oleObj name="Bitmap Image" r:id="rId7" imgW="3019320" imgH="762120" progId="PBrush">
                  <p:embed/>
                  <p:pic>
                    <p:nvPicPr>
                      <p:cNvPr id="0" name=""/>
                      <p:cNvPicPr/>
                      <p:nvPr/>
                    </p:nvPicPr>
                    <p:blipFill>
                      <a:blip r:embed="rId8"/>
                      <a:stretch>
                        <a:fillRect/>
                      </a:stretch>
                    </p:blipFill>
                    <p:spPr>
                      <a:xfrm>
                        <a:off x="7460676" y="4570566"/>
                        <a:ext cx="4613984" cy="1164412"/>
                      </a:xfrm>
                      <a:prstGeom prst="rect">
                        <a:avLst/>
                      </a:prstGeom>
                      <a:ln>
                        <a:solidFill>
                          <a:schemeClr val="accent1"/>
                        </a:solidFill>
                      </a:ln>
                    </p:spPr>
                  </p:pic>
                </p:oleObj>
              </mc:Fallback>
            </mc:AlternateContent>
          </a:graphicData>
        </a:graphic>
      </p:graphicFrame>
      <p:sp>
        <p:nvSpPr>
          <p:cNvPr id="14" name="TextBox 13">
            <a:extLst>
              <a:ext uri="{FF2B5EF4-FFF2-40B4-BE49-F238E27FC236}">
                <a16:creationId xmlns:a16="http://schemas.microsoft.com/office/drawing/2014/main" id="{FD68E1FF-44E9-4846-80A5-66C7B7AD919F}"/>
              </a:ext>
            </a:extLst>
          </p:cNvPr>
          <p:cNvSpPr txBox="1"/>
          <p:nvPr/>
        </p:nvSpPr>
        <p:spPr>
          <a:xfrm>
            <a:off x="154745" y="4430429"/>
            <a:ext cx="6133512" cy="369332"/>
          </a:xfrm>
          <a:prstGeom prst="rect">
            <a:avLst/>
          </a:prstGeom>
          <a:noFill/>
        </p:spPr>
        <p:txBody>
          <a:bodyPr wrap="square">
            <a:spAutoFit/>
          </a:bodyPr>
          <a:lstStyle/>
          <a:p>
            <a:pPr algn="l"/>
            <a:r>
              <a:rPr lang="en-US" sz="1800" b="0" i="0" u="none" strike="noStrike" baseline="0" dirty="0">
                <a:latin typeface="Times-Roman"/>
              </a:rPr>
              <a:t>Example: the following </a:t>
            </a:r>
            <a:r>
              <a:rPr lang="en-US" b="1" i="1" dirty="0">
                <a:solidFill>
                  <a:srgbClr val="FF0000"/>
                </a:solidFill>
                <a:latin typeface="Times-RomanSC"/>
              </a:rPr>
              <a:t>CFG</a:t>
            </a:r>
            <a:r>
              <a:rPr lang="en-US" sz="1800" b="0" i="0" u="none" strike="noStrike" baseline="0" dirty="0">
                <a:latin typeface="Times-RomanSC"/>
              </a:rPr>
              <a:t> </a:t>
            </a:r>
            <a:r>
              <a:rPr lang="en-US" sz="1800" b="0" i="0" u="none" strike="noStrike" baseline="0" dirty="0">
                <a:latin typeface="Times-Roman"/>
              </a:rPr>
              <a:t>for a while loop:</a:t>
            </a:r>
            <a:endParaRPr lang="en-US" dirty="0"/>
          </a:p>
        </p:txBody>
      </p:sp>
      <p:graphicFrame>
        <p:nvGraphicFramePr>
          <p:cNvPr id="15" name="Object 14">
            <a:extLst>
              <a:ext uri="{FF2B5EF4-FFF2-40B4-BE49-F238E27FC236}">
                <a16:creationId xmlns:a16="http://schemas.microsoft.com/office/drawing/2014/main" id="{B646F7A9-F273-47C8-BE4E-34C0B52C4802}"/>
              </a:ext>
            </a:extLst>
          </p:cNvPr>
          <p:cNvGraphicFramePr>
            <a:graphicFrameLocks noChangeAspect="1"/>
          </p:cNvGraphicFramePr>
          <p:nvPr>
            <p:extLst>
              <p:ext uri="{D42A27DB-BD31-4B8C-83A1-F6EECF244321}">
                <p14:modId xmlns:p14="http://schemas.microsoft.com/office/powerpoint/2010/main" val="297497530"/>
              </p:ext>
            </p:extLst>
          </p:nvPr>
        </p:nvGraphicFramePr>
        <p:xfrm>
          <a:off x="228141" y="4757557"/>
          <a:ext cx="5111079" cy="1983815"/>
        </p:xfrm>
        <a:graphic>
          <a:graphicData uri="http://schemas.openxmlformats.org/presentationml/2006/ole">
            <mc:AlternateContent xmlns:mc="http://schemas.openxmlformats.org/markup-compatibility/2006">
              <mc:Choice xmlns:v="urn:schemas-microsoft-com:vml" Requires="v">
                <p:oleObj spid="_x0000_s20885" name="Bitmap Image" r:id="rId9" imgW="3533760" imgH="1371600" progId="PBrush">
                  <p:embed/>
                </p:oleObj>
              </mc:Choice>
              <mc:Fallback>
                <p:oleObj name="Bitmap Image" r:id="rId9" imgW="3533760" imgH="1371600" progId="PBrush">
                  <p:embed/>
                  <p:pic>
                    <p:nvPicPr>
                      <p:cNvPr id="0" name=""/>
                      <p:cNvPicPr/>
                      <p:nvPr/>
                    </p:nvPicPr>
                    <p:blipFill>
                      <a:blip r:embed="rId10"/>
                      <a:stretch>
                        <a:fillRect/>
                      </a:stretch>
                    </p:blipFill>
                    <p:spPr>
                      <a:xfrm>
                        <a:off x="228141" y="4757557"/>
                        <a:ext cx="5111079" cy="1983815"/>
                      </a:xfrm>
                      <a:prstGeom prst="rect">
                        <a:avLst/>
                      </a:prstGeom>
                      <a:ln>
                        <a:solidFill>
                          <a:schemeClr val="accent1"/>
                        </a:solidFill>
                      </a:ln>
                    </p:spPr>
                  </p:pic>
                </p:oleObj>
              </mc:Fallback>
            </mc:AlternateContent>
          </a:graphicData>
        </a:graphic>
      </p:graphicFrame>
      <p:sp>
        <p:nvSpPr>
          <p:cNvPr id="17" name="TextBox 16">
            <a:extLst>
              <a:ext uri="{FF2B5EF4-FFF2-40B4-BE49-F238E27FC236}">
                <a16:creationId xmlns:a16="http://schemas.microsoft.com/office/drawing/2014/main" id="{D638D100-AE87-4041-89A4-5D470D97A065}"/>
              </a:ext>
            </a:extLst>
          </p:cNvPr>
          <p:cNvSpPr txBox="1"/>
          <p:nvPr/>
        </p:nvSpPr>
        <p:spPr>
          <a:xfrm>
            <a:off x="5412616" y="6330368"/>
            <a:ext cx="5659900" cy="369332"/>
          </a:xfrm>
          <a:prstGeom prst="rect">
            <a:avLst/>
          </a:prstGeom>
          <a:noFill/>
        </p:spPr>
        <p:txBody>
          <a:bodyPr wrap="square">
            <a:spAutoFit/>
          </a:bodyPr>
          <a:lstStyle/>
          <a:p>
            <a:r>
              <a:rPr lang="en-US" sz="1800" b="0" i="0" u="none" strike="noStrike" baseline="0" dirty="0">
                <a:latin typeface="Times-Roman"/>
              </a:rPr>
              <a:t>The edge from </a:t>
            </a:r>
            <a:r>
              <a:rPr lang="en-US" sz="1800" b="0" i="1" u="none" strike="noStrike" baseline="0" dirty="0">
                <a:latin typeface="Times-Italic"/>
              </a:rPr>
              <a:t>stmt</a:t>
            </a:r>
            <a:r>
              <a:rPr lang="en-US" sz="800" b="0" i="0" u="none" strike="noStrike" baseline="0" dirty="0">
                <a:latin typeface="Times-Roman"/>
              </a:rPr>
              <a:t>1 </a:t>
            </a:r>
            <a:r>
              <a:rPr lang="en-US" sz="1800" b="0" i="0" u="none" strike="noStrike" baseline="0" dirty="0">
                <a:latin typeface="Times-Roman"/>
              </a:rPr>
              <a:t>back to the loop header creates a cycle;</a:t>
            </a:r>
            <a:endParaRPr lang="en-US" dirty="0"/>
          </a:p>
        </p:txBody>
      </p:sp>
    </p:spTree>
    <p:extLst>
      <p:ext uri="{BB962C8B-B14F-4D97-AF65-F5344CB8AC3E}">
        <p14:creationId xmlns:p14="http://schemas.microsoft.com/office/powerpoint/2010/main" val="2547680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B0B1AE-EC4B-45E7-A718-C30395D784B9}"/>
              </a:ext>
            </a:extLst>
          </p:cNvPr>
          <p:cNvSpPr txBox="1"/>
          <p:nvPr/>
        </p:nvSpPr>
        <p:spPr>
          <a:xfrm>
            <a:off x="0" y="0"/>
            <a:ext cx="1464760"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Graphical IR</a:t>
            </a:r>
          </a:p>
        </p:txBody>
      </p:sp>
      <p:sp>
        <p:nvSpPr>
          <p:cNvPr id="3" name="TextBox 2">
            <a:extLst>
              <a:ext uri="{FF2B5EF4-FFF2-40B4-BE49-F238E27FC236}">
                <a16:creationId xmlns:a16="http://schemas.microsoft.com/office/drawing/2014/main" id="{791792C2-F9D6-404A-A25D-4E4250EF919F}"/>
              </a:ext>
            </a:extLst>
          </p:cNvPr>
          <p:cNvSpPr txBox="1"/>
          <p:nvPr/>
        </p:nvSpPr>
        <p:spPr>
          <a:xfrm>
            <a:off x="1617784" y="30778"/>
            <a:ext cx="1012873" cy="369332"/>
          </a:xfrm>
          <a:prstGeom prst="rect">
            <a:avLst/>
          </a:prstGeom>
          <a:solidFill>
            <a:schemeClr val="accent4">
              <a:lumMod val="40000"/>
              <a:lumOff val="60000"/>
            </a:schemeClr>
          </a:solidFill>
          <a:ln>
            <a:solidFill>
              <a:schemeClr val="tx1">
                <a:lumMod val="50000"/>
                <a:lumOff val="50000"/>
              </a:schemeClr>
            </a:solidFill>
          </a:ln>
        </p:spPr>
        <p:txBody>
          <a:bodyPr wrap="square">
            <a:spAutoFit/>
          </a:bodyPr>
          <a:lstStyle/>
          <a:p>
            <a:r>
              <a:rPr lang="en-US" sz="1800" b="1" i="0" u="none" strike="noStrike" baseline="0" dirty="0">
                <a:latin typeface="Myriad-Bold"/>
              </a:rPr>
              <a:t>Graph</a:t>
            </a:r>
            <a:endParaRPr lang="en-US" dirty="0"/>
          </a:p>
        </p:txBody>
      </p:sp>
      <p:sp>
        <p:nvSpPr>
          <p:cNvPr id="5" name="TextBox 4">
            <a:extLst>
              <a:ext uri="{FF2B5EF4-FFF2-40B4-BE49-F238E27FC236}">
                <a16:creationId xmlns:a16="http://schemas.microsoft.com/office/drawing/2014/main" id="{004A7046-C330-4B71-B1E1-0EFBD2E4C99E}"/>
              </a:ext>
            </a:extLst>
          </p:cNvPr>
          <p:cNvSpPr txBox="1"/>
          <p:nvPr/>
        </p:nvSpPr>
        <p:spPr>
          <a:xfrm>
            <a:off x="2783681" y="30778"/>
            <a:ext cx="2278966" cy="369332"/>
          </a:xfrm>
          <a:prstGeom prst="rect">
            <a:avLst/>
          </a:prstGeom>
          <a:solidFill>
            <a:schemeClr val="accent1">
              <a:lumMod val="40000"/>
              <a:lumOff val="60000"/>
            </a:schemeClr>
          </a:solidFill>
          <a:ln>
            <a:solidFill>
              <a:schemeClr val="accent1"/>
            </a:solidFill>
          </a:ln>
        </p:spPr>
        <p:txBody>
          <a:bodyPr wrap="square">
            <a:spAutoFit/>
          </a:bodyPr>
          <a:lstStyle/>
          <a:p>
            <a:r>
              <a:rPr lang="en-US" sz="1800" b="1" i="1" u="none" strike="noStrike" baseline="0" dirty="0">
                <a:latin typeface="Myriad-BoldItalic"/>
              </a:rPr>
              <a:t>Control-Flow Graph</a:t>
            </a:r>
            <a:endParaRPr lang="en-US" dirty="0"/>
          </a:p>
        </p:txBody>
      </p:sp>
      <p:graphicFrame>
        <p:nvGraphicFramePr>
          <p:cNvPr id="6" name="Object 5">
            <a:extLst>
              <a:ext uri="{FF2B5EF4-FFF2-40B4-BE49-F238E27FC236}">
                <a16:creationId xmlns:a16="http://schemas.microsoft.com/office/drawing/2014/main" id="{F1CDA005-3B95-432D-8FE8-855D95761A78}"/>
              </a:ext>
            </a:extLst>
          </p:cNvPr>
          <p:cNvGraphicFramePr>
            <a:graphicFrameLocks noChangeAspect="1"/>
          </p:cNvGraphicFramePr>
          <p:nvPr>
            <p:extLst>
              <p:ext uri="{D42A27DB-BD31-4B8C-83A1-F6EECF244321}">
                <p14:modId xmlns:p14="http://schemas.microsoft.com/office/powerpoint/2010/main" val="1446140288"/>
              </p:ext>
            </p:extLst>
          </p:nvPr>
        </p:nvGraphicFramePr>
        <p:xfrm>
          <a:off x="1760952" y="1345625"/>
          <a:ext cx="6342038" cy="2083375"/>
        </p:xfrm>
        <a:graphic>
          <a:graphicData uri="http://schemas.openxmlformats.org/presentationml/2006/ole">
            <mc:AlternateContent xmlns:mc="http://schemas.openxmlformats.org/markup-compatibility/2006">
              <mc:Choice xmlns:v="urn:schemas-microsoft-com:vml" Requires="v">
                <p:oleObj spid="_x0000_s21606" name="Bitmap Image" r:id="rId3" imgW="3943440" imgH="1295280" progId="PBrush">
                  <p:embed/>
                </p:oleObj>
              </mc:Choice>
              <mc:Fallback>
                <p:oleObj name="Bitmap Image" r:id="rId3" imgW="3943440" imgH="1295280" progId="PBrush">
                  <p:embed/>
                  <p:pic>
                    <p:nvPicPr>
                      <p:cNvPr id="0" name=""/>
                      <p:cNvPicPr/>
                      <p:nvPr/>
                    </p:nvPicPr>
                    <p:blipFill>
                      <a:blip r:embed="rId4"/>
                      <a:stretch>
                        <a:fillRect/>
                      </a:stretch>
                    </p:blipFill>
                    <p:spPr>
                      <a:xfrm>
                        <a:off x="1760952" y="1345625"/>
                        <a:ext cx="6342038" cy="2083375"/>
                      </a:xfrm>
                      <a:prstGeom prst="rect">
                        <a:avLst/>
                      </a:prstGeom>
                      <a:ln>
                        <a:solidFill>
                          <a:schemeClr val="accent1"/>
                        </a:solidFill>
                      </a:ln>
                    </p:spPr>
                  </p:pic>
                </p:oleObj>
              </mc:Fallback>
            </mc:AlternateContent>
          </a:graphicData>
        </a:graphic>
      </p:graphicFrame>
      <p:sp>
        <p:nvSpPr>
          <p:cNvPr id="8" name="TextBox 7">
            <a:extLst>
              <a:ext uri="{FF2B5EF4-FFF2-40B4-BE49-F238E27FC236}">
                <a16:creationId xmlns:a16="http://schemas.microsoft.com/office/drawing/2014/main" id="{482B9DFD-44B7-4C66-8F3F-4C4B7B9CFE26}"/>
              </a:ext>
            </a:extLst>
          </p:cNvPr>
          <p:cNvSpPr txBox="1"/>
          <p:nvPr/>
        </p:nvSpPr>
        <p:spPr>
          <a:xfrm>
            <a:off x="525195" y="729289"/>
            <a:ext cx="6133512" cy="400110"/>
          </a:xfrm>
          <a:prstGeom prst="rect">
            <a:avLst/>
          </a:prstGeom>
          <a:noFill/>
        </p:spPr>
        <p:txBody>
          <a:bodyPr wrap="square">
            <a:spAutoFit/>
          </a:bodyPr>
          <a:lstStyle/>
          <a:p>
            <a:r>
              <a:rPr lang="en-US" sz="2000" b="0" i="0" u="none" strike="noStrike" baseline="0" dirty="0">
                <a:latin typeface="Times-Roman"/>
              </a:rPr>
              <a:t>For an if-then-else construct, the </a:t>
            </a:r>
            <a:r>
              <a:rPr lang="en-US" sz="2000" b="0" i="1" u="none" strike="noStrike" baseline="0" dirty="0">
                <a:latin typeface="Times-Roman"/>
              </a:rPr>
              <a:t>CFG</a:t>
            </a:r>
            <a:r>
              <a:rPr lang="en-US" sz="2000" b="0" i="0" u="none" strike="noStrike" baseline="0" dirty="0">
                <a:latin typeface="Times-RomanSC"/>
              </a:rPr>
              <a:t> </a:t>
            </a:r>
            <a:r>
              <a:rPr lang="en-US" sz="2000" b="0" i="0" u="none" strike="noStrike" baseline="0" dirty="0">
                <a:latin typeface="Times-Roman"/>
              </a:rPr>
              <a:t>is acyclic.</a:t>
            </a:r>
            <a:endParaRPr lang="en-US" sz="2000" dirty="0"/>
          </a:p>
        </p:txBody>
      </p:sp>
      <p:sp>
        <p:nvSpPr>
          <p:cNvPr id="10" name="TextBox 9">
            <a:extLst>
              <a:ext uri="{FF2B5EF4-FFF2-40B4-BE49-F238E27FC236}">
                <a16:creationId xmlns:a16="http://schemas.microsoft.com/office/drawing/2014/main" id="{6E340A0E-0A5A-4746-98C5-ABC9A5B50387}"/>
              </a:ext>
            </a:extLst>
          </p:cNvPr>
          <p:cNvSpPr txBox="1"/>
          <p:nvPr/>
        </p:nvSpPr>
        <p:spPr>
          <a:xfrm>
            <a:off x="590844" y="3717092"/>
            <a:ext cx="11282288" cy="2308324"/>
          </a:xfrm>
          <a:prstGeom prst="rect">
            <a:avLst/>
          </a:prstGeom>
          <a:noFill/>
          <a:ln>
            <a:solidFill>
              <a:schemeClr val="accent1"/>
            </a:solidFill>
          </a:ln>
        </p:spPr>
        <p:txBody>
          <a:bodyPr wrap="square">
            <a:spAutoFit/>
          </a:bodyPr>
          <a:lstStyle/>
          <a:p>
            <a:pPr marL="342900" indent="-342900" algn="just">
              <a:buFont typeface="Arial" panose="020B0604020202020204" pitchFamily="34" charset="0"/>
              <a:buChar char="•"/>
            </a:pPr>
            <a:r>
              <a:rPr lang="en-US" sz="2400" b="0" i="0" u="none" strike="noStrike" baseline="0" dirty="0">
                <a:latin typeface="Times-Roman"/>
              </a:rPr>
              <a:t>Compilers typically use a </a:t>
            </a:r>
            <a:r>
              <a:rPr lang="en-US" sz="2400" b="1" i="1" u="none" strike="noStrike" baseline="0" dirty="0">
                <a:solidFill>
                  <a:srgbClr val="FF0000"/>
                </a:solidFill>
                <a:latin typeface="Times-Roman"/>
              </a:rPr>
              <a:t>CFG</a:t>
            </a:r>
            <a:r>
              <a:rPr lang="en-US" sz="2400" b="0" i="0" u="none" strike="noStrike" baseline="0" dirty="0">
                <a:latin typeface="Times-RomanSC"/>
              </a:rPr>
              <a:t> </a:t>
            </a:r>
            <a:r>
              <a:rPr lang="en-US" sz="2400" b="0" i="0" u="none" strike="noStrike" baseline="0" dirty="0">
                <a:latin typeface="Times-Roman"/>
              </a:rPr>
              <a:t>in conjunction with another </a:t>
            </a:r>
            <a:r>
              <a:rPr lang="en-US" sz="2400" b="1" i="1" dirty="0">
                <a:solidFill>
                  <a:srgbClr val="FF0000"/>
                </a:solidFill>
                <a:latin typeface="Times-Roman"/>
              </a:rPr>
              <a:t>IR</a:t>
            </a:r>
            <a:r>
              <a:rPr lang="en-US" sz="2400" b="0" i="0" u="none" strike="noStrike" baseline="0" dirty="0">
                <a:latin typeface="Times-Roman"/>
              </a:rPr>
              <a:t>. </a:t>
            </a:r>
          </a:p>
          <a:p>
            <a:pPr marL="342900" indent="-342900" algn="just">
              <a:buFont typeface="Arial" panose="020B0604020202020204" pitchFamily="34" charset="0"/>
              <a:buChar char="•"/>
            </a:pPr>
            <a:endParaRPr lang="en-US" sz="2400" dirty="0">
              <a:latin typeface="Times-Roman"/>
            </a:endParaRPr>
          </a:p>
          <a:p>
            <a:pPr marL="342900" indent="-342900" algn="just">
              <a:buFont typeface="Arial" panose="020B0604020202020204" pitchFamily="34" charset="0"/>
              <a:buChar char="•"/>
            </a:pPr>
            <a:r>
              <a:rPr lang="en-US" sz="2400" b="0" i="0" u="none" strike="noStrike" baseline="0" dirty="0">
                <a:latin typeface="Times-Roman"/>
              </a:rPr>
              <a:t>The </a:t>
            </a:r>
            <a:r>
              <a:rPr lang="en-US" sz="2400" b="1" i="1" dirty="0">
                <a:solidFill>
                  <a:srgbClr val="FF0000"/>
                </a:solidFill>
                <a:latin typeface="Times-Roman"/>
              </a:rPr>
              <a:t>CFG</a:t>
            </a:r>
            <a:r>
              <a:rPr lang="en-US" sz="2400" b="0" i="0" u="none" strike="noStrike" baseline="0" dirty="0">
                <a:latin typeface="Times-RomanSC"/>
              </a:rPr>
              <a:t> </a:t>
            </a:r>
            <a:r>
              <a:rPr lang="en-US" sz="2400" b="0" i="0" u="none" strike="noStrike" baseline="0" dirty="0">
                <a:latin typeface="Times-Roman"/>
              </a:rPr>
              <a:t>represents the relationships among blocks, while the operations inside a block are represented with another </a:t>
            </a:r>
            <a:r>
              <a:rPr lang="en-US" sz="2400" b="1" i="1" dirty="0">
                <a:solidFill>
                  <a:srgbClr val="FF0000"/>
                </a:solidFill>
                <a:latin typeface="Times-Roman"/>
              </a:rPr>
              <a:t>IR</a:t>
            </a:r>
            <a:r>
              <a:rPr lang="en-US" sz="2400" b="0" i="0" u="none" strike="noStrike" baseline="0" dirty="0">
                <a:latin typeface="Times-Roman"/>
              </a:rPr>
              <a:t>.</a:t>
            </a:r>
          </a:p>
          <a:p>
            <a:pPr marL="342900" indent="-342900" algn="just">
              <a:buFont typeface="Arial" panose="020B0604020202020204" pitchFamily="34" charset="0"/>
              <a:buChar char="•"/>
            </a:pPr>
            <a:endParaRPr lang="en-US" sz="2400" dirty="0">
              <a:latin typeface="Times-Roman"/>
            </a:endParaRPr>
          </a:p>
          <a:p>
            <a:pPr marL="342900" indent="-342900" algn="just">
              <a:buFont typeface="Arial" panose="020B0604020202020204" pitchFamily="34" charset="0"/>
              <a:buChar char="•"/>
            </a:pPr>
            <a:r>
              <a:rPr lang="en-US" sz="2400" b="0" i="0" u="none" strike="noStrike" baseline="0" dirty="0">
                <a:latin typeface="Times-Roman"/>
              </a:rPr>
              <a:t>The resulting combination is a hybrid </a:t>
            </a:r>
            <a:r>
              <a:rPr lang="en-US" sz="2400" b="1" i="1" dirty="0">
                <a:solidFill>
                  <a:srgbClr val="FF0000"/>
                </a:solidFill>
                <a:latin typeface="Times-Roman"/>
              </a:rPr>
              <a:t>IR</a:t>
            </a:r>
            <a:r>
              <a:rPr lang="en-US" sz="2400" b="0" i="0" u="none" strike="noStrike" baseline="0" dirty="0">
                <a:latin typeface="Times-Roman"/>
              </a:rPr>
              <a:t>.</a:t>
            </a:r>
            <a:endParaRPr lang="en-US" sz="2400" dirty="0"/>
          </a:p>
        </p:txBody>
      </p:sp>
    </p:spTree>
    <p:extLst>
      <p:ext uri="{BB962C8B-B14F-4D97-AF65-F5344CB8AC3E}">
        <p14:creationId xmlns:p14="http://schemas.microsoft.com/office/powerpoint/2010/main" val="3133401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39FF82-97AD-415E-97C8-766FC45A8E71}"/>
              </a:ext>
            </a:extLst>
          </p:cNvPr>
          <p:cNvSpPr txBox="1"/>
          <p:nvPr/>
        </p:nvSpPr>
        <p:spPr>
          <a:xfrm>
            <a:off x="0" y="0"/>
            <a:ext cx="1464760"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Graphical IR</a:t>
            </a:r>
          </a:p>
        </p:txBody>
      </p:sp>
      <p:sp>
        <p:nvSpPr>
          <p:cNvPr id="3" name="TextBox 2">
            <a:extLst>
              <a:ext uri="{FF2B5EF4-FFF2-40B4-BE49-F238E27FC236}">
                <a16:creationId xmlns:a16="http://schemas.microsoft.com/office/drawing/2014/main" id="{CD22CC8E-6AD1-4C83-9ADC-C695330141A0}"/>
              </a:ext>
            </a:extLst>
          </p:cNvPr>
          <p:cNvSpPr txBox="1"/>
          <p:nvPr/>
        </p:nvSpPr>
        <p:spPr>
          <a:xfrm>
            <a:off x="1617784" y="30778"/>
            <a:ext cx="1012873" cy="369332"/>
          </a:xfrm>
          <a:prstGeom prst="rect">
            <a:avLst/>
          </a:prstGeom>
          <a:solidFill>
            <a:schemeClr val="accent4">
              <a:lumMod val="40000"/>
              <a:lumOff val="60000"/>
            </a:schemeClr>
          </a:solidFill>
          <a:ln>
            <a:solidFill>
              <a:schemeClr val="tx1">
                <a:lumMod val="50000"/>
                <a:lumOff val="50000"/>
              </a:schemeClr>
            </a:solidFill>
          </a:ln>
        </p:spPr>
        <p:txBody>
          <a:bodyPr wrap="square">
            <a:spAutoFit/>
          </a:bodyPr>
          <a:lstStyle/>
          <a:p>
            <a:r>
              <a:rPr lang="en-US" sz="1800" b="1" i="0" u="none" strike="noStrike" baseline="0" dirty="0">
                <a:latin typeface="Myriad-Bold"/>
              </a:rPr>
              <a:t>Graph</a:t>
            </a:r>
            <a:endParaRPr lang="en-US" dirty="0"/>
          </a:p>
        </p:txBody>
      </p:sp>
      <p:sp>
        <p:nvSpPr>
          <p:cNvPr id="4" name="TextBox 3">
            <a:extLst>
              <a:ext uri="{FF2B5EF4-FFF2-40B4-BE49-F238E27FC236}">
                <a16:creationId xmlns:a16="http://schemas.microsoft.com/office/drawing/2014/main" id="{24C31489-712B-4DB5-97BF-441F9D833B0D}"/>
              </a:ext>
            </a:extLst>
          </p:cNvPr>
          <p:cNvSpPr txBox="1"/>
          <p:nvPr/>
        </p:nvSpPr>
        <p:spPr>
          <a:xfrm>
            <a:off x="2783681" y="30778"/>
            <a:ext cx="2278966" cy="369332"/>
          </a:xfrm>
          <a:prstGeom prst="rect">
            <a:avLst/>
          </a:prstGeom>
          <a:solidFill>
            <a:schemeClr val="accent1">
              <a:lumMod val="40000"/>
              <a:lumOff val="60000"/>
            </a:schemeClr>
          </a:solidFill>
          <a:ln>
            <a:solidFill>
              <a:schemeClr val="accent1"/>
            </a:solidFill>
          </a:ln>
        </p:spPr>
        <p:txBody>
          <a:bodyPr wrap="square">
            <a:spAutoFit/>
          </a:bodyPr>
          <a:lstStyle/>
          <a:p>
            <a:r>
              <a:rPr lang="en-US" sz="1800" b="1" i="1" u="none" strike="noStrike" baseline="0" dirty="0">
                <a:latin typeface="Myriad-BoldItalic"/>
              </a:rPr>
              <a:t>Control-Flow Graph</a:t>
            </a:r>
            <a:endParaRPr lang="en-US" dirty="0"/>
          </a:p>
        </p:txBody>
      </p:sp>
      <p:sp>
        <p:nvSpPr>
          <p:cNvPr id="6" name="TextBox 5">
            <a:extLst>
              <a:ext uri="{FF2B5EF4-FFF2-40B4-BE49-F238E27FC236}">
                <a16:creationId xmlns:a16="http://schemas.microsoft.com/office/drawing/2014/main" id="{097AD599-577B-497C-A21E-11DED1FB9E99}"/>
              </a:ext>
            </a:extLst>
          </p:cNvPr>
          <p:cNvSpPr txBox="1"/>
          <p:nvPr/>
        </p:nvSpPr>
        <p:spPr>
          <a:xfrm>
            <a:off x="184052" y="525222"/>
            <a:ext cx="11823895" cy="2677656"/>
          </a:xfrm>
          <a:prstGeom prst="rect">
            <a:avLst/>
          </a:prstGeom>
          <a:noFill/>
          <a:ln>
            <a:solidFill>
              <a:schemeClr val="accent1"/>
            </a:solidFill>
          </a:ln>
        </p:spPr>
        <p:txBody>
          <a:bodyPr wrap="square">
            <a:spAutoFit/>
          </a:bodyPr>
          <a:lstStyle/>
          <a:p>
            <a:pPr marL="342900" indent="-342900" algn="just">
              <a:buFont typeface="Arial" panose="020B0604020202020204" pitchFamily="34" charset="0"/>
              <a:buChar char="•"/>
            </a:pPr>
            <a:r>
              <a:rPr lang="en-US" sz="2400" b="0" i="0" u="none" strike="noStrike" baseline="0" dirty="0">
                <a:latin typeface="Times-Roman"/>
              </a:rPr>
              <a:t>Some authors recommend building </a:t>
            </a:r>
            <a:r>
              <a:rPr lang="en-US" sz="2400" b="1" i="1" u="none" strike="noStrike" baseline="0" dirty="0">
                <a:solidFill>
                  <a:srgbClr val="FF0000"/>
                </a:solidFill>
                <a:latin typeface="Times-Roman"/>
              </a:rPr>
              <a:t>CFGs</a:t>
            </a:r>
            <a:r>
              <a:rPr lang="en-US" sz="2400" b="0" i="0" u="none" strike="noStrike" baseline="0" dirty="0">
                <a:latin typeface="Times-Roman"/>
              </a:rPr>
              <a:t> in which each node represents a shorter segment of code than a basic block. </a:t>
            </a:r>
          </a:p>
          <a:p>
            <a:pPr marL="342900" indent="-342900" algn="just">
              <a:buFont typeface="Arial" panose="020B0604020202020204" pitchFamily="34" charset="0"/>
              <a:buChar char="•"/>
            </a:pPr>
            <a:endParaRPr lang="en-US" sz="2400" dirty="0">
              <a:latin typeface="Times-Roman"/>
            </a:endParaRPr>
          </a:p>
          <a:p>
            <a:pPr marL="342900" indent="-342900" algn="just">
              <a:buFont typeface="Arial" panose="020B0604020202020204" pitchFamily="34" charset="0"/>
              <a:buChar char="•"/>
            </a:pPr>
            <a:r>
              <a:rPr lang="en-US" sz="2400" b="0" i="0" u="none" strike="noStrike" baseline="0" dirty="0">
                <a:latin typeface="Times-Roman"/>
              </a:rPr>
              <a:t>The most common alternative block is a </a:t>
            </a:r>
            <a:r>
              <a:rPr lang="en-US" sz="2400" b="1" i="1" u="none" strike="noStrike" baseline="0" dirty="0">
                <a:solidFill>
                  <a:srgbClr val="FF0000"/>
                </a:solidFill>
                <a:latin typeface="Times-Italic"/>
              </a:rPr>
              <a:t>single-statement block</a:t>
            </a:r>
            <a:r>
              <a:rPr lang="en-US" sz="2400" b="0" i="0" u="none" strike="noStrike" baseline="0" dirty="0">
                <a:latin typeface="Times-Roman"/>
              </a:rPr>
              <a:t>.</a:t>
            </a:r>
          </a:p>
          <a:p>
            <a:pPr marL="342900" indent="-342900" algn="just">
              <a:buFont typeface="Arial" panose="020B0604020202020204" pitchFamily="34" charset="0"/>
              <a:buChar char="•"/>
            </a:pPr>
            <a:endParaRPr lang="en-US" sz="2400" dirty="0">
              <a:latin typeface="Times-Roman"/>
            </a:endParaRPr>
          </a:p>
          <a:p>
            <a:pPr marL="342900" indent="-342900" algn="just">
              <a:buFont typeface="Arial" panose="020B0604020202020204" pitchFamily="34" charset="0"/>
              <a:buChar char="•"/>
            </a:pPr>
            <a:r>
              <a:rPr lang="en-US" sz="2400" b="0" i="0" u="none" strike="noStrike" baseline="0" dirty="0">
                <a:latin typeface="Times-Roman"/>
              </a:rPr>
              <a:t>A </a:t>
            </a:r>
            <a:r>
              <a:rPr lang="en-US" sz="2400" b="1" i="1" dirty="0">
                <a:solidFill>
                  <a:srgbClr val="FF0000"/>
                </a:solidFill>
                <a:latin typeface="Times-Roman"/>
              </a:rPr>
              <a:t>CFG</a:t>
            </a:r>
            <a:r>
              <a:rPr lang="en-US" sz="2400" b="0" i="0" u="none" strike="noStrike" baseline="0" dirty="0">
                <a:latin typeface="Times-RomanSC"/>
              </a:rPr>
              <a:t> </a:t>
            </a:r>
            <a:r>
              <a:rPr lang="en-US" sz="2400" b="0" i="0" u="none" strike="noStrike" baseline="0" dirty="0">
                <a:latin typeface="Times-Roman"/>
              </a:rPr>
              <a:t>built on single statement blocks has more nodes and edges than a </a:t>
            </a:r>
            <a:r>
              <a:rPr lang="en-US" sz="2400" b="1" i="1" dirty="0">
                <a:solidFill>
                  <a:srgbClr val="FF0000"/>
                </a:solidFill>
                <a:latin typeface="Times-Roman"/>
              </a:rPr>
              <a:t>CFG</a:t>
            </a:r>
            <a:r>
              <a:rPr lang="en-US" sz="2400" b="0" i="0" u="none" strike="noStrike" baseline="0" dirty="0">
                <a:latin typeface="Times-RomanSC"/>
              </a:rPr>
              <a:t> </a:t>
            </a:r>
            <a:r>
              <a:rPr lang="en-US" sz="2400" b="0" i="0" u="none" strike="noStrike" baseline="0" dirty="0">
                <a:latin typeface="Times-Roman"/>
              </a:rPr>
              <a:t>built with basic blocks.</a:t>
            </a:r>
            <a:endParaRPr lang="en-US" sz="2400" dirty="0"/>
          </a:p>
        </p:txBody>
      </p:sp>
      <p:graphicFrame>
        <p:nvGraphicFramePr>
          <p:cNvPr id="7" name="Object 6">
            <a:extLst>
              <a:ext uri="{FF2B5EF4-FFF2-40B4-BE49-F238E27FC236}">
                <a16:creationId xmlns:a16="http://schemas.microsoft.com/office/drawing/2014/main" id="{17DA7E21-2758-4900-A9A6-C5501660A00D}"/>
              </a:ext>
            </a:extLst>
          </p:cNvPr>
          <p:cNvGraphicFramePr>
            <a:graphicFrameLocks noChangeAspect="1"/>
          </p:cNvGraphicFramePr>
          <p:nvPr>
            <p:extLst>
              <p:ext uri="{D42A27DB-BD31-4B8C-83A1-F6EECF244321}">
                <p14:modId xmlns:p14="http://schemas.microsoft.com/office/powerpoint/2010/main" val="3865644630"/>
              </p:ext>
            </p:extLst>
          </p:nvPr>
        </p:nvGraphicFramePr>
        <p:xfrm>
          <a:off x="6954862" y="3327990"/>
          <a:ext cx="5053085" cy="1426551"/>
        </p:xfrm>
        <a:graphic>
          <a:graphicData uri="http://schemas.openxmlformats.org/presentationml/2006/ole">
            <mc:AlternateContent xmlns:mc="http://schemas.openxmlformats.org/markup-compatibility/2006">
              <mc:Choice xmlns:v="urn:schemas-microsoft-com:vml" Requires="v">
                <p:oleObj spid="_x0000_s22627" name="Bitmap Image" r:id="rId3" imgW="2800440" imgH="790560" progId="PBrush">
                  <p:embed/>
                </p:oleObj>
              </mc:Choice>
              <mc:Fallback>
                <p:oleObj name="Bitmap Image" r:id="rId3" imgW="2800440" imgH="790560" progId="PBrush">
                  <p:embed/>
                  <p:pic>
                    <p:nvPicPr>
                      <p:cNvPr id="0" name=""/>
                      <p:cNvPicPr/>
                      <p:nvPr/>
                    </p:nvPicPr>
                    <p:blipFill>
                      <a:blip r:embed="rId4"/>
                      <a:stretch>
                        <a:fillRect/>
                      </a:stretch>
                    </p:blipFill>
                    <p:spPr>
                      <a:xfrm>
                        <a:off x="6954862" y="3327990"/>
                        <a:ext cx="5053085" cy="1426551"/>
                      </a:xfrm>
                      <a:prstGeom prst="rect">
                        <a:avLst/>
                      </a:prstGeom>
                      <a:ln>
                        <a:solidFill>
                          <a:schemeClr val="accent1"/>
                        </a:solidFill>
                      </a:ln>
                    </p:spPr>
                  </p:pic>
                </p:oleObj>
              </mc:Fallback>
            </mc:AlternateContent>
          </a:graphicData>
        </a:graphic>
      </p:graphicFrame>
    </p:spTree>
    <p:extLst>
      <p:ext uri="{BB962C8B-B14F-4D97-AF65-F5344CB8AC3E}">
        <p14:creationId xmlns:p14="http://schemas.microsoft.com/office/powerpoint/2010/main" val="3500040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6E63E4-757A-4EF3-B107-99AF2D77ED9E}"/>
              </a:ext>
            </a:extLst>
          </p:cNvPr>
          <p:cNvSpPr txBox="1"/>
          <p:nvPr/>
        </p:nvSpPr>
        <p:spPr>
          <a:xfrm>
            <a:off x="0" y="0"/>
            <a:ext cx="3992953" cy="523220"/>
          </a:xfrm>
          <a:prstGeom prst="rect">
            <a:avLst/>
          </a:prstGeom>
          <a:solidFill>
            <a:schemeClr val="accent4">
              <a:lumMod val="20000"/>
              <a:lumOff val="80000"/>
            </a:schemeClr>
          </a:solidFill>
          <a:ln>
            <a:solidFill>
              <a:schemeClr val="accent1"/>
            </a:solidFill>
          </a:ln>
        </p:spPr>
        <p:txBody>
          <a:bodyPr wrap="none" rtlCol="0">
            <a:spAutoFit/>
          </a:bodyPr>
          <a:lstStyle/>
          <a:p>
            <a:r>
              <a:rPr lang="en-US" sz="2800" b="1" dirty="0">
                <a:solidFill>
                  <a:srgbClr val="FF0000"/>
                </a:solidFill>
              </a:rPr>
              <a:t>Overview of Compilation.</a:t>
            </a:r>
          </a:p>
        </p:txBody>
      </p:sp>
      <p:sp>
        <p:nvSpPr>
          <p:cNvPr id="3" name="TextBox 2">
            <a:extLst>
              <a:ext uri="{FF2B5EF4-FFF2-40B4-BE49-F238E27FC236}">
                <a16:creationId xmlns:a16="http://schemas.microsoft.com/office/drawing/2014/main" id="{195E9534-F83F-4B58-85A4-14A08FA28254}"/>
              </a:ext>
            </a:extLst>
          </p:cNvPr>
          <p:cNvSpPr txBox="1"/>
          <p:nvPr/>
        </p:nvSpPr>
        <p:spPr>
          <a:xfrm>
            <a:off x="4592062" y="25279"/>
            <a:ext cx="2618208" cy="461665"/>
          </a:xfrm>
          <a:prstGeom prst="rect">
            <a:avLst/>
          </a:prstGeom>
          <a:solidFill>
            <a:schemeClr val="accent6">
              <a:lumMod val="20000"/>
              <a:lumOff val="80000"/>
            </a:schemeClr>
          </a:solidFill>
          <a:ln>
            <a:solidFill>
              <a:schemeClr val="accent1"/>
            </a:solidFill>
          </a:ln>
        </p:spPr>
        <p:txBody>
          <a:bodyPr wrap="square" rtlCol="0">
            <a:spAutoFit/>
          </a:bodyPr>
          <a:lstStyle/>
          <a:p>
            <a:r>
              <a:rPr lang="en-US" sz="2400" b="1" dirty="0"/>
              <a:t>Compiler Structure</a:t>
            </a:r>
          </a:p>
        </p:txBody>
      </p:sp>
      <p:graphicFrame>
        <p:nvGraphicFramePr>
          <p:cNvPr id="5" name="Object 4">
            <a:extLst>
              <a:ext uri="{FF2B5EF4-FFF2-40B4-BE49-F238E27FC236}">
                <a16:creationId xmlns:a16="http://schemas.microsoft.com/office/drawing/2014/main" id="{3504A2C4-25EC-4346-8ED2-0F100CEC39F4}"/>
              </a:ext>
            </a:extLst>
          </p:cNvPr>
          <p:cNvGraphicFramePr>
            <a:graphicFrameLocks noChangeAspect="1"/>
          </p:cNvGraphicFramePr>
          <p:nvPr/>
        </p:nvGraphicFramePr>
        <p:xfrm>
          <a:off x="7809379" y="1"/>
          <a:ext cx="3837482" cy="461666"/>
        </p:xfrm>
        <a:graphic>
          <a:graphicData uri="http://schemas.openxmlformats.org/presentationml/2006/ole">
            <mc:AlternateContent xmlns:mc="http://schemas.openxmlformats.org/markup-compatibility/2006">
              <mc:Choice xmlns:v="urn:schemas-microsoft-com:vml" Requires="v">
                <p:oleObj spid="_x0000_s2338" name="Bitmap Image" r:id="rId3" imgW="5238720" imgH="1219320" progId="PBrush">
                  <p:embed/>
                </p:oleObj>
              </mc:Choice>
              <mc:Fallback>
                <p:oleObj name="Bitmap Image" r:id="rId3" imgW="5238720" imgH="1219320" progId="PBrush">
                  <p:embed/>
                  <p:pic>
                    <p:nvPicPr>
                      <p:cNvPr id="5" name="Object 4">
                        <a:extLst>
                          <a:ext uri="{FF2B5EF4-FFF2-40B4-BE49-F238E27FC236}">
                            <a16:creationId xmlns:a16="http://schemas.microsoft.com/office/drawing/2014/main" id="{3504A2C4-25EC-4346-8ED2-0F100CEC39F4}"/>
                          </a:ext>
                        </a:extLst>
                      </p:cNvPr>
                      <p:cNvPicPr/>
                      <p:nvPr/>
                    </p:nvPicPr>
                    <p:blipFill>
                      <a:blip r:embed="rId4"/>
                      <a:stretch>
                        <a:fillRect/>
                      </a:stretch>
                    </p:blipFill>
                    <p:spPr>
                      <a:xfrm>
                        <a:off x="7809379" y="1"/>
                        <a:ext cx="3837482" cy="461666"/>
                      </a:xfrm>
                      <a:prstGeom prst="rect">
                        <a:avLst/>
                      </a:prstGeom>
                      <a:ln>
                        <a:solidFill>
                          <a:schemeClr val="tx1"/>
                        </a:solidFill>
                      </a:ln>
                    </p:spPr>
                  </p:pic>
                </p:oleObj>
              </mc:Fallback>
            </mc:AlternateContent>
          </a:graphicData>
        </a:graphic>
      </p:graphicFrame>
      <p:sp>
        <p:nvSpPr>
          <p:cNvPr id="2" name="Rectangle 1">
            <a:extLst>
              <a:ext uri="{FF2B5EF4-FFF2-40B4-BE49-F238E27FC236}">
                <a16:creationId xmlns:a16="http://schemas.microsoft.com/office/drawing/2014/main" id="{13EFFFAF-96EF-4ED1-B38B-A6FEC37D9EF8}"/>
              </a:ext>
            </a:extLst>
          </p:cNvPr>
          <p:cNvSpPr/>
          <p:nvPr/>
        </p:nvSpPr>
        <p:spPr>
          <a:xfrm>
            <a:off x="143864" y="780572"/>
            <a:ext cx="5203362" cy="5632311"/>
          </a:xfrm>
          <a:prstGeom prst="rect">
            <a:avLst/>
          </a:prstGeom>
          <a:ln>
            <a:solidFill>
              <a:schemeClr val="tx1"/>
            </a:solidFill>
          </a:ln>
        </p:spPr>
        <p:txBody>
          <a:bodyPr wrap="square">
            <a:spAutoFit/>
          </a:bodyPr>
          <a:lstStyle/>
          <a:p>
            <a:pPr algn="just"/>
            <a:r>
              <a:rPr lang="en-US" sz="2400" dirty="0">
                <a:latin typeface="Times-Roman"/>
              </a:rPr>
              <a:t>Each phase is divided internally into a </a:t>
            </a:r>
            <a:r>
              <a:rPr lang="en-US" sz="2400" b="1" dirty="0">
                <a:solidFill>
                  <a:srgbClr val="FF0000"/>
                </a:solidFill>
                <a:latin typeface="Times-Roman"/>
              </a:rPr>
              <a:t>series of passes.</a:t>
            </a:r>
          </a:p>
          <a:p>
            <a:pPr algn="just"/>
            <a:endParaRPr lang="en-US" sz="2400" dirty="0">
              <a:latin typeface="Times-Roman"/>
            </a:endParaRPr>
          </a:p>
          <a:p>
            <a:pPr algn="just"/>
            <a:r>
              <a:rPr lang="en-US" sz="2400" dirty="0">
                <a:latin typeface="Times-Roman"/>
              </a:rPr>
              <a:t>The </a:t>
            </a:r>
            <a:r>
              <a:rPr lang="en-US" sz="2400" b="1" i="1" dirty="0">
                <a:solidFill>
                  <a:srgbClr val="FF0000"/>
                </a:solidFill>
                <a:latin typeface="Times-Roman"/>
              </a:rPr>
              <a:t>front end </a:t>
            </a:r>
            <a:r>
              <a:rPr lang="en-US" sz="2400" dirty="0">
                <a:latin typeface="Times-Roman"/>
              </a:rPr>
              <a:t>consists of two or three passes that handle the details of recognizing valid source-language programs and producing the initial </a:t>
            </a:r>
            <a:r>
              <a:rPr lang="en-US" sz="2400" dirty="0">
                <a:latin typeface="Times-RomanSC"/>
              </a:rPr>
              <a:t>IR.</a:t>
            </a:r>
          </a:p>
          <a:p>
            <a:pPr algn="just"/>
            <a:endParaRPr lang="en-US" sz="2400" dirty="0">
              <a:latin typeface="Times-RomanSC"/>
            </a:endParaRPr>
          </a:p>
          <a:p>
            <a:pPr algn="just"/>
            <a:r>
              <a:rPr lang="en-US" sz="2400" dirty="0">
                <a:latin typeface="Times-Roman"/>
              </a:rPr>
              <a:t>The </a:t>
            </a:r>
            <a:r>
              <a:rPr lang="en-US" sz="2400" b="1" i="1" dirty="0">
                <a:solidFill>
                  <a:srgbClr val="FF0000"/>
                </a:solidFill>
                <a:latin typeface="Times-Roman"/>
              </a:rPr>
              <a:t>middle section </a:t>
            </a:r>
            <a:r>
              <a:rPr lang="en-US" sz="2400" dirty="0">
                <a:latin typeface="Times-Roman"/>
              </a:rPr>
              <a:t>contains passes that perform different optimizations. </a:t>
            </a:r>
          </a:p>
          <a:p>
            <a:pPr algn="just"/>
            <a:endParaRPr lang="en-US" sz="2400" dirty="0">
              <a:latin typeface="Times-Roman"/>
            </a:endParaRPr>
          </a:p>
          <a:p>
            <a:pPr algn="just"/>
            <a:r>
              <a:rPr lang="en-US" sz="2400" dirty="0">
                <a:latin typeface="Times-Roman"/>
              </a:rPr>
              <a:t>The </a:t>
            </a:r>
            <a:r>
              <a:rPr lang="en-US" sz="2400" b="1" i="1" dirty="0">
                <a:solidFill>
                  <a:srgbClr val="FF0000"/>
                </a:solidFill>
                <a:latin typeface="Times-Roman"/>
              </a:rPr>
              <a:t>back end </a:t>
            </a:r>
            <a:r>
              <a:rPr lang="en-US" sz="2400" dirty="0">
                <a:latin typeface="Times-Roman"/>
              </a:rPr>
              <a:t>consists of a series of passes, each of which takes the </a:t>
            </a:r>
            <a:r>
              <a:rPr lang="en-US" sz="2400" dirty="0">
                <a:latin typeface="Times-RomanSC"/>
              </a:rPr>
              <a:t>IR </a:t>
            </a:r>
            <a:r>
              <a:rPr lang="en-US" sz="2400" dirty="0">
                <a:latin typeface="Times-Roman"/>
              </a:rPr>
              <a:t>program one step closer to the target machine’s instruction set. </a:t>
            </a:r>
            <a:endParaRPr lang="en-US" sz="2400" dirty="0"/>
          </a:p>
        </p:txBody>
      </p:sp>
      <p:graphicFrame>
        <p:nvGraphicFramePr>
          <p:cNvPr id="7" name="Object 6">
            <a:extLst>
              <a:ext uri="{FF2B5EF4-FFF2-40B4-BE49-F238E27FC236}">
                <a16:creationId xmlns:a16="http://schemas.microsoft.com/office/drawing/2014/main" id="{8FA89CA1-195B-4A0B-9A47-4BEAF4C6896A}"/>
              </a:ext>
            </a:extLst>
          </p:cNvPr>
          <p:cNvGraphicFramePr>
            <a:graphicFrameLocks noChangeAspect="1"/>
          </p:cNvGraphicFramePr>
          <p:nvPr>
            <p:extLst>
              <p:ext uri="{D42A27DB-BD31-4B8C-83A1-F6EECF244321}">
                <p14:modId xmlns:p14="http://schemas.microsoft.com/office/powerpoint/2010/main" val="3306170010"/>
              </p:ext>
            </p:extLst>
          </p:nvPr>
        </p:nvGraphicFramePr>
        <p:xfrm>
          <a:off x="5458265" y="1617182"/>
          <a:ext cx="6733735" cy="3292444"/>
        </p:xfrm>
        <a:graphic>
          <a:graphicData uri="http://schemas.openxmlformats.org/presentationml/2006/ole">
            <mc:AlternateContent xmlns:mc="http://schemas.openxmlformats.org/markup-compatibility/2006">
              <mc:Choice xmlns:v="urn:schemas-microsoft-com:vml" Requires="v">
                <p:oleObj spid="_x0000_s2339" name="Bitmap Image" r:id="rId5" imgW="5372280" imgH="3038400" progId="PBrush">
                  <p:embed/>
                </p:oleObj>
              </mc:Choice>
              <mc:Fallback>
                <p:oleObj name="Bitmap Image" r:id="rId5" imgW="5372280" imgH="3038400" progId="PBrush">
                  <p:embed/>
                  <p:pic>
                    <p:nvPicPr>
                      <p:cNvPr id="7" name="Object 6">
                        <a:extLst>
                          <a:ext uri="{FF2B5EF4-FFF2-40B4-BE49-F238E27FC236}">
                            <a16:creationId xmlns:a16="http://schemas.microsoft.com/office/drawing/2014/main" id="{8FA89CA1-195B-4A0B-9A47-4BEAF4C6896A}"/>
                          </a:ext>
                        </a:extLst>
                      </p:cNvPr>
                      <p:cNvPicPr/>
                      <p:nvPr/>
                    </p:nvPicPr>
                    <p:blipFill>
                      <a:blip r:embed="rId6"/>
                      <a:stretch>
                        <a:fillRect/>
                      </a:stretch>
                    </p:blipFill>
                    <p:spPr>
                      <a:xfrm>
                        <a:off x="5458265" y="1617182"/>
                        <a:ext cx="6733735" cy="3292444"/>
                      </a:xfrm>
                      <a:prstGeom prst="rect">
                        <a:avLst/>
                      </a:prstGeom>
                      <a:ln>
                        <a:solidFill>
                          <a:schemeClr val="accent1"/>
                        </a:solidFill>
                      </a:ln>
                    </p:spPr>
                  </p:pic>
                </p:oleObj>
              </mc:Fallback>
            </mc:AlternateContent>
          </a:graphicData>
        </a:graphic>
      </p:graphicFrame>
    </p:spTree>
    <p:extLst>
      <p:ext uri="{BB962C8B-B14F-4D97-AF65-F5344CB8AC3E}">
        <p14:creationId xmlns:p14="http://schemas.microsoft.com/office/powerpoint/2010/main" val="2910340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8058EF-BF9E-4511-A2F8-122BE414EFA7}"/>
              </a:ext>
            </a:extLst>
          </p:cNvPr>
          <p:cNvSpPr txBox="1"/>
          <p:nvPr/>
        </p:nvSpPr>
        <p:spPr>
          <a:xfrm>
            <a:off x="0" y="0"/>
            <a:ext cx="1464760"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Graphical IR</a:t>
            </a:r>
          </a:p>
        </p:txBody>
      </p:sp>
      <p:sp>
        <p:nvSpPr>
          <p:cNvPr id="5" name="TextBox 4">
            <a:extLst>
              <a:ext uri="{FF2B5EF4-FFF2-40B4-BE49-F238E27FC236}">
                <a16:creationId xmlns:a16="http://schemas.microsoft.com/office/drawing/2014/main" id="{48AA6C46-B954-416C-A029-73BD4B3086A0}"/>
              </a:ext>
            </a:extLst>
          </p:cNvPr>
          <p:cNvSpPr txBox="1"/>
          <p:nvPr/>
        </p:nvSpPr>
        <p:spPr>
          <a:xfrm>
            <a:off x="1617784" y="30778"/>
            <a:ext cx="1012873" cy="369332"/>
          </a:xfrm>
          <a:prstGeom prst="rect">
            <a:avLst/>
          </a:prstGeom>
          <a:solidFill>
            <a:schemeClr val="accent4">
              <a:lumMod val="40000"/>
              <a:lumOff val="60000"/>
            </a:schemeClr>
          </a:solidFill>
          <a:ln>
            <a:solidFill>
              <a:schemeClr val="tx1">
                <a:lumMod val="50000"/>
                <a:lumOff val="50000"/>
              </a:schemeClr>
            </a:solidFill>
          </a:ln>
        </p:spPr>
        <p:txBody>
          <a:bodyPr wrap="square">
            <a:spAutoFit/>
          </a:bodyPr>
          <a:lstStyle/>
          <a:p>
            <a:r>
              <a:rPr lang="en-US" sz="1800" b="1" i="0" u="none" strike="noStrike" baseline="0" dirty="0">
                <a:latin typeface="Myriad-Bold"/>
              </a:rPr>
              <a:t>Graph</a:t>
            </a:r>
            <a:endParaRPr lang="en-US" dirty="0"/>
          </a:p>
        </p:txBody>
      </p:sp>
      <p:sp>
        <p:nvSpPr>
          <p:cNvPr id="6" name="TextBox 5">
            <a:extLst>
              <a:ext uri="{FF2B5EF4-FFF2-40B4-BE49-F238E27FC236}">
                <a16:creationId xmlns:a16="http://schemas.microsoft.com/office/drawing/2014/main" id="{08CE36BB-87FD-4B77-B311-9B70771128BF}"/>
              </a:ext>
            </a:extLst>
          </p:cNvPr>
          <p:cNvSpPr txBox="1"/>
          <p:nvPr/>
        </p:nvSpPr>
        <p:spPr>
          <a:xfrm>
            <a:off x="2783681" y="30778"/>
            <a:ext cx="2069673" cy="369332"/>
          </a:xfrm>
          <a:prstGeom prst="rect">
            <a:avLst/>
          </a:prstGeom>
          <a:solidFill>
            <a:schemeClr val="accent1">
              <a:lumMod val="40000"/>
              <a:lumOff val="60000"/>
            </a:schemeClr>
          </a:solidFill>
          <a:ln>
            <a:solidFill>
              <a:schemeClr val="accent1"/>
            </a:solidFill>
          </a:ln>
        </p:spPr>
        <p:txBody>
          <a:bodyPr wrap="square">
            <a:spAutoFit/>
          </a:bodyPr>
          <a:lstStyle/>
          <a:p>
            <a:r>
              <a:rPr lang="en-US" b="1" i="1" dirty="0">
                <a:latin typeface="Myriad-BoldItalic"/>
              </a:rPr>
              <a:t>Dependence</a:t>
            </a:r>
            <a:r>
              <a:rPr lang="en-US" sz="1800" b="1" i="1" u="none" strike="noStrike" baseline="0" dirty="0">
                <a:latin typeface="Myriad-BoldItalic"/>
              </a:rPr>
              <a:t> Graph</a:t>
            </a:r>
            <a:endParaRPr lang="en-US" dirty="0"/>
          </a:p>
        </p:txBody>
      </p:sp>
      <p:sp>
        <p:nvSpPr>
          <p:cNvPr id="8" name="TextBox 7">
            <a:extLst>
              <a:ext uri="{FF2B5EF4-FFF2-40B4-BE49-F238E27FC236}">
                <a16:creationId xmlns:a16="http://schemas.microsoft.com/office/drawing/2014/main" id="{AC037BCE-7287-413A-8664-38FEFFCEF87F}"/>
              </a:ext>
            </a:extLst>
          </p:cNvPr>
          <p:cNvSpPr txBox="1"/>
          <p:nvPr/>
        </p:nvSpPr>
        <p:spPr>
          <a:xfrm>
            <a:off x="140677" y="597375"/>
            <a:ext cx="11910646" cy="1569660"/>
          </a:xfrm>
          <a:prstGeom prst="rect">
            <a:avLst/>
          </a:prstGeom>
          <a:noFill/>
          <a:ln>
            <a:solidFill>
              <a:schemeClr val="accent1"/>
            </a:solidFill>
          </a:ln>
        </p:spPr>
        <p:txBody>
          <a:bodyPr wrap="square">
            <a:spAutoFit/>
          </a:bodyPr>
          <a:lstStyle/>
          <a:p>
            <a:pPr marL="342900" indent="-342900" algn="just">
              <a:buFont typeface="Arial" panose="020B0604020202020204" pitchFamily="34" charset="0"/>
              <a:buChar char="•"/>
            </a:pPr>
            <a:r>
              <a:rPr lang="en-US" sz="2400" b="0" i="0" u="none" strike="noStrike" baseline="0" dirty="0">
                <a:latin typeface="Times-Roman"/>
              </a:rPr>
              <a:t>Compilers also use graphs to encode the </a:t>
            </a:r>
            <a:r>
              <a:rPr lang="en-US" sz="2400" b="1" i="1" u="none" strike="noStrike" baseline="0" dirty="0">
                <a:solidFill>
                  <a:srgbClr val="0070C0"/>
                </a:solidFill>
                <a:latin typeface="Times-Roman"/>
              </a:rPr>
              <a:t>flow of values </a:t>
            </a:r>
            <a:r>
              <a:rPr lang="en-US" sz="2400" b="0" i="0" u="none" strike="noStrike" baseline="0" dirty="0">
                <a:latin typeface="Times-Roman"/>
              </a:rPr>
              <a:t>from the point where a value is created, a </a:t>
            </a:r>
            <a:r>
              <a:rPr lang="en-US" sz="2400" b="1" i="1" u="none" strike="noStrike" baseline="0" dirty="0">
                <a:solidFill>
                  <a:srgbClr val="FF0000"/>
                </a:solidFill>
                <a:latin typeface="Times-Italic"/>
              </a:rPr>
              <a:t>definition</a:t>
            </a:r>
            <a:r>
              <a:rPr lang="en-US" sz="2400" b="0" i="0" u="none" strike="noStrike" baseline="0" dirty="0">
                <a:latin typeface="Times-Roman"/>
              </a:rPr>
              <a:t>, to any point where it is used, a </a:t>
            </a:r>
            <a:r>
              <a:rPr lang="en-US" sz="2400" b="1" i="1" dirty="0">
                <a:solidFill>
                  <a:srgbClr val="FF0000"/>
                </a:solidFill>
                <a:latin typeface="Times-Italic"/>
              </a:rPr>
              <a:t>use</a:t>
            </a:r>
            <a:r>
              <a:rPr lang="en-US" sz="2400" b="0" i="0" u="none" strike="noStrike" baseline="0" dirty="0">
                <a:latin typeface="Times-Roman"/>
              </a:rPr>
              <a:t>. </a:t>
            </a:r>
          </a:p>
          <a:p>
            <a:pPr marL="342900" indent="-342900" algn="just">
              <a:buFont typeface="Arial" panose="020B0604020202020204" pitchFamily="34" charset="0"/>
              <a:buChar char="•"/>
            </a:pPr>
            <a:endParaRPr lang="en-US" sz="2400" dirty="0">
              <a:latin typeface="Times-Roman"/>
            </a:endParaRPr>
          </a:p>
          <a:p>
            <a:pPr marL="342900" indent="-342900" algn="just">
              <a:buFont typeface="Arial" panose="020B0604020202020204" pitchFamily="34" charset="0"/>
              <a:buChar char="•"/>
            </a:pPr>
            <a:r>
              <a:rPr lang="en-US" sz="2400" b="0" i="0" u="none" strike="noStrike" baseline="0" dirty="0">
                <a:latin typeface="Times-Roman"/>
              </a:rPr>
              <a:t>A </a:t>
            </a:r>
            <a:r>
              <a:rPr lang="en-US" sz="2400" b="1" i="1" dirty="0">
                <a:solidFill>
                  <a:srgbClr val="FF0000"/>
                </a:solidFill>
                <a:latin typeface="Times-Italic"/>
              </a:rPr>
              <a:t>data dependence graph </a:t>
            </a:r>
            <a:r>
              <a:rPr lang="en-US" sz="2400" b="0" i="0" u="none" strike="noStrike" baseline="0" dirty="0">
                <a:latin typeface="Times-Roman"/>
              </a:rPr>
              <a:t>embodies this relationship. </a:t>
            </a:r>
            <a:endParaRPr lang="en-US" sz="2400" dirty="0">
              <a:latin typeface="Times-Roman"/>
            </a:endParaRPr>
          </a:p>
        </p:txBody>
      </p:sp>
      <p:graphicFrame>
        <p:nvGraphicFramePr>
          <p:cNvPr id="9" name="Object 8">
            <a:extLst>
              <a:ext uri="{FF2B5EF4-FFF2-40B4-BE49-F238E27FC236}">
                <a16:creationId xmlns:a16="http://schemas.microsoft.com/office/drawing/2014/main" id="{42965DBC-A42D-4122-8D33-5CB82DB8F2F2}"/>
              </a:ext>
            </a:extLst>
          </p:cNvPr>
          <p:cNvGraphicFramePr>
            <a:graphicFrameLocks noChangeAspect="1"/>
          </p:cNvGraphicFramePr>
          <p:nvPr>
            <p:extLst>
              <p:ext uri="{D42A27DB-BD31-4B8C-83A1-F6EECF244321}">
                <p14:modId xmlns:p14="http://schemas.microsoft.com/office/powerpoint/2010/main" val="386386761"/>
              </p:ext>
            </p:extLst>
          </p:nvPr>
        </p:nvGraphicFramePr>
        <p:xfrm>
          <a:off x="8233264" y="1079859"/>
          <a:ext cx="3818059" cy="1087176"/>
        </p:xfrm>
        <a:graphic>
          <a:graphicData uri="http://schemas.openxmlformats.org/presentationml/2006/ole">
            <mc:AlternateContent xmlns:mc="http://schemas.openxmlformats.org/markup-compatibility/2006">
              <mc:Choice xmlns:v="urn:schemas-microsoft-com:vml" Requires="v">
                <p:oleObj spid="_x0000_s23746" name="Bitmap Image" r:id="rId3" imgW="2809800" imgH="800280" progId="PBrush">
                  <p:embed/>
                </p:oleObj>
              </mc:Choice>
              <mc:Fallback>
                <p:oleObj name="Bitmap Image" r:id="rId3" imgW="2809800" imgH="800280" progId="PBrush">
                  <p:embed/>
                  <p:pic>
                    <p:nvPicPr>
                      <p:cNvPr id="0" name=""/>
                      <p:cNvPicPr/>
                      <p:nvPr/>
                    </p:nvPicPr>
                    <p:blipFill>
                      <a:blip r:embed="rId4"/>
                      <a:stretch>
                        <a:fillRect/>
                      </a:stretch>
                    </p:blipFill>
                    <p:spPr>
                      <a:xfrm>
                        <a:off x="8233264" y="1079859"/>
                        <a:ext cx="3818059" cy="1087176"/>
                      </a:xfrm>
                      <a:prstGeom prst="rect">
                        <a:avLst/>
                      </a:prstGeom>
                      <a:ln>
                        <a:solidFill>
                          <a:schemeClr val="accent1"/>
                        </a:solidFill>
                      </a:ln>
                    </p:spPr>
                  </p:pic>
                </p:oleObj>
              </mc:Fallback>
            </mc:AlternateContent>
          </a:graphicData>
        </a:graphic>
      </p:graphicFrame>
      <p:sp>
        <p:nvSpPr>
          <p:cNvPr id="11" name="TextBox 10">
            <a:extLst>
              <a:ext uri="{FF2B5EF4-FFF2-40B4-BE49-F238E27FC236}">
                <a16:creationId xmlns:a16="http://schemas.microsoft.com/office/drawing/2014/main" id="{4E29FD8A-98B7-4843-9850-7612DD45167F}"/>
              </a:ext>
            </a:extLst>
          </p:cNvPr>
          <p:cNvSpPr txBox="1"/>
          <p:nvPr/>
        </p:nvSpPr>
        <p:spPr>
          <a:xfrm>
            <a:off x="140677" y="2337092"/>
            <a:ext cx="4459458" cy="4370427"/>
          </a:xfrm>
          <a:prstGeom prst="rect">
            <a:avLst/>
          </a:prstGeom>
          <a:noFill/>
          <a:ln>
            <a:solidFill>
              <a:schemeClr val="accent1"/>
            </a:solidFill>
          </a:ln>
        </p:spPr>
        <p:txBody>
          <a:bodyPr wrap="square">
            <a:spAutoFit/>
          </a:bodyPr>
          <a:lstStyle/>
          <a:p>
            <a:pPr marL="342900" indent="-342900" algn="just">
              <a:buFont typeface="Arial" panose="020B0604020202020204" pitchFamily="34" charset="0"/>
              <a:buChar char="•"/>
            </a:pPr>
            <a:r>
              <a:rPr lang="en-US" sz="2400" b="1" i="1" dirty="0">
                <a:solidFill>
                  <a:srgbClr val="FF0000"/>
                </a:solidFill>
                <a:latin typeface="Times-Italic"/>
              </a:rPr>
              <a:t>Nodes</a:t>
            </a:r>
            <a:r>
              <a:rPr lang="en-US" sz="2100" b="0" i="0" u="none" strike="noStrike" baseline="0" dirty="0">
                <a:latin typeface="Times-Roman"/>
              </a:rPr>
              <a:t> in a data-dependence graph represent </a:t>
            </a:r>
            <a:r>
              <a:rPr lang="en-US" sz="2400" b="1" i="1" dirty="0">
                <a:solidFill>
                  <a:srgbClr val="FF0000"/>
                </a:solidFill>
                <a:latin typeface="Times-Italic"/>
              </a:rPr>
              <a:t>operations</a:t>
            </a:r>
            <a:r>
              <a:rPr lang="en-US" sz="2100" b="0" i="0" u="none" strike="noStrike" baseline="0" dirty="0">
                <a:latin typeface="Times-Roman"/>
              </a:rPr>
              <a:t>.</a:t>
            </a:r>
          </a:p>
          <a:p>
            <a:pPr marL="342900" indent="-342900" algn="just">
              <a:buFont typeface="Arial" panose="020B0604020202020204" pitchFamily="34" charset="0"/>
              <a:buChar char="•"/>
            </a:pPr>
            <a:endParaRPr lang="en-US" sz="2100" dirty="0"/>
          </a:p>
          <a:p>
            <a:pPr marL="342900" indent="-342900" algn="just">
              <a:buFont typeface="Arial" panose="020B0604020202020204" pitchFamily="34" charset="0"/>
              <a:buChar char="•"/>
            </a:pPr>
            <a:r>
              <a:rPr lang="en-US" sz="2100" b="0" i="0" u="none" strike="noStrike" baseline="0" dirty="0">
                <a:latin typeface="Times-Roman"/>
              </a:rPr>
              <a:t>Most operations contain both </a:t>
            </a:r>
            <a:r>
              <a:rPr lang="en-US" sz="2400" b="1" i="1" dirty="0">
                <a:solidFill>
                  <a:srgbClr val="FF0000"/>
                </a:solidFill>
                <a:latin typeface="Times-Italic"/>
              </a:rPr>
              <a:t>definitions</a:t>
            </a:r>
            <a:r>
              <a:rPr lang="en-US" sz="2100" b="0" i="0" u="none" strike="noStrike" baseline="0" dirty="0">
                <a:latin typeface="Times-Roman"/>
              </a:rPr>
              <a:t> and </a:t>
            </a:r>
            <a:r>
              <a:rPr lang="en-US" sz="2400" b="1" i="1" dirty="0">
                <a:solidFill>
                  <a:srgbClr val="FF0000"/>
                </a:solidFill>
                <a:latin typeface="Times-Italic"/>
              </a:rPr>
              <a:t>uses</a:t>
            </a:r>
            <a:r>
              <a:rPr lang="en-US" sz="2100" b="0" i="0" u="none" strike="noStrike" baseline="0" dirty="0">
                <a:latin typeface="Times-Roman"/>
              </a:rPr>
              <a:t>. </a:t>
            </a:r>
          </a:p>
          <a:p>
            <a:pPr marL="342900" indent="-342900" algn="just">
              <a:buFont typeface="Arial" panose="020B0604020202020204" pitchFamily="34" charset="0"/>
              <a:buChar char="•"/>
            </a:pPr>
            <a:endParaRPr lang="en-US" sz="2100" dirty="0">
              <a:latin typeface="Times-Roman"/>
            </a:endParaRPr>
          </a:p>
          <a:p>
            <a:pPr marL="342900" indent="-342900" algn="just">
              <a:buFont typeface="Arial" panose="020B0604020202020204" pitchFamily="34" charset="0"/>
              <a:buChar char="•"/>
            </a:pPr>
            <a:r>
              <a:rPr lang="en-US" sz="2000" b="0" i="0" u="none" strike="noStrike" baseline="0" dirty="0">
                <a:latin typeface="Times-Roman"/>
              </a:rPr>
              <a:t>An </a:t>
            </a:r>
            <a:r>
              <a:rPr lang="en-US" sz="2000" b="1" i="1" dirty="0">
                <a:solidFill>
                  <a:srgbClr val="FF0000"/>
                </a:solidFill>
                <a:latin typeface="Times-Italic"/>
              </a:rPr>
              <a:t>edge</a:t>
            </a:r>
            <a:r>
              <a:rPr lang="en-US" sz="2000" b="0" i="0" u="none" strike="noStrike" baseline="0" dirty="0">
                <a:latin typeface="Times-Roman"/>
              </a:rPr>
              <a:t> in a data-dependence graph connects two nodes, one that </a:t>
            </a:r>
            <a:r>
              <a:rPr lang="en-US" sz="2000" b="1" i="1" u="none" strike="noStrike" baseline="0" dirty="0">
                <a:solidFill>
                  <a:srgbClr val="0070C0"/>
                </a:solidFill>
                <a:latin typeface="Times-Roman"/>
              </a:rPr>
              <a:t>defines</a:t>
            </a:r>
            <a:r>
              <a:rPr lang="en-US" sz="2000" b="0" i="0" u="none" strike="noStrike" baseline="0" dirty="0">
                <a:latin typeface="Times-Roman"/>
              </a:rPr>
              <a:t> a value and another that </a:t>
            </a:r>
            <a:r>
              <a:rPr lang="en-US" sz="2000" b="1" i="1" dirty="0">
                <a:solidFill>
                  <a:srgbClr val="0070C0"/>
                </a:solidFill>
                <a:latin typeface="Times-Roman"/>
              </a:rPr>
              <a:t>uses</a:t>
            </a:r>
            <a:r>
              <a:rPr lang="en-US" sz="2000" b="0" i="0" u="none" strike="noStrike" baseline="0" dirty="0">
                <a:latin typeface="Times-Roman"/>
              </a:rPr>
              <a:t> it.</a:t>
            </a:r>
          </a:p>
          <a:p>
            <a:pPr marL="342900" indent="-342900" algn="just">
              <a:buFont typeface="Arial" panose="020B0604020202020204" pitchFamily="34" charset="0"/>
              <a:buChar char="•"/>
            </a:pPr>
            <a:endParaRPr lang="en-US" sz="2000" b="0" i="0" u="none" strike="noStrike" baseline="0" dirty="0">
              <a:latin typeface="Times-Roman"/>
            </a:endParaRPr>
          </a:p>
          <a:p>
            <a:pPr marL="342900" indent="-342900" algn="just">
              <a:buFont typeface="Arial" panose="020B0604020202020204" pitchFamily="34" charset="0"/>
              <a:buChar char="•"/>
            </a:pPr>
            <a:r>
              <a:rPr lang="en-US" sz="2100" b="0" i="0" u="none" strike="noStrike" baseline="0" dirty="0">
                <a:latin typeface="Times-Roman"/>
              </a:rPr>
              <a:t>We draw dependence graphs with edges that run from definition to use.</a:t>
            </a:r>
            <a:endParaRPr lang="en-US" sz="2100" dirty="0"/>
          </a:p>
        </p:txBody>
      </p:sp>
      <p:graphicFrame>
        <p:nvGraphicFramePr>
          <p:cNvPr id="12" name="Object 11">
            <a:extLst>
              <a:ext uri="{FF2B5EF4-FFF2-40B4-BE49-F238E27FC236}">
                <a16:creationId xmlns:a16="http://schemas.microsoft.com/office/drawing/2014/main" id="{31FB986A-EBB4-4D59-9A49-A80FEF7E69A4}"/>
              </a:ext>
            </a:extLst>
          </p:cNvPr>
          <p:cNvGraphicFramePr>
            <a:graphicFrameLocks noChangeAspect="1"/>
          </p:cNvGraphicFramePr>
          <p:nvPr>
            <p:extLst>
              <p:ext uri="{D42A27DB-BD31-4B8C-83A1-F6EECF244321}">
                <p14:modId xmlns:p14="http://schemas.microsoft.com/office/powerpoint/2010/main" val="1545970543"/>
              </p:ext>
            </p:extLst>
          </p:nvPr>
        </p:nvGraphicFramePr>
        <p:xfrm>
          <a:off x="4740811" y="2364300"/>
          <a:ext cx="7310511" cy="3665912"/>
        </p:xfrm>
        <a:graphic>
          <a:graphicData uri="http://schemas.openxmlformats.org/presentationml/2006/ole">
            <mc:AlternateContent xmlns:mc="http://schemas.openxmlformats.org/markup-compatibility/2006">
              <mc:Choice xmlns:v="urn:schemas-microsoft-com:vml" Requires="v">
                <p:oleObj spid="_x0000_s23747" name="Bitmap Image" r:id="rId5" imgW="6534000" imgH="3276720" progId="PBrush">
                  <p:embed/>
                </p:oleObj>
              </mc:Choice>
              <mc:Fallback>
                <p:oleObj name="Bitmap Image" r:id="rId5" imgW="6534000" imgH="3276720" progId="PBrush">
                  <p:embed/>
                  <p:pic>
                    <p:nvPicPr>
                      <p:cNvPr id="0" name=""/>
                      <p:cNvPicPr/>
                      <p:nvPr/>
                    </p:nvPicPr>
                    <p:blipFill>
                      <a:blip r:embed="rId6"/>
                      <a:stretch>
                        <a:fillRect/>
                      </a:stretch>
                    </p:blipFill>
                    <p:spPr>
                      <a:xfrm>
                        <a:off x="4740811" y="2364300"/>
                        <a:ext cx="7310511" cy="3665912"/>
                      </a:xfrm>
                      <a:prstGeom prst="rect">
                        <a:avLst/>
                      </a:prstGeom>
                      <a:ln>
                        <a:solidFill>
                          <a:srgbClr val="FF0000"/>
                        </a:solidFill>
                      </a:ln>
                    </p:spPr>
                  </p:pic>
                </p:oleObj>
              </mc:Fallback>
            </mc:AlternateContent>
          </a:graphicData>
        </a:graphic>
      </p:graphicFrame>
      <p:sp>
        <p:nvSpPr>
          <p:cNvPr id="14" name="TextBox 13">
            <a:extLst>
              <a:ext uri="{FF2B5EF4-FFF2-40B4-BE49-F238E27FC236}">
                <a16:creationId xmlns:a16="http://schemas.microsoft.com/office/drawing/2014/main" id="{5D8C2212-9187-4BBD-BB0F-041EB248140E}"/>
              </a:ext>
            </a:extLst>
          </p:cNvPr>
          <p:cNvSpPr txBox="1"/>
          <p:nvPr/>
        </p:nvSpPr>
        <p:spPr>
          <a:xfrm>
            <a:off x="4726742" y="6095724"/>
            <a:ext cx="5641144" cy="646331"/>
          </a:xfrm>
          <a:prstGeom prst="rect">
            <a:avLst/>
          </a:prstGeom>
          <a:noFill/>
          <a:ln>
            <a:solidFill>
              <a:srgbClr val="FF0000"/>
            </a:solidFill>
          </a:ln>
        </p:spPr>
        <p:txBody>
          <a:bodyPr wrap="square">
            <a:spAutoFit/>
          </a:bodyPr>
          <a:lstStyle/>
          <a:p>
            <a:pPr marL="285750" indent="-285750" algn="l">
              <a:buFont typeface="Arial" panose="020B0604020202020204" pitchFamily="34" charset="0"/>
              <a:buChar char="•"/>
            </a:pPr>
            <a:r>
              <a:rPr lang="en-US" sz="1800" b="0" i="0" u="none" strike="noStrike" baseline="0" dirty="0">
                <a:latin typeface="Times-Roman"/>
              </a:rPr>
              <a:t>The graph has a node for each statement in the block. </a:t>
            </a:r>
          </a:p>
          <a:p>
            <a:pPr marL="285750" indent="-285750" algn="l">
              <a:buFont typeface="Arial" panose="020B0604020202020204" pitchFamily="34" charset="0"/>
              <a:buChar char="•"/>
            </a:pPr>
            <a:r>
              <a:rPr lang="en-US" sz="1800" b="0" i="0" u="none" strike="noStrike" baseline="0" dirty="0">
                <a:latin typeface="Times-Roman"/>
              </a:rPr>
              <a:t>Each edge shows the flow of a single value.</a:t>
            </a:r>
            <a:endParaRPr lang="en-US" dirty="0"/>
          </a:p>
        </p:txBody>
      </p:sp>
    </p:spTree>
    <p:extLst>
      <p:ext uri="{BB962C8B-B14F-4D97-AF65-F5344CB8AC3E}">
        <p14:creationId xmlns:p14="http://schemas.microsoft.com/office/powerpoint/2010/main" val="2837753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B7CF81-2D1A-45F1-9694-E4EB770DA761}"/>
              </a:ext>
            </a:extLst>
          </p:cNvPr>
          <p:cNvSpPr txBox="1"/>
          <p:nvPr/>
        </p:nvSpPr>
        <p:spPr>
          <a:xfrm>
            <a:off x="0" y="0"/>
            <a:ext cx="1464760"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Graphical IR</a:t>
            </a:r>
          </a:p>
        </p:txBody>
      </p:sp>
      <p:sp>
        <p:nvSpPr>
          <p:cNvPr id="3" name="TextBox 2">
            <a:extLst>
              <a:ext uri="{FF2B5EF4-FFF2-40B4-BE49-F238E27FC236}">
                <a16:creationId xmlns:a16="http://schemas.microsoft.com/office/drawing/2014/main" id="{FC40A8C2-1EC3-4447-ABC4-6F3B155FE08C}"/>
              </a:ext>
            </a:extLst>
          </p:cNvPr>
          <p:cNvSpPr txBox="1"/>
          <p:nvPr/>
        </p:nvSpPr>
        <p:spPr>
          <a:xfrm>
            <a:off x="1617784" y="30778"/>
            <a:ext cx="1012873" cy="369332"/>
          </a:xfrm>
          <a:prstGeom prst="rect">
            <a:avLst/>
          </a:prstGeom>
          <a:solidFill>
            <a:schemeClr val="accent4">
              <a:lumMod val="40000"/>
              <a:lumOff val="60000"/>
            </a:schemeClr>
          </a:solidFill>
          <a:ln>
            <a:solidFill>
              <a:schemeClr val="tx1">
                <a:lumMod val="50000"/>
                <a:lumOff val="50000"/>
              </a:schemeClr>
            </a:solidFill>
          </a:ln>
        </p:spPr>
        <p:txBody>
          <a:bodyPr wrap="square">
            <a:spAutoFit/>
          </a:bodyPr>
          <a:lstStyle/>
          <a:p>
            <a:r>
              <a:rPr lang="en-US" sz="1800" b="1" i="0" u="none" strike="noStrike" baseline="0" dirty="0">
                <a:latin typeface="Myriad-Bold"/>
              </a:rPr>
              <a:t>Graph</a:t>
            </a:r>
            <a:endParaRPr lang="en-US" dirty="0"/>
          </a:p>
        </p:txBody>
      </p:sp>
      <p:sp>
        <p:nvSpPr>
          <p:cNvPr id="4" name="TextBox 3">
            <a:extLst>
              <a:ext uri="{FF2B5EF4-FFF2-40B4-BE49-F238E27FC236}">
                <a16:creationId xmlns:a16="http://schemas.microsoft.com/office/drawing/2014/main" id="{7BEC011C-A126-4C73-9F47-7B0932766B87}"/>
              </a:ext>
            </a:extLst>
          </p:cNvPr>
          <p:cNvSpPr txBox="1"/>
          <p:nvPr/>
        </p:nvSpPr>
        <p:spPr>
          <a:xfrm>
            <a:off x="2783681" y="30778"/>
            <a:ext cx="2069673" cy="369332"/>
          </a:xfrm>
          <a:prstGeom prst="rect">
            <a:avLst/>
          </a:prstGeom>
          <a:solidFill>
            <a:schemeClr val="accent1">
              <a:lumMod val="40000"/>
              <a:lumOff val="60000"/>
            </a:schemeClr>
          </a:solidFill>
          <a:ln>
            <a:solidFill>
              <a:schemeClr val="accent1"/>
            </a:solidFill>
          </a:ln>
        </p:spPr>
        <p:txBody>
          <a:bodyPr wrap="square">
            <a:spAutoFit/>
          </a:bodyPr>
          <a:lstStyle/>
          <a:p>
            <a:r>
              <a:rPr lang="en-US" b="1" i="1" dirty="0">
                <a:latin typeface="Myriad-BoldItalic"/>
              </a:rPr>
              <a:t>Dependence</a:t>
            </a:r>
            <a:r>
              <a:rPr lang="en-US" sz="1800" b="1" i="1" u="none" strike="noStrike" baseline="0" dirty="0">
                <a:latin typeface="Myriad-BoldItalic"/>
              </a:rPr>
              <a:t> Graph</a:t>
            </a:r>
            <a:endParaRPr lang="en-US" dirty="0"/>
          </a:p>
        </p:txBody>
      </p:sp>
      <p:graphicFrame>
        <p:nvGraphicFramePr>
          <p:cNvPr id="5" name="Object 4">
            <a:extLst>
              <a:ext uri="{FF2B5EF4-FFF2-40B4-BE49-F238E27FC236}">
                <a16:creationId xmlns:a16="http://schemas.microsoft.com/office/drawing/2014/main" id="{B06FC475-5AD2-4F1F-8208-A401AF4EF42A}"/>
              </a:ext>
            </a:extLst>
          </p:cNvPr>
          <p:cNvGraphicFramePr>
            <a:graphicFrameLocks noChangeAspect="1"/>
          </p:cNvGraphicFramePr>
          <p:nvPr>
            <p:extLst>
              <p:ext uri="{D42A27DB-BD31-4B8C-83A1-F6EECF244321}">
                <p14:modId xmlns:p14="http://schemas.microsoft.com/office/powerpoint/2010/main" val="1493874629"/>
              </p:ext>
            </p:extLst>
          </p:nvPr>
        </p:nvGraphicFramePr>
        <p:xfrm>
          <a:off x="163261" y="549568"/>
          <a:ext cx="7310511" cy="3665912"/>
        </p:xfrm>
        <a:graphic>
          <a:graphicData uri="http://schemas.openxmlformats.org/presentationml/2006/ole">
            <mc:AlternateContent xmlns:mc="http://schemas.openxmlformats.org/markup-compatibility/2006">
              <mc:Choice xmlns:v="urn:schemas-microsoft-com:vml" Requires="v">
                <p:oleObj spid="_x0000_s24672" name="Bitmap Image" r:id="rId3" imgW="6534000" imgH="3276720" progId="PBrush">
                  <p:embed/>
                </p:oleObj>
              </mc:Choice>
              <mc:Fallback>
                <p:oleObj name="Bitmap Image" r:id="rId3" imgW="6534000" imgH="3276720" progId="PBrush">
                  <p:embed/>
                  <p:pic>
                    <p:nvPicPr>
                      <p:cNvPr id="12" name="Object 11">
                        <a:extLst>
                          <a:ext uri="{FF2B5EF4-FFF2-40B4-BE49-F238E27FC236}">
                            <a16:creationId xmlns:a16="http://schemas.microsoft.com/office/drawing/2014/main" id="{31FB986A-EBB4-4D59-9A49-A80FEF7E69A4}"/>
                          </a:ext>
                        </a:extLst>
                      </p:cNvPr>
                      <p:cNvPicPr/>
                      <p:nvPr/>
                    </p:nvPicPr>
                    <p:blipFill>
                      <a:blip r:embed="rId4"/>
                      <a:stretch>
                        <a:fillRect/>
                      </a:stretch>
                    </p:blipFill>
                    <p:spPr>
                      <a:xfrm>
                        <a:off x="163261" y="549568"/>
                        <a:ext cx="7310511" cy="3665912"/>
                      </a:xfrm>
                      <a:prstGeom prst="rect">
                        <a:avLst/>
                      </a:prstGeom>
                      <a:ln>
                        <a:solidFill>
                          <a:srgbClr val="FF0000"/>
                        </a:solidFill>
                      </a:ln>
                    </p:spPr>
                  </p:pic>
                </p:oleObj>
              </mc:Fallback>
            </mc:AlternateContent>
          </a:graphicData>
        </a:graphic>
      </p:graphicFrame>
      <p:sp>
        <p:nvSpPr>
          <p:cNvPr id="7" name="TextBox 6">
            <a:extLst>
              <a:ext uri="{FF2B5EF4-FFF2-40B4-BE49-F238E27FC236}">
                <a16:creationId xmlns:a16="http://schemas.microsoft.com/office/drawing/2014/main" id="{978BD810-4A6A-44F3-B500-C8DC4EC4F7B1}"/>
              </a:ext>
            </a:extLst>
          </p:cNvPr>
          <p:cNvSpPr txBox="1"/>
          <p:nvPr/>
        </p:nvSpPr>
        <p:spPr>
          <a:xfrm>
            <a:off x="7626796" y="30778"/>
            <a:ext cx="4370363" cy="2862322"/>
          </a:xfrm>
          <a:prstGeom prst="rect">
            <a:avLst/>
          </a:prstGeom>
          <a:noFill/>
          <a:ln>
            <a:solidFill>
              <a:srgbClr val="FF0000"/>
            </a:solidFill>
          </a:ln>
        </p:spPr>
        <p:txBody>
          <a:bodyPr wrap="square">
            <a:spAutoFit/>
          </a:bodyPr>
          <a:lstStyle/>
          <a:p>
            <a:pPr marL="285750" indent="-285750" algn="just">
              <a:buFont typeface="Arial" panose="020B0604020202020204" pitchFamily="34" charset="0"/>
              <a:buChar char="•"/>
            </a:pPr>
            <a:r>
              <a:rPr lang="en-US" b="0" i="0" u="none" strike="noStrike" baseline="0" dirty="0">
                <a:latin typeface="Times-Roman"/>
              </a:rPr>
              <a:t>The edge from 3 to 7 reflects the definition of </a:t>
            </a:r>
            <a:r>
              <a:rPr lang="en-US" b="1" i="1" dirty="0" err="1">
                <a:solidFill>
                  <a:srgbClr val="FF0000"/>
                </a:solidFill>
                <a:latin typeface="LetterGothic"/>
              </a:rPr>
              <a:t>rb</a:t>
            </a:r>
            <a:r>
              <a:rPr lang="en-US" b="0" i="0" u="none" strike="noStrike" baseline="0" dirty="0">
                <a:latin typeface="LetterGothic"/>
              </a:rPr>
              <a:t> </a:t>
            </a:r>
            <a:r>
              <a:rPr lang="en-US" b="0" i="0" u="none" strike="noStrike" baseline="0" dirty="0">
                <a:latin typeface="Times-Roman"/>
              </a:rPr>
              <a:t>in statement 3 and its subsequent use in statement 7. </a:t>
            </a:r>
          </a:p>
          <a:p>
            <a:pPr marL="285750" indent="-285750" algn="just">
              <a:buFont typeface="Arial" panose="020B0604020202020204" pitchFamily="34" charset="0"/>
              <a:buChar char="•"/>
            </a:pPr>
            <a:endParaRPr lang="en-US" dirty="0">
              <a:latin typeface="Times-Roman"/>
            </a:endParaRPr>
          </a:p>
          <a:p>
            <a:pPr marL="285750" indent="-285750" algn="just">
              <a:buFont typeface="Arial" panose="020B0604020202020204" pitchFamily="34" charset="0"/>
              <a:buChar char="•"/>
            </a:pPr>
            <a:r>
              <a:rPr lang="en-US" b="1" i="1" u="none" strike="noStrike" baseline="0" dirty="0" err="1">
                <a:solidFill>
                  <a:srgbClr val="FF0000"/>
                </a:solidFill>
                <a:latin typeface="LetterGothic"/>
              </a:rPr>
              <a:t>rarp</a:t>
            </a:r>
            <a:r>
              <a:rPr lang="en-US" b="0" i="0" u="none" strike="noStrike" baseline="0" dirty="0">
                <a:latin typeface="LetterGothic"/>
              </a:rPr>
              <a:t> </a:t>
            </a:r>
            <a:r>
              <a:rPr lang="en-US" b="0" i="0" u="none" strike="noStrike" baseline="0" dirty="0">
                <a:latin typeface="Times-Roman"/>
              </a:rPr>
              <a:t>contains the starting address of the local data area. </a:t>
            </a:r>
          </a:p>
          <a:p>
            <a:pPr marL="285750" indent="-285750" algn="just">
              <a:buFont typeface="Arial" panose="020B0604020202020204" pitchFamily="34" charset="0"/>
              <a:buChar char="•"/>
            </a:pPr>
            <a:endParaRPr lang="en-US" dirty="0">
              <a:latin typeface="Times-Roman"/>
            </a:endParaRPr>
          </a:p>
          <a:p>
            <a:pPr marL="285750" indent="-285750" algn="just">
              <a:buFont typeface="Arial" panose="020B0604020202020204" pitchFamily="34" charset="0"/>
              <a:buChar char="•"/>
            </a:pPr>
            <a:r>
              <a:rPr lang="en-US" b="0" i="0" u="none" strike="noStrike" baseline="0" dirty="0">
                <a:latin typeface="Times-Roman"/>
              </a:rPr>
              <a:t>Uses of </a:t>
            </a:r>
            <a:r>
              <a:rPr lang="en-US" b="1" i="1" dirty="0" err="1">
                <a:solidFill>
                  <a:srgbClr val="FF0000"/>
                </a:solidFill>
                <a:latin typeface="LetterGothic"/>
              </a:rPr>
              <a:t>rarp</a:t>
            </a:r>
            <a:r>
              <a:rPr lang="en-US" b="0" i="0" u="none" strike="noStrike" baseline="0" dirty="0">
                <a:latin typeface="LetterGothic"/>
              </a:rPr>
              <a:t> </a:t>
            </a:r>
            <a:r>
              <a:rPr lang="en-US" b="0" i="0" u="none" strike="noStrike" baseline="0" dirty="0">
                <a:latin typeface="Times-Roman"/>
              </a:rPr>
              <a:t>refer to its implicit definition at the start of the procedure; they are shown with </a:t>
            </a:r>
            <a:r>
              <a:rPr lang="en-US" b="1" i="1" u="none" strike="noStrike" baseline="0" dirty="0">
                <a:solidFill>
                  <a:srgbClr val="0070C0"/>
                </a:solidFill>
                <a:latin typeface="Times-Roman"/>
              </a:rPr>
              <a:t>dashed lines</a:t>
            </a:r>
            <a:r>
              <a:rPr lang="en-US" b="0" i="0" u="none" strike="noStrike" baseline="0" dirty="0">
                <a:latin typeface="Times-Roman"/>
              </a:rPr>
              <a:t>.</a:t>
            </a:r>
            <a:endParaRPr lang="en-US" dirty="0"/>
          </a:p>
        </p:txBody>
      </p:sp>
      <p:sp>
        <p:nvSpPr>
          <p:cNvPr id="8" name="TextBox 7">
            <a:extLst>
              <a:ext uri="{FF2B5EF4-FFF2-40B4-BE49-F238E27FC236}">
                <a16:creationId xmlns:a16="http://schemas.microsoft.com/office/drawing/2014/main" id="{23A0649F-7224-446D-962B-65D449CAF592}"/>
              </a:ext>
            </a:extLst>
          </p:cNvPr>
          <p:cNvSpPr txBox="1"/>
          <p:nvPr/>
        </p:nvSpPr>
        <p:spPr>
          <a:xfrm>
            <a:off x="163261" y="4313349"/>
            <a:ext cx="11812172" cy="2123658"/>
          </a:xfrm>
          <a:prstGeom prst="rect">
            <a:avLst/>
          </a:prstGeom>
          <a:noFill/>
          <a:ln>
            <a:solidFill>
              <a:srgbClr val="FF0000"/>
            </a:solidFill>
          </a:ln>
        </p:spPr>
        <p:txBody>
          <a:bodyPr wrap="square">
            <a:spAutoFit/>
          </a:bodyPr>
          <a:lstStyle/>
          <a:p>
            <a:pPr algn="l"/>
            <a:r>
              <a:rPr lang="en-US" sz="2200" b="0" i="0" u="none" strike="noStrike" baseline="0" dirty="0">
                <a:latin typeface="Times-Roman"/>
              </a:rPr>
              <a:t>However, the dependence graph does not fully capture the program’s control flow.</a:t>
            </a:r>
          </a:p>
          <a:p>
            <a:pPr algn="l"/>
            <a:endParaRPr lang="en-US" sz="2200" b="0" i="0" u="none" strike="noStrike" baseline="0" dirty="0">
              <a:latin typeface="Times-Roman"/>
            </a:endParaRPr>
          </a:p>
          <a:p>
            <a:pPr algn="l"/>
            <a:r>
              <a:rPr lang="en-US" sz="2200" b="0" i="0" u="none" strike="noStrike" baseline="0" dirty="0">
                <a:latin typeface="Times-Roman"/>
              </a:rPr>
              <a:t>For example, the graph requires that 1 and 2 precede 6.  Nothing, requires that 1 or 2 precedes 3. </a:t>
            </a:r>
          </a:p>
          <a:p>
            <a:pPr algn="l"/>
            <a:endParaRPr lang="en-US" sz="2200" b="0" i="0" u="none" strike="noStrike" baseline="0" dirty="0">
              <a:latin typeface="Times-Roman"/>
            </a:endParaRPr>
          </a:p>
          <a:p>
            <a:pPr algn="l"/>
            <a:r>
              <a:rPr lang="en-US" sz="2200" b="0" i="0" u="none" strike="noStrike" baseline="0" dirty="0">
                <a:latin typeface="Times-Roman"/>
              </a:rPr>
              <a:t>Many execution sequences preserve the dependences shown in the code, including </a:t>
            </a:r>
            <a:r>
              <a:rPr lang="en-US" sz="2200" dirty="0">
                <a:latin typeface="MTSY"/>
              </a:rPr>
              <a:t>&lt;</a:t>
            </a:r>
            <a:r>
              <a:rPr lang="en-US" sz="2200" b="0" i="0" u="none" strike="noStrike" baseline="0" dirty="0">
                <a:latin typeface="Times-Roman"/>
              </a:rPr>
              <a:t>1, 2, 3, 4, 5, 6, 7, 8, 9, 10</a:t>
            </a:r>
            <a:r>
              <a:rPr lang="en-US" sz="2200" b="0" i="0" u="none" strike="noStrike" baseline="0" dirty="0">
                <a:latin typeface="MTSY"/>
              </a:rPr>
              <a:t>&gt; </a:t>
            </a:r>
            <a:r>
              <a:rPr lang="en-US" sz="2200" b="0" i="0" u="none" strike="noStrike" baseline="0" dirty="0">
                <a:latin typeface="Times-Roman"/>
              </a:rPr>
              <a:t>and  </a:t>
            </a:r>
            <a:r>
              <a:rPr lang="pt-BR" sz="2200" dirty="0">
                <a:latin typeface="MTSY"/>
              </a:rPr>
              <a:t>&lt;</a:t>
            </a:r>
            <a:r>
              <a:rPr lang="pt-BR" sz="2200" b="0" i="0" u="none" strike="noStrike" baseline="0" dirty="0">
                <a:latin typeface="Times-Roman"/>
              </a:rPr>
              <a:t>2, 1, 6, 3, 7, 4, 8, 5, 9, 10</a:t>
            </a:r>
            <a:r>
              <a:rPr lang="pt-BR" sz="2200" dirty="0">
                <a:latin typeface="MTSY"/>
              </a:rPr>
              <a:t>&gt;</a:t>
            </a:r>
            <a:endParaRPr lang="en-US" sz="2200" dirty="0"/>
          </a:p>
        </p:txBody>
      </p:sp>
      <p:sp>
        <p:nvSpPr>
          <p:cNvPr id="10" name="TextBox 9">
            <a:extLst>
              <a:ext uri="{FF2B5EF4-FFF2-40B4-BE49-F238E27FC236}">
                <a16:creationId xmlns:a16="http://schemas.microsoft.com/office/drawing/2014/main" id="{7F2EA326-650A-4D20-B883-5DF02BC0E1A1}"/>
              </a:ext>
            </a:extLst>
          </p:cNvPr>
          <p:cNvSpPr txBox="1"/>
          <p:nvPr/>
        </p:nvSpPr>
        <p:spPr>
          <a:xfrm>
            <a:off x="7626796" y="3015151"/>
            <a:ext cx="4442808" cy="1200329"/>
          </a:xfrm>
          <a:prstGeom prst="rect">
            <a:avLst/>
          </a:prstGeom>
          <a:noFill/>
          <a:ln>
            <a:solidFill>
              <a:srgbClr val="FF0000"/>
            </a:solidFill>
          </a:ln>
        </p:spPr>
        <p:txBody>
          <a:bodyPr wrap="square">
            <a:spAutoFit/>
          </a:bodyPr>
          <a:lstStyle/>
          <a:p>
            <a:pPr marL="285750" indent="-285750" algn="just">
              <a:buFont typeface="Arial" panose="020B0604020202020204" pitchFamily="34" charset="0"/>
              <a:buChar char="•"/>
            </a:pPr>
            <a:r>
              <a:rPr lang="en-US" sz="1800" b="0" i="0" u="none" strike="noStrike" baseline="0" dirty="0">
                <a:latin typeface="Times-Roman"/>
              </a:rPr>
              <a:t>The edges in the graph represent real constraints on the sequencing of operations—a value cannot be used until it has been defined. </a:t>
            </a:r>
          </a:p>
        </p:txBody>
      </p:sp>
    </p:spTree>
    <p:extLst>
      <p:ext uri="{BB962C8B-B14F-4D97-AF65-F5344CB8AC3E}">
        <p14:creationId xmlns:p14="http://schemas.microsoft.com/office/powerpoint/2010/main" val="2540141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B7CF81-2D1A-45F1-9694-E4EB770DA761}"/>
              </a:ext>
            </a:extLst>
          </p:cNvPr>
          <p:cNvSpPr txBox="1"/>
          <p:nvPr/>
        </p:nvSpPr>
        <p:spPr>
          <a:xfrm>
            <a:off x="0" y="0"/>
            <a:ext cx="1464760"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Graphical IR</a:t>
            </a:r>
          </a:p>
        </p:txBody>
      </p:sp>
      <p:sp>
        <p:nvSpPr>
          <p:cNvPr id="3" name="TextBox 2">
            <a:extLst>
              <a:ext uri="{FF2B5EF4-FFF2-40B4-BE49-F238E27FC236}">
                <a16:creationId xmlns:a16="http://schemas.microsoft.com/office/drawing/2014/main" id="{FC40A8C2-1EC3-4447-ABC4-6F3B155FE08C}"/>
              </a:ext>
            </a:extLst>
          </p:cNvPr>
          <p:cNvSpPr txBox="1"/>
          <p:nvPr/>
        </p:nvSpPr>
        <p:spPr>
          <a:xfrm>
            <a:off x="1617784" y="30778"/>
            <a:ext cx="1012873" cy="369332"/>
          </a:xfrm>
          <a:prstGeom prst="rect">
            <a:avLst/>
          </a:prstGeom>
          <a:solidFill>
            <a:schemeClr val="accent4">
              <a:lumMod val="40000"/>
              <a:lumOff val="60000"/>
            </a:schemeClr>
          </a:solidFill>
          <a:ln>
            <a:solidFill>
              <a:schemeClr val="tx1">
                <a:lumMod val="50000"/>
                <a:lumOff val="50000"/>
              </a:schemeClr>
            </a:solidFill>
          </a:ln>
        </p:spPr>
        <p:txBody>
          <a:bodyPr wrap="square">
            <a:spAutoFit/>
          </a:bodyPr>
          <a:lstStyle/>
          <a:p>
            <a:r>
              <a:rPr lang="en-US" sz="1800" b="1" i="0" u="none" strike="noStrike" baseline="0" dirty="0">
                <a:latin typeface="Myriad-Bold"/>
              </a:rPr>
              <a:t>Graph</a:t>
            </a:r>
            <a:endParaRPr lang="en-US" dirty="0"/>
          </a:p>
        </p:txBody>
      </p:sp>
      <p:sp>
        <p:nvSpPr>
          <p:cNvPr id="4" name="TextBox 3">
            <a:extLst>
              <a:ext uri="{FF2B5EF4-FFF2-40B4-BE49-F238E27FC236}">
                <a16:creationId xmlns:a16="http://schemas.microsoft.com/office/drawing/2014/main" id="{7BEC011C-A126-4C73-9F47-7B0932766B87}"/>
              </a:ext>
            </a:extLst>
          </p:cNvPr>
          <p:cNvSpPr txBox="1"/>
          <p:nvPr/>
        </p:nvSpPr>
        <p:spPr>
          <a:xfrm>
            <a:off x="2783681" y="30778"/>
            <a:ext cx="2069673" cy="369332"/>
          </a:xfrm>
          <a:prstGeom prst="rect">
            <a:avLst/>
          </a:prstGeom>
          <a:solidFill>
            <a:schemeClr val="accent1">
              <a:lumMod val="40000"/>
              <a:lumOff val="60000"/>
            </a:schemeClr>
          </a:solidFill>
          <a:ln>
            <a:solidFill>
              <a:schemeClr val="accent1"/>
            </a:solidFill>
          </a:ln>
        </p:spPr>
        <p:txBody>
          <a:bodyPr wrap="square">
            <a:spAutoFit/>
          </a:bodyPr>
          <a:lstStyle/>
          <a:p>
            <a:r>
              <a:rPr lang="en-US" b="1" i="1" dirty="0">
                <a:latin typeface="Myriad-BoldItalic"/>
              </a:rPr>
              <a:t>Dependence</a:t>
            </a:r>
            <a:r>
              <a:rPr lang="en-US" sz="1800" b="1" i="1" u="none" strike="noStrike" baseline="0" dirty="0">
                <a:latin typeface="Myriad-BoldItalic"/>
              </a:rPr>
              <a:t> Graph</a:t>
            </a:r>
            <a:endParaRPr lang="en-US" dirty="0"/>
          </a:p>
        </p:txBody>
      </p:sp>
      <p:sp>
        <p:nvSpPr>
          <p:cNvPr id="6" name="TextBox 5">
            <a:extLst>
              <a:ext uri="{FF2B5EF4-FFF2-40B4-BE49-F238E27FC236}">
                <a16:creationId xmlns:a16="http://schemas.microsoft.com/office/drawing/2014/main" id="{EF89B6F4-FFC3-4B0A-81BB-BB9035B5CA06}"/>
              </a:ext>
            </a:extLst>
          </p:cNvPr>
          <p:cNvSpPr txBox="1"/>
          <p:nvPr/>
        </p:nvSpPr>
        <p:spPr>
          <a:xfrm>
            <a:off x="126610" y="510179"/>
            <a:ext cx="7793501" cy="5386090"/>
          </a:xfrm>
          <a:prstGeom prst="rect">
            <a:avLst/>
          </a:prstGeom>
          <a:noFill/>
          <a:ln>
            <a:solidFill>
              <a:srgbClr val="FF0000"/>
            </a:solidFill>
          </a:ln>
        </p:spPr>
        <p:txBody>
          <a:bodyPr wrap="square">
            <a:spAutoFit/>
          </a:bodyPr>
          <a:lstStyle/>
          <a:p>
            <a:pPr marL="342900" indent="-342900" algn="just">
              <a:buFont typeface="Arial" panose="020B0604020202020204" pitchFamily="34" charset="0"/>
              <a:buChar char="•"/>
            </a:pPr>
            <a:r>
              <a:rPr lang="en-US" sz="2000" dirty="0">
                <a:latin typeface="Times-Roman"/>
              </a:rPr>
              <a:t>This dependence graph is more complex than the previous example. </a:t>
            </a:r>
          </a:p>
          <a:p>
            <a:pPr marL="342900" indent="-342900" algn="just">
              <a:buFont typeface="Arial" panose="020B0604020202020204" pitchFamily="34" charset="0"/>
              <a:buChar char="•"/>
            </a:pPr>
            <a:endParaRPr lang="en-US" sz="2000" dirty="0">
              <a:latin typeface="Times-Roman"/>
            </a:endParaRPr>
          </a:p>
          <a:p>
            <a:pPr marL="342900" indent="-342900" algn="just">
              <a:buFont typeface="Arial" panose="020B0604020202020204" pitchFamily="34" charset="0"/>
              <a:buChar char="•"/>
            </a:pPr>
            <a:r>
              <a:rPr lang="en-US" sz="2000" b="0" i="0" u="none" strike="noStrike" baseline="0" dirty="0">
                <a:latin typeface="Times-Roman"/>
              </a:rPr>
              <a:t>Consider the code fragment shown in Figure 5.4. </a:t>
            </a:r>
          </a:p>
          <a:p>
            <a:pPr marL="342900" indent="-342900" algn="just">
              <a:buFont typeface="Arial" panose="020B0604020202020204" pitchFamily="34" charset="0"/>
              <a:buChar char="•"/>
            </a:pPr>
            <a:endParaRPr lang="en-US" sz="2000" dirty="0">
              <a:latin typeface="Times-Roman"/>
            </a:endParaRPr>
          </a:p>
          <a:p>
            <a:pPr marL="342900" indent="-342900" algn="just">
              <a:buFont typeface="Arial" panose="020B0604020202020204" pitchFamily="34" charset="0"/>
              <a:buChar char="•"/>
            </a:pPr>
            <a:r>
              <a:rPr lang="en-US" sz="2000" b="0" i="0" u="none" strike="noStrike" baseline="0" dirty="0">
                <a:latin typeface="Times-Roman"/>
              </a:rPr>
              <a:t>References to </a:t>
            </a:r>
            <a:r>
              <a:rPr lang="en-US" sz="2400" b="1" i="1" u="none" strike="noStrike" baseline="0" dirty="0">
                <a:solidFill>
                  <a:srgbClr val="FF0000"/>
                </a:solidFill>
                <a:latin typeface="LetterGothic"/>
              </a:rPr>
              <a:t>a[</a:t>
            </a:r>
            <a:r>
              <a:rPr lang="en-US" sz="2400" b="1" i="1" u="none" strike="noStrike" baseline="0" dirty="0" err="1">
                <a:solidFill>
                  <a:srgbClr val="FF0000"/>
                </a:solidFill>
                <a:latin typeface="LetterGothic"/>
              </a:rPr>
              <a:t>i</a:t>
            </a:r>
            <a:r>
              <a:rPr lang="en-US" sz="2400" b="1" i="1" u="none" strike="noStrike" baseline="0" dirty="0">
                <a:solidFill>
                  <a:srgbClr val="FF0000"/>
                </a:solidFill>
                <a:latin typeface="LetterGothic"/>
              </a:rPr>
              <a:t>]</a:t>
            </a:r>
            <a:r>
              <a:rPr lang="en-US" sz="2000" b="0" i="0" u="none" strike="noStrike" baseline="0" dirty="0">
                <a:latin typeface="LetterGothic"/>
              </a:rPr>
              <a:t> </a:t>
            </a:r>
            <a:r>
              <a:rPr lang="en-US" sz="2000" b="0" i="0" u="none" strike="noStrike" baseline="0" dirty="0">
                <a:latin typeface="Times-Roman"/>
              </a:rPr>
              <a:t>are shown deriving their values from a node </a:t>
            </a:r>
            <a:r>
              <a:rPr lang="en-US" sz="2400" b="1" i="1" dirty="0">
                <a:solidFill>
                  <a:srgbClr val="FF0000"/>
                </a:solidFill>
                <a:latin typeface="LetterGothic"/>
              </a:rPr>
              <a:t>a</a:t>
            </a:r>
            <a:r>
              <a:rPr lang="en-US" sz="2000" b="0" i="0" u="none" strike="noStrike" baseline="0" dirty="0">
                <a:latin typeface="Times-Roman"/>
              </a:rPr>
              <a:t>. </a:t>
            </a:r>
          </a:p>
          <a:p>
            <a:pPr marL="342900" indent="-342900" algn="just">
              <a:buFont typeface="Arial" panose="020B0604020202020204" pitchFamily="34" charset="0"/>
              <a:buChar char="•"/>
            </a:pPr>
            <a:endParaRPr lang="en-US" sz="2000" dirty="0">
              <a:latin typeface="Times-Roman"/>
            </a:endParaRPr>
          </a:p>
          <a:p>
            <a:pPr marL="342900" indent="-342900" algn="just">
              <a:buFont typeface="Arial" panose="020B0604020202020204" pitchFamily="34" charset="0"/>
              <a:buChar char="•"/>
            </a:pPr>
            <a:r>
              <a:rPr lang="en-US" sz="2000" b="0" i="0" u="none" strike="noStrike" baseline="0" dirty="0">
                <a:latin typeface="Times-Roman"/>
              </a:rPr>
              <a:t>This connects all uses of </a:t>
            </a:r>
            <a:r>
              <a:rPr lang="en-US" sz="2400" b="1" i="1" dirty="0">
                <a:solidFill>
                  <a:srgbClr val="FF0000"/>
                </a:solidFill>
                <a:latin typeface="LetterGothic"/>
              </a:rPr>
              <a:t>a </a:t>
            </a:r>
            <a:r>
              <a:rPr lang="en-US" sz="2000" b="0" i="0" u="none" strike="noStrike" baseline="0" dirty="0">
                <a:latin typeface="Times-Roman"/>
              </a:rPr>
              <a:t>together through a single node.</a:t>
            </a:r>
          </a:p>
          <a:p>
            <a:pPr marL="342900" indent="-342900" algn="just">
              <a:buFont typeface="Arial" panose="020B0604020202020204" pitchFamily="34" charset="0"/>
              <a:buChar char="•"/>
            </a:pPr>
            <a:endParaRPr lang="en-US" sz="2000" dirty="0">
              <a:latin typeface="Times-Roman"/>
            </a:endParaRPr>
          </a:p>
          <a:p>
            <a:pPr marL="342900" indent="-342900" algn="just">
              <a:buFont typeface="Arial" panose="020B0604020202020204" pitchFamily="34" charset="0"/>
              <a:buChar char="•"/>
            </a:pPr>
            <a:r>
              <a:rPr lang="en-US" sz="2000" b="0" i="0" u="none" strike="noStrike" baseline="0" dirty="0">
                <a:latin typeface="Times-Roman"/>
              </a:rPr>
              <a:t>Nodes </a:t>
            </a:r>
            <a:r>
              <a:rPr lang="en-US" sz="2400" b="1" i="1" dirty="0">
                <a:solidFill>
                  <a:srgbClr val="FF0000"/>
                </a:solidFill>
                <a:latin typeface="LetterGothic"/>
              </a:rPr>
              <a:t>5</a:t>
            </a:r>
            <a:r>
              <a:rPr lang="en-US" sz="2000" b="0" i="0" u="none" strike="noStrike" baseline="0" dirty="0">
                <a:latin typeface="Times-Roman"/>
              </a:rPr>
              <a:t> and </a:t>
            </a:r>
            <a:r>
              <a:rPr lang="en-US" sz="2400" b="1" i="1" dirty="0">
                <a:solidFill>
                  <a:srgbClr val="FF0000"/>
                </a:solidFill>
                <a:latin typeface="LetterGothic"/>
              </a:rPr>
              <a:t>6</a:t>
            </a:r>
            <a:r>
              <a:rPr lang="en-US" sz="2000" b="0" i="0" u="none" strike="noStrike" baseline="0" dirty="0">
                <a:latin typeface="Times-Roman"/>
              </a:rPr>
              <a:t> both depend on themselves; they use values that they may have defined in a previous iteration.</a:t>
            </a:r>
          </a:p>
          <a:p>
            <a:pPr marL="342900" indent="-342900" algn="just">
              <a:buFont typeface="Arial" panose="020B0604020202020204" pitchFamily="34" charset="0"/>
              <a:buChar char="•"/>
            </a:pPr>
            <a:endParaRPr lang="en-US" sz="2000" dirty="0">
              <a:latin typeface="Times-Roman"/>
            </a:endParaRPr>
          </a:p>
          <a:p>
            <a:pPr marL="342900" indent="-342900" algn="just">
              <a:buFont typeface="Arial" panose="020B0604020202020204" pitchFamily="34" charset="0"/>
              <a:buChar char="•"/>
            </a:pPr>
            <a:r>
              <a:rPr lang="en-US" sz="2000" b="0" i="0" u="none" strike="noStrike" baseline="0" dirty="0">
                <a:latin typeface="Times-Roman"/>
              </a:rPr>
              <a:t>Node </a:t>
            </a:r>
            <a:r>
              <a:rPr lang="en-US" sz="2400" b="1" i="1" dirty="0">
                <a:solidFill>
                  <a:srgbClr val="FF0000"/>
                </a:solidFill>
                <a:latin typeface="LetterGothic"/>
              </a:rPr>
              <a:t>6,</a:t>
            </a:r>
            <a:r>
              <a:rPr lang="en-US" sz="2000" b="0" i="0" u="none" strike="noStrike" baseline="0" dirty="0">
                <a:latin typeface="Times-Roman"/>
              </a:rPr>
              <a:t> for example, can take the value of </a:t>
            </a:r>
            <a:r>
              <a:rPr lang="en-US" sz="2000" b="1" i="1" u="none" strike="noStrike" baseline="0" dirty="0" err="1">
                <a:solidFill>
                  <a:srgbClr val="FF0000"/>
                </a:solidFill>
                <a:latin typeface="LetterGothic"/>
              </a:rPr>
              <a:t>i</a:t>
            </a:r>
            <a:r>
              <a:rPr lang="en-US" sz="2000" b="0" i="0" u="none" strike="noStrike" baseline="0" dirty="0">
                <a:latin typeface="LetterGothic"/>
              </a:rPr>
              <a:t> </a:t>
            </a:r>
            <a:r>
              <a:rPr lang="en-US" sz="2000" b="0" i="0" u="none" strike="noStrike" baseline="0" dirty="0">
                <a:latin typeface="Times-Roman"/>
              </a:rPr>
              <a:t>from either </a:t>
            </a:r>
            <a:r>
              <a:rPr lang="en-US" sz="2000" b="1" i="1" strike="noStrike" baseline="0" dirty="0">
                <a:solidFill>
                  <a:srgbClr val="FF0000"/>
                </a:solidFill>
                <a:latin typeface="Times-Roman"/>
              </a:rPr>
              <a:t>2</a:t>
            </a:r>
            <a:r>
              <a:rPr lang="en-US" sz="2000" b="0" i="0" u="none" strike="noStrike" baseline="0" dirty="0">
                <a:latin typeface="Times-Roman"/>
              </a:rPr>
              <a:t> (in the initial iteration) or from </a:t>
            </a:r>
            <a:r>
              <a:rPr lang="en-US" sz="2000" b="1" i="1" dirty="0">
                <a:solidFill>
                  <a:srgbClr val="FF0000"/>
                </a:solidFill>
                <a:latin typeface="Times-Roman"/>
              </a:rPr>
              <a:t>itself</a:t>
            </a:r>
            <a:r>
              <a:rPr lang="en-US" sz="2000" b="0" i="0" u="none" strike="noStrike" baseline="0" dirty="0">
                <a:latin typeface="Times-Roman"/>
              </a:rPr>
              <a:t> (in any subsequent iteration). </a:t>
            </a:r>
          </a:p>
          <a:p>
            <a:pPr marL="342900" indent="-342900" algn="just">
              <a:buFont typeface="Arial" panose="020B0604020202020204" pitchFamily="34" charset="0"/>
              <a:buChar char="•"/>
            </a:pPr>
            <a:endParaRPr lang="en-US" sz="2000" b="0" i="0" u="none" strike="noStrike" baseline="0" dirty="0">
              <a:latin typeface="Times-Roman"/>
            </a:endParaRPr>
          </a:p>
          <a:p>
            <a:pPr marL="342900" indent="-342900" algn="just">
              <a:buFont typeface="Arial" panose="020B0604020202020204" pitchFamily="34" charset="0"/>
              <a:buChar char="•"/>
            </a:pPr>
            <a:r>
              <a:rPr lang="en-US" sz="2000" b="0" i="0" u="none" strike="noStrike" baseline="0" dirty="0">
                <a:latin typeface="Times-Roman"/>
              </a:rPr>
              <a:t>Nodes </a:t>
            </a:r>
            <a:r>
              <a:rPr lang="en-US" sz="2400" b="1" i="1" dirty="0">
                <a:solidFill>
                  <a:srgbClr val="FF0000"/>
                </a:solidFill>
                <a:latin typeface="LetterGothic"/>
              </a:rPr>
              <a:t>4 </a:t>
            </a:r>
            <a:r>
              <a:rPr lang="en-US" sz="2000" b="0" i="0" u="none" strike="noStrike" baseline="0" dirty="0">
                <a:latin typeface="Times-Roman"/>
              </a:rPr>
              <a:t>and </a:t>
            </a:r>
            <a:r>
              <a:rPr lang="en-US" sz="2400" b="1" i="1" dirty="0">
                <a:solidFill>
                  <a:srgbClr val="FF0000"/>
                </a:solidFill>
                <a:latin typeface="LetterGothic"/>
              </a:rPr>
              <a:t>5 </a:t>
            </a:r>
            <a:r>
              <a:rPr lang="en-US" sz="2000" b="0" i="0" u="none" strike="noStrike" baseline="0" dirty="0">
                <a:latin typeface="Times-Roman"/>
              </a:rPr>
              <a:t>also have two distinct sources for the value of </a:t>
            </a:r>
            <a:r>
              <a:rPr lang="en-US" sz="2400" b="1" i="1" dirty="0">
                <a:solidFill>
                  <a:srgbClr val="FF0000"/>
                </a:solidFill>
                <a:latin typeface="LetterGothic"/>
              </a:rPr>
              <a:t>i</a:t>
            </a:r>
            <a:r>
              <a:rPr lang="en-US" sz="2000" b="0" i="0" u="none" strike="noStrike" baseline="0" dirty="0">
                <a:latin typeface="Times-Roman"/>
              </a:rPr>
              <a:t>: nodes </a:t>
            </a:r>
            <a:r>
              <a:rPr lang="en-US" sz="2400" b="1" i="1" dirty="0">
                <a:solidFill>
                  <a:srgbClr val="FF0000"/>
                </a:solidFill>
                <a:latin typeface="LetterGothic"/>
              </a:rPr>
              <a:t>2 </a:t>
            </a:r>
            <a:r>
              <a:rPr lang="en-US" sz="2000" b="0" i="0" u="none" strike="noStrike" baseline="0" dirty="0">
                <a:latin typeface="Times-Roman"/>
              </a:rPr>
              <a:t>and </a:t>
            </a:r>
            <a:r>
              <a:rPr lang="en-US" sz="2400" b="1" i="1" dirty="0">
                <a:solidFill>
                  <a:srgbClr val="FF0000"/>
                </a:solidFill>
                <a:latin typeface="LetterGothic"/>
              </a:rPr>
              <a:t>6.</a:t>
            </a:r>
          </a:p>
        </p:txBody>
      </p:sp>
      <p:graphicFrame>
        <p:nvGraphicFramePr>
          <p:cNvPr id="7" name="Object 6">
            <a:extLst>
              <a:ext uri="{FF2B5EF4-FFF2-40B4-BE49-F238E27FC236}">
                <a16:creationId xmlns:a16="http://schemas.microsoft.com/office/drawing/2014/main" id="{3879EDFD-A8DD-416D-876C-11C28D68D07B}"/>
              </a:ext>
            </a:extLst>
          </p:cNvPr>
          <p:cNvGraphicFramePr>
            <a:graphicFrameLocks noChangeAspect="1"/>
          </p:cNvGraphicFramePr>
          <p:nvPr>
            <p:extLst>
              <p:ext uri="{D42A27DB-BD31-4B8C-83A1-F6EECF244321}">
                <p14:modId xmlns:p14="http://schemas.microsoft.com/office/powerpoint/2010/main" val="2144222444"/>
              </p:ext>
            </p:extLst>
          </p:nvPr>
        </p:nvGraphicFramePr>
        <p:xfrm>
          <a:off x="8073136" y="115647"/>
          <a:ext cx="4007848" cy="2645630"/>
        </p:xfrm>
        <a:graphic>
          <a:graphicData uri="http://schemas.openxmlformats.org/presentationml/2006/ole">
            <mc:AlternateContent xmlns:mc="http://schemas.openxmlformats.org/markup-compatibility/2006">
              <mc:Choice xmlns:v="urn:schemas-microsoft-com:vml" Requires="v">
                <p:oleObj spid="_x0000_s25962" name="Bitmap Image" r:id="rId3" imgW="3390840" imgH="2238480" progId="PBrush">
                  <p:embed/>
                </p:oleObj>
              </mc:Choice>
              <mc:Fallback>
                <p:oleObj name="Bitmap Image" r:id="rId3" imgW="3390840" imgH="2238480" progId="PBrush">
                  <p:embed/>
                  <p:pic>
                    <p:nvPicPr>
                      <p:cNvPr id="0" name=""/>
                      <p:cNvPicPr/>
                      <p:nvPr/>
                    </p:nvPicPr>
                    <p:blipFill>
                      <a:blip r:embed="rId4"/>
                      <a:stretch>
                        <a:fillRect/>
                      </a:stretch>
                    </p:blipFill>
                    <p:spPr>
                      <a:xfrm>
                        <a:off x="8073136" y="115647"/>
                        <a:ext cx="4007848" cy="2645630"/>
                      </a:xfrm>
                      <a:prstGeom prst="rect">
                        <a:avLst/>
                      </a:prstGeom>
                      <a:ln>
                        <a:solidFill>
                          <a:srgbClr val="FF0000"/>
                        </a:solidFill>
                      </a:ln>
                    </p:spPr>
                  </p:pic>
                </p:oleObj>
              </mc:Fallback>
            </mc:AlternateContent>
          </a:graphicData>
        </a:graphic>
      </p:graphicFrame>
      <p:graphicFrame>
        <p:nvGraphicFramePr>
          <p:cNvPr id="8" name="Object 7">
            <a:extLst>
              <a:ext uri="{FF2B5EF4-FFF2-40B4-BE49-F238E27FC236}">
                <a16:creationId xmlns:a16="http://schemas.microsoft.com/office/drawing/2014/main" id="{9D193646-4710-4AB0-AA0F-69B214543A1D}"/>
              </a:ext>
            </a:extLst>
          </p:cNvPr>
          <p:cNvGraphicFramePr>
            <a:graphicFrameLocks noChangeAspect="1"/>
          </p:cNvGraphicFramePr>
          <p:nvPr>
            <p:extLst>
              <p:ext uri="{D42A27DB-BD31-4B8C-83A1-F6EECF244321}">
                <p14:modId xmlns:p14="http://schemas.microsoft.com/office/powerpoint/2010/main" val="2225145494"/>
              </p:ext>
            </p:extLst>
          </p:nvPr>
        </p:nvGraphicFramePr>
        <p:xfrm>
          <a:off x="8726584" y="2925996"/>
          <a:ext cx="2541123" cy="3087601"/>
        </p:xfrm>
        <a:graphic>
          <a:graphicData uri="http://schemas.openxmlformats.org/presentationml/2006/ole">
            <mc:AlternateContent xmlns:mc="http://schemas.openxmlformats.org/markup-compatibility/2006">
              <mc:Choice xmlns:v="urn:schemas-microsoft-com:vml" Requires="v">
                <p:oleObj spid="_x0000_s25963" name="Bitmap Image" r:id="rId5" imgW="1771560" imgH="2152800" progId="PBrush">
                  <p:embed/>
                </p:oleObj>
              </mc:Choice>
              <mc:Fallback>
                <p:oleObj name="Bitmap Image" r:id="rId5" imgW="1771560" imgH="2152800" progId="PBrush">
                  <p:embed/>
                  <p:pic>
                    <p:nvPicPr>
                      <p:cNvPr id="0" name=""/>
                      <p:cNvPicPr/>
                      <p:nvPr/>
                    </p:nvPicPr>
                    <p:blipFill>
                      <a:blip r:embed="rId6"/>
                      <a:stretch>
                        <a:fillRect/>
                      </a:stretch>
                    </p:blipFill>
                    <p:spPr>
                      <a:xfrm>
                        <a:off x="8726584" y="2925996"/>
                        <a:ext cx="2541123" cy="3087601"/>
                      </a:xfrm>
                      <a:prstGeom prst="rect">
                        <a:avLst/>
                      </a:prstGeom>
                      <a:ln>
                        <a:solidFill>
                          <a:srgbClr val="FF0000"/>
                        </a:solidFill>
                      </a:ln>
                    </p:spPr>
                  </p:pic>
                </p:oleObj>
              </mc:Fallback>
            </mc:AlternateContent>
          </a:graphicData>
        </a:graphic>
      </p:graphicFrame>
      <p:graphicFrame>
        <p:nvGraphicFramePr>
          <p:cNvPr id="9" name="Object 8">
            <a:extLst>
              <a:ext uri="{FF2B5EF4-FFF2-40B4-BE49-F238E27FC236}">
                <a16:creationId xmlns:a16="http://schemas.microsoft.com/office/drawing/2014/main" id="{EE8858D8-C290-46B4-8970-89C1D172F068}"/>
              </a:ext>
            </a:extLst>
          </p:cNvPr>
          <p:cNvGraphicFramePr>
            <a:graphicFrameLocks noChangeAspect="1"/>
          </p:cNvGraphicFramePr>
          <p:nvPr>
            <p:extLst>
              <p:ext uri="{D42A27DB-BD31-4B8C-83A1-F6EECF244321}">
                <p14:modId xmlns:p14="http://schemas.microsoft.com/office/powerpoint/2010/main" val="3142309831"/>
              </p:ext>
            </p:extLst>
          </p:nvPr>
        </p:nvGraphicFramePr>
        <p:xfrm>
          <a:off x="8726584" y="6034357"/>
          <a:ext cx="2343150" cy="400050"/>
        </p:xfrm>
        <a:graphic>
          <a:graphicData uri="http://schemas.openxmlformats.org/presentationml/2006/ole">
            <mc:AlternateContent xmlns:mc="http://schemas.openxmlformats.org/markup-compatibility/2006">
              <mc:Choice xmlns:v="urn:schemas-microsoft-com:vml" Requires="v">
                <p:oleObj spid="_x0000_s25964" name="Bitmap Image" r:id="rId7" imgW="2343240" imgH="399960" progId="PBrush">
                  <p:embed/>
                </p:oleObj>
              </mc:Choice>
              <mc:Fallback>
                <p:oleObj name="Bitmap Image" r:id="rId7" imgW="2343240" imgH="399960" progId="PBrush">
                  <p:embed/>
                  <p:pic>
                    <p:nvPicPr>
                      <p:cNvPr id="0" name=""/>
                      <p:cNvPicPr/>
                      <p:nvPr/>
                    </p:nvPicPr>
                    <p:blipFill>
                      <a:blip r:embed="rId8"/>
                      <a:stretch>
                        <a:fillRect/>
                      </a:stretch>
                    </p:blipFill>
                    <p:spPr>
                      <a:xfrm>
                        <a:off x="8726584" y="6034357"/>
                        <a:ext cx="2343150" cy="40005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BAAC972-AA09-41C8-8367-E7D1B9C2BB1E}"/>
              </a:ext>
            </a:extLst>
          </p:cNvPr>
          <p:cNvGraphicFramePr>
            <a:graphicFrameLocks noChangeAspect="1"/>
          </p:cNvGraphicFramePr>
          <p:nvPr>
            <p:extLst>
              <p:ext uri="{D42A27DB-BD31-4B8C-83A1-F6EECF244321}">
                <p14:modId xmlns:p14="http://schemas.microsoft.com/office/powerpoint/2010/main" val="1168154218"/>
              </p:ext>
            </p:extLst>
          </p:nvPr>
        </p:nvGraphicFramePr>
        <p:xfrm>
          <a:off x="8781682" y="6378720"/>
          <a:ext cx="2486025" cy="247650"/>
        </p:xfrm>
        <a:graphic>
          <a:graphicData uri="http://schemas.openxmlformats.org/presentationml/2006/ole">
            <mc:AlternateContent xmlns:mc="http://schemas.openxmlformats.org/markup-compatibility/2006">
              <mc:Choice xmlns:v="urn:schemas-microsoft-com:vml" Requires="v">
                <p:oleObj spid="_x0000_s25965" name="Bitmap Image" r:id="rId9" imgW="2486160" imgH="247680" progId="PBrush">
                  <p:embed/>
                </p:oleObj>
              </mc:Choice>
              <mc:Fallback>
                <p:oleObj name="Bitmap Image" r:id="rId9" imgW="2486160" imgH="247680" progId="PBrush">
                  <p:embed/>
                  <p:pic>
                    <p:nvPicPr>
                      <p:cNvPr id="0" name=""/>
                      <p:cNvPicPr/>
                      <p:nvPr/>
                    </p:nvPicPr>
                    <p:blipFill>
                      <a:blip r:embed="rId10"/>
                      <a:stretch>
                        <a:fillRect/>
                      </a:stretch>
                    </p:blipFill>
                    <p:spPr>
                      <a:xfrm>
                        <a:off x="8781682" y="6378720"/>
                        <a:ext cx="2486025" cy="247650"/>
                      </a:xfrm>
                      <a:prstGeom prst="rect">
                        <a:avLst/>
                      </a:prstGeom>
                    </p:spPr>
                  </p:pic>
                </p:oleObj>
              </mc:Fallback>
            </mc:AlternateContent>
          </a:graphicData>
        </a:graphic>
      </p:graphicFrame>
    </p:spTree>
    <p:extLst>
      <p:ext uri="{BB962C8B-B14F-4D97-AF65-F5344CB8AC3E}">
        <p14:creationId xmlns:p14="http://schemas.microsoft.com/office/powerpoint/2010/main" val="2759682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B7CF81-2D1A-45F1-9694-E4EB770DA761}"/>
              </a:ext>
            </a:extLst>
          </p:cNvPr>
          <p:cNvSpPr txBox="1"/>
          <p:nvPr/>
        </p:nvSpPr>
        <p:spPr>
          <a:xfrm>
            <a:off x="0" y="0"/>
            <a:ext cx="1464760"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Graphical IR</a:t>
            </a:r>
          </a:p>
        </p:txBody>
      </p:sp>
      <p:sp>
        <p:nvSpPr>
          <p:cNvPr id="3" name="TextBox 2">
            <a:extLst>
              <a:ext uri="{FF2B5EF4-FFF2-40B4-BE49-F238E27FC236}">
                <a16:creationId xmlns:a16="http://schemas.microsoft.com/office/drawing/2014/main" id="{FC40A8C2-1EC3-4447-ABC4-6F3B155FE08C}"/>
              </a:ext>
            </a:extLst>
          </p:cNvPr>
          <p:cNvSpPr txBox="1"/>
          <p:nvPr/>
        </p:nvSpPr>
        <p:spPr>
          <a:xfrm>
            <a:off x="1617784" y="30778"/>
            <a:ext cx="1012873" cy="369332"/>
          </a:xfrm>
          <a:prstGeom prst="rect">
            <a:avLst/>
          </a:prstGeom>
          <a:solidFill>
            <a:schemeClr val="accent4">
              <a:lumMod val="40000"/>
              <a:lumOff val="60000"/>
            </a:schemeClr>
          </a:solidFill>
          <a:ln>
            <a:solidFill>
              <a:schemeClr val="tx1">
                <a:lumMod val="50000"/>
                <a:lumOff val="50000"/>
              </a:schemeClr>
            </a:solidFill>
          </a:ln>
        </p:spPr>
        <p:txBody>
          <a:bodyPr wrap="square">
            <a:spAutoFit/>
          </a:bodyPr>
          <a:lstStyle/>
          <a:p>
            <a:r>
              <a:rPr lang="en-US" sz="1800" b="1" i="0" u="none" strike="noStrike" baseline="0" dirty="0">
                <a:latin typeface="Myriad-Bold"/>
              </a:rPr>
              <a:t>Graph</a:t>
            </a:r>
            <a:endParaRPr lang="en-US" dirty="0"/>
          </a:p>
        </p:txBody>
      </p:sp>
      <p:sp>
        <p:nvSpPr>
          <p:cNvPr id="4" name="TextBox 3">
            <a:extLst>
              <a:ext uri="{FF2B5EF4-FFF2-40B4-BE49-F238E27FC236}">
                <a16:creationId xmlns:a16="http://schemas.microsoft.com/office/drawing/2014/main" id="{7BEC011C-A126-4C73-9F47-7B0932766B87}"/>
              </a:ext>
            </a:extLst>
          </p:cNvPr>
          <p:cNvSpPr txBox="1"/>
          <p:nvPr/>
        </p:nvSpPr>
        <p:spPr>
          <a:xfrm>
            <a:off x="2783681" y="30778"/>
            <a:ext cx="2069673" cy="369332"/>
          </a:xfrm>
          <a:prstGeom prst="rect">
            <a:avLst/>
          </a:prstGeom>
          <a:solidFill>
            <a:schemeClr val="accent1">
              <a:lumMod val="40000"/>
              <a:lumOff val="60000"/>
            </a:schemeClr>
          </a:solidFill>
          <a:ln>
            <a:solidFill>
              <a:schemeClr val="accent1"/>
            </a:solidFill>
          </a:ln>
        </p:spPr>
        <p:txBody>
          <a:bodyPr wrap="square">
            <a:spAutoFit/>
          </a:bodyPr>
          <a:lstStyle/>
          <a:p>
            <a:r>
              <a:rPr lang="en-US" b="1" i="1" dirty="0">
                <a:latin typeface="Myriad-BoldItalic"/>
              </a:rPr>
              <a:t>Dependence</a:t>
            </a:r>
            <a:r>
              <a:rPr lang="en-US" sz="1800" b="1" i="1" u="none" strike="noStrike" baseline="0" dirty="0">
                <a:latin typeface="Myriad-BoldItalic"/>
              </a:rPr>
              <a:t> Graph</a:t>
            </a:r>
            <a:endParaRPr lang="en-US" dirty="0"/>
          </a:p>
        </p:txBody>
      </p:sp>
      <p:sp>
        <p:nvSpPr>
          <p:cNvPr id="6" name="TextBox 5">
            <a:extLst>
              <a:ext uri="{FF2B5EF4-FFF2-40B4-BE49-F238E27FC236}">
                <a16:creationId xmlns:a16="http://schemas.microsoft.com/office/drawing/2014/main" id="{647C8E6A-E51E-4E0F-A330-1920BB9F4944}"/>
              </a:ext>
            </a:extLst>
          </p:cNvPr>
          <p:cNvSpPr txBox="1"/>
          <p:nvPr/>
        </p:nvSpPr>
        <p:spPr>
          <a:xfrm>
            <a:off x="412652" y="680166"/>
            <a:ext cx="11366695" cy="2308324"/>
          </a:xfrm>
          <a:prstGeom prst="rect">
            <a:avLst/>
          </a:prstGeom>
          <a:noFill/>
          <a:ln>
            <a:solidFill>
              <a:srgbClr val="FF0000"/>
            </a:solidFill>
          </a:ln>
        </p:spPr>
        <p:txBody>
          <a:bodyPr wrap="square">
            <a:spAutoFit/>
          </a:bodyPr>
          <a:lstStyle/>
          <a:p>
            <a:pPr marL="342900" indent="-342900" algn="just">
              <a:buFont typeface="Arial" panose="020B0604020202020204" pitchFamily="34" charset="0"/>
              <a:buChar char="•"/>
            </a:pPr>
            <a:r>
              <a:rPr lang="en-US" sz="2400" b="0" i="0" u="none" strike="noStrike" baseline="0" dirty="0">
                <a:latin typeface="Times-Roman"/>
              </a:rPr>
              <a:t>Data-dependence graphs are often used as a </a:t>
            </a:r>
            <a:r>
              <a:rPr lang="en-US" sz="2400" b="1" i="1" u="none" strike="noStrike" baseline="0" dirty="0">
                <a:solidFill>
                  <a:srgbClr val="FF0000"/>
                </a:solidFill>
                <a:latin typeface="Times-Roman"/>
              </a:rPr>
              <a:t>derivative IR</a:t>
            </a:r>
            <a:r>
              <a:rPr lang="en-US" sz="2400" b="0" i="0" u="none" strike="noStrike" baseline="0" dirty="0">
                <a:latin typeface="Times-Roman"/>
              </a:rPr>
              <a:t>—constructed from the </a:t>
            </a:r>
            <a:r>
              <a:rPr lang="en-US" sz="2400" b="1" i="1" u="none" strike="noStrike" baseline="0" dirty="0">
                <a:solidFill>
                  <a:srgbClr val="FF0000"/>
                </a:solidFill>
                <a:latin typeface="Times-Roman"/>
              </a:rPr>
              <a:t>definitive IR</a:t>
            </a:r>
            <a:r>
              <a:rPr lang="en-US" sz="2400" b="1" i="1" u="none" strike="noStrike" baseline="0" dirty="0">
                <a:solidFill>
                  <a:srgbClr val="FF0000"/>
                </a:solidFill>
                <a:latin typeface="Times-RomanSC"/>
              </a:rPr>
              <a:t> </a:t>
            </a:r>
            <a:r>
              <a:rPr lang="en-US" sz="2400" b="0" i="0" u="none" strike="noStrike" baseline="0" dirty="0">
                <a:latin typeface="Times-Roman"/>
              </a:rPr>
              <a:t>for a specific task, used, and then discarded. </a:t>
            </a:r>
          </a:p>
          <a:p>
            <a:pPr marL="342900" indent="-342900" algn="l">
              <a:buFont typeface="Arial" panose="020B0604020202020204" pitchFamily="34" charset="0"/>
              <a:buChar char="•"/>
            </a:pPr>
            <a:endParaRPr lang="en-US" sz="2400" dirty="0">
              <a:latin typeface="Times-Roman"/>
            </a:endParaRPr>
          </a:p>
          <a:p>
            <a:pPr marL="342900" indent="-342900" algn="l">
              <a:buFont typeface="Arial" panose="020B0604020202020204" pitchFamily="34" charset="0"/>
              <a:buChar char="•"/>
            </a:pPr>
            <a:r>
              <a:rPr lang="en-US" sz="2400" b="0" i="0" u="none" strike="noStrike" baseline="0" dirty="0">
                <a:latin typeface="Times-Roman"/>
              </a:rPr>
              <a:t>They play central role in instruction scheduling.</a:t>
            </a:r>
          </a:p>
          <a:p>
            <a:pPr marL="342900" indent="-342900" algn="l">
              <a:buFont typeface="Arial" panose="020B0604020202020204" pitchFamily="34" charset="0"/>
              <a:buChar char="•"/>
            </a:pPr>
            <a:endParaRPr lang="en-US" sz="2400" dirty="0">
              <a:latin typeface="Times-Roman"/>
            </a:endParaRPr>
          </a:p>
          <a:p>
            <a:pPr marL="342900" indent="-342900" algn="l">
              <a:buFont typeface="Arial" panose="020B0604020202020204" pitchFamily="34" charset="0"/>
              <a:buChar char="•"/>
            </a:pPr>
            <a:r>
              <a:rPr lang="en-US" sz="2400" b="0" i="0" u="none" strike="noStrike" baseline="0" dirty="0">
                <a:latin typeface="Times-Roman"/>
              </a:rPr>
              <a:t>They find application in a variety of code optimizations tasks.</a:t>
            </a:r>
            <a:endParaRPr lang="en-US" sz="2400" dirty="0"/>
          </a:p>
        </p:txBody>
      </p:sp>
    </p:spTree>
    <p:extLst>
      <p:ext uri="{BB962C8B-B14F-4D97-AF65-F5344CB8AC3E}">
        <p14:creationId xmlns:p14="http://schemas.microsoft.com/office/powerpoint/2010/main" val="1047963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C8AA26-5F91-4AFD-A47A-7D49DE9DA49F}"/>
              </a:ext>
            </a:extLst>
          </p:cNvPr>
          <p:cNvSpPr txBox="1"/>
          <p:nvPr/>
        </p:nvSpPr>
        <p:spPr>
          <a:xfrm>
            <a:off x="0" y="0"/>
            <a:ext cx="1464760"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Graphical IR</a:t>
            </a:r>
          </a:p>
        </p:txBody>
      </p:sp>
      <p:sp>
        <p:nvSpPr>
          <p:cNvPr id="3" name="TextBox 2">
            <a:extLst>
              <a:ext uri="{FF2B5EF4-FFF2-40B4-BE49-F238E27FC236}">
                <a16:creationId xmlns:a16="http://schemas.microsoft.com/office/drawing/2014/main" id="{9CAED577-E12B-4004-A458-FBC28120E6DC}"/>
              </a:ext>
            </a:extLst>
          </p:cNvPr>
          <p:cNvSpPr txBox="1"/>
          <p:nvPr/>
        </p:nvSpPr>
        <p:spPr>
          <a:xfrm>
            <a:off x="1617784" y="30778"/>
            <a:ext cx="1012873" cy="369332"/>
          </a:xfrm>
          <a:prstGeom prst="rect">
            <a:avLst/>
          </a:prstGeom>
          <a:solidFill>
            <a:schemeClr val="accent4">
              <a:lumMod val="40000"/>
              <a:lumOff val="60000"/>
            </a:schemeClr>
          </a:solidFill>
          <a:ln>
            <a:solidFill>
              <a:schemeClr val="tx1">
                <a:lumMod val="50000"/>
                <a:lumOff val="50000"/>
              </a:schemeClr>
            </a:solidFill>
          </a:ln>
        </p:spPr>
        <p:txBody>
          <a:bodyPr wrap="square">
            <a:spAutoFit/>
          </a:bodyPr>
          <a:lstStyle/>
          <a:p>
            <a:r>
              <a:rPr lang="en-US" sz="1800" b="1" i="0" u="none" strike="noStrike" baseline="0" dirty="0">
                <a:latin typeface="Myriad-Bold"/>
              </a:rPr>
              <a:t>Graph</a:t>
            </a:r>
            <a:endParaRPr lang="en-US" dirty="0"/>
          </a:p>
        </p:txBody>
      </p:sp>
      <p:sp>
        <p:nvSpPr>
          <p:cNvPr id="4" name="TextBox 3">
            <a:extLst>
              <a:ext uri="{FF2B5EF4-FFF2-40B4-BE49-F238E27FC236}">
                <a16:creationId xmlns:a16="http://schemas.microsoft.com/office/drawing/2014/main" id="{3C6C39B9-AE6D-4233-8401-482CE9E01949}"/>
              </a:ext>
            </a:extLst>
          </p:cNvPr>
          <p:cNvSpPr txBox="1"/>
          <p:nvPr/>
        </p:nvSpPr>
        <p:spPr>
          <a:xfrm>
            <a:off x="2783681" y="30778"/>
            <a:ext cx="1239679" cy="369332"/>
          </a:xfrm>
          <a:prstGeom prst="rect">
            <a:avLst/>
          </a:prstGeom>
          <a:solidFill>
            <a:schemeClr val="accent1">
              <a:lumMod val="40000"/>
              <a:lumOff val="60000"/>
            </a:schemeClr>
          </a:solidFill>
          <a:ln>
            <a:solidFill>
              <a:schemeClr val="accent1"/>
            </a:solidFill>
          </a:ln>
        </p:spPr>
        <p:txBody>
          <a:bodyPr wrap="square">
            <a:spAutoFit/>
          </a:bodyPr>
          <a:lstStyle/>
          <a:p>
            <a:r>
              <a:rPr lang="en-US" sz="1800" b="1" i="1" u="none" strike="noStrike" baseline="0" dirty="0">
                <a:latin typeface="Myriad-BoldItalic"/>
              </a:rPr>
              <a:t>Call Graph</a:t>
            </a:r>
            <a:endParaRPr lang="en-US" dirty="0"/>
          </a:p>
        </p:txBody>
      </p:sp>
      <p:sp>
        <p:nvSpPr>
          <p:cNvPr id="6" name="TextBox 5">
            <a:extLst>
              <a:ext uri="{FF2B5EF4-FFF2-40B4-BE49-F238E27FC236}">
                <a16:creationId xmlns:a16="http://schemas.microsoft.com/office/drawing/2014/main" id="{8CEC1778-9AA1-4FAB-B727-C6CFFA2C0E91}"/>
              </a:ext>
            </a:extLst>
          </p:cNvPr>
          <p:cNvSpPr txBox="1"/>
          <p:nvPr/>
        </p:nvSpPr>
        <p:spPr>
          <a:xfrm>
            <a:off x="201207" y="534964"/>
            <a:ext cx="6762302" cy="2462213"/>
          </a:xfrm>
          <a:prstGeom prst="rect">
            <a:avLst/>
          </a:prstGeom>
          <a:noFill/>
          <a:ln>
            <a:solidFill>
              <a:srgbClr val="FF0000"/>
            </a:solidFill>
          </a:ln>
        </p:spPr>
        <p:txBody>
          <a:bodyPr wrap="square">
            <a:spAutoFit/>
          </a:bodyPr>
          <a:lstStyle/>
          <a:p>
            <a:pPr marL="285750" indent="-285750" algn="just">
              <a:buFont typeface="Arial" panose="020B0604020202020204" pitchFamily="34" charset="0"/>
              <a:buChar char="•"/>
            </a:pPr>
            <a:r>
              <a:rPr lang="en-US" sz="2200" b="0" i="0" u="none" strike="noStrike" baseline="0" dirty="0">
                <a:latin typeface="Times-Roman"/>
              </a:rPr>
              <a:t>To represent the runtime transfers of control between </a:t>
            </a:r>
            <a:r>
              <a:rPr lang="en-US" sz="2200" b="1" i="1" u="none" strike="noStrike" baseline="0" dirty="0">
                <a:solidFill>
                  <a:srgbClr val="FF0000"/>
                </a:solidFill>
                <a:latin typeface="Times-Roman"/>
              </a:rPr>
              <a:t>procedures</a:t>
            </a:r>
            <a:r>
              <a:rPr lang="en-US" sz="2200" b="0" i="0" u="none" strike="noStrike" baseline="0" dirty="0">
                <a:latin typeface="Times-Roman"/>
              </a:rPr>
              <a:t>, compilers use a </a:t>
            </a:r>
            <a:r>
              <a:rPr lang="en-US" sz="2200" b="1" i="1" dirty="0">
                <a:solidFill>
                  <a:srgbClr val="FF0000"/>
                </a:solidFill>
                <a:latin typeface="Times-Roman"/>
              </a:rPr>
              <a:t>call</a:t>
            </a:r>
            <a:r>
              <a:rPr lang="en-US" sz="2200" b="0" i="1" u="none" strike="noStrike" baseline="0" dirty="0">
                <a:latin typeface="Times-Italic"/>
              </a:rPr>
              <a:t> </a:t>
            </a:r>
            <a:r>
              <a:rPr lang="en-US" sz="2200" b="1" i="1" dirty="0">
                <a:solidFill>
                  <a:srgbClr val="FF0000"/>
                </a:solidFill>
                <a:latin typeface="Times-Roman"/>
              </a:rPr>
              <a:t>graph</a:t>
            </a:r>
            <a:r>
              <a:rPr lang="en-US" sz="2200" b="0" i="0" u="none" strike="noStrike" baseline="0" dirty="0">
                <a:latin typeface="Times-Roman"/>
              </a:rPr>
              <a:t>.</a:t>
            </a:r>
          </a:p>
          <a:p>
            <a:pPr marL="285750" indent="-285750" algn="just">
              <a:buFont typeface="Arial" panose="020B0604020202020204" pitchFamily="34" charset="0"/>
              <a:buChar char="•"/>
            </a:pPr>
            <a:endParaRPr lang="en-US" sz="2200" b="0" i="0" u="none" strike="noStrike" baseline="0" dirty="0">
              <a:latin typeface="Times-Roman"/>
            </a:endParaRPr>
          </a:p>
          <a:p>
            <a:pPr marL="285750" indent="-285750" algn="just">
              <a:buFont typeface="Arial" panose="020B0604020202020204" pitchFamily="34" charset="0"/>
              <a:buChar char="•"/>
            </a:pPr>
            <a:r>
              <a:rPr lang="en-US" sz="2200" b="0" i="0" u="none" strike="noStrike" baseline="0" dirty="0">
                <a:latin typeface="Times-Roman"/>
              </a:rPr>
              <a:t>A </a:t>
            </a:r>
            <a:r>
              <a:rPr lang="en-US" sz="2200" b="1" i="1" dirty="0">
                <a:solidFill>
                  <a:srgbClr val="FF0000"/>
                </a:solidFill>
                <a:latin typeface="Times-Roman"/>
              </a:rPr>
              <a:t>call graph </a:t>
            </a:r>
            <a:r>
              <a:rPr lang="en-US" sz="2200" b="0" i="0" u="none" strike="noStrike" baseline="0" dirty="0">
                <a:latin typeface="Times-Roman"/>
              </a:rPr>
              <a:t>has a node for each procedure and an edge for each distinct procedure call site. Thus, the code calls </a:t>
            </a:r>
            <a:r>
              <a:rPr lang="en-US" sz="2200" b="1" i="1" dirty="0">
                <a:solidFill>
                  <a:srgbClr val="FF0000"/>
                </a:solidFill>
                <a:latin typeface="Times-Roman"/>
              </a:rPr>
              <a:t>q</a:t>
            </a:r>
            <a:r>
              <a:rPr lang="en-US" sz="2200" b="0" i="1" u="none" strike="noStrike" baseline="0" dirty="0">
                <a:latin typeface="Times-Italic"/>
              </a:rPr>
              <a:t> </a:t>
            </a:r>
            <a:r>
              <a:rPr lang="en-US" sz="2200" b="0" i="0" u="none" strike="noStrike" baseline="0" dirty="0">
                <a:latin typeface="Times-Roman"/>
              </a:rPr>
              <a:t>from three textually distinct sites in </a:t>
            </a:r>
            <a:r>
              <a:rPr lang="en-US" sz="2200" b="1" i="1" dirty="0">
                <a:solidFill>
                  <a:srgbClr val="FF0000"/>
                </a:solidFill>
                <a:latin typeface="Times-Roman"/>
              </a:rPr>
              <a:t>p</a:t>
            </a:r>
            <a:r>
              <a:rPr lang="en-US" sz="2200" b="0" i="0" u="none" strike="noStrike" baseline="0" dirty="0">
                <a:latin typeface="Times-Roman"/>
              </a:rPr>
              <a:t>; the call graph has three edges </a:t>
            </a:r>
            <a:r>
              <a:rPr lang="en-US" sz="2200" b="1" i="1" dirty="0">
                <a:solidFill>
                  <a:srgbClr val="FF0000"/>
                </a:solidFill>
                <a:latin typeface="Times-Roman"/>
              </a:rPr>
              <a:t>(p, q), </a:t>
            </a:r>
            <a:r>
              <a:rPr lang="en-US" sz="2200" b="0" i="0" u="none" strike="noStrike" baseline="0" dirty="0">
                <a:latin typeface="Times-Roman"/>
              </a:rPr>
              <a:t>one for each call site.</a:t>
            </a:r>
            <a:endParaRPr lang="en-US" sz="2200" dirty="0"/>
          </a:p>
        </p:txBody>
      </p:sp>
      <p:sp>
        <p:nvSpPr>
          <p:cNvPr id="8" name="TextBox 7">
            <a:extLst>
              <a:ext uri="{FF2B5EF4-FFF2-40B4-BE49-F238E27FC236}">
                <a16:creationId xmlns:a16="http://schemas.microsoft.com/office/drawing/2014/main" id="{9FA5D10D-7174-45BE-A27F-21E888A6E47D}"/>
              </a:ext>
            </a:extLst>
          </p:cNvPr>
          <p:cNvSpPr txBox="1"/>
          <p:nvPr/>
        </p:nvSpPr>
        <p:spPr>
          <a:xfrm>
            <a:off x="201207" y="3152938"/>
            <a:ext cx="6884005" cy="1015663"/>
          </a:xfrm>
          <a:prstGeom prst="rect">
            <a:avLst/>
          </a:prstGeom>
          <a:noFill/>
        </p:spPr>
        <p:txBody>
          <a:bodyPr wrap="square">
            <a:spAutoFit/>
          </a:bodyPr>
          <a:lstStyle/>
          <a:p>
            <a:pPr marL="285750" indent="-285750" algn="just">
              <a:buFont typeface="Arial" panose="020B0604020202020204" pitchFamily="34" charset="0"/>
              <a:buChar char="•"/>
            </a:pPr>
            <a:r>
              <a:rPr lang="en-US" sz="2000" b="0" i="0" u="none" strike="noStrike" baseline="0" dirty="0">
                <a:latin typeface="Times-Roman"/>
              </a:rPr>
              <a:t>To address inefficiencies that arise in procedure level, compilers perform </a:t>
            </a:r>
            <a:r>
              <a:rPr lang="en-US" sz="2000" b="1" i="1" u="none" strike="noStrike" baseline="0" dirty="0" err="1">
                <a:solidFill>
                  <a:srgbClr val="FF0000"/>
                </a:solidFill>
                <a:latin typeface="Times-Italic"/>
              </a:rPr>
              <a:t>interprocedural</a:t>
            </a:r>
            <a:r>
              <a:rPr lang="en-US" sz="2000" b="0" i="1" u="none" strike="noStrike" baseline="0" dirty="0">
                <a:latin typeface="Times-Italic"/>
              </a:rPr>
              <a:t> and </a:t>
            </a:r>
            <a:r>
              <a:rPr lang="en-US" sz="2000" b="1" i="1" dirty="0">
                <a:solidFill>
                  <a:srgbClr val="FF0000"/>
                </a:solidFill>
                <a:latin typeface="Times-Italic"/>
              </a:rPr>
              <a:t>intraprocedural</a:t>
            </a:r>
            <a:r>
              <a:rPr lang="en-US" sz="2000" b="0" i="1" u="none" strike="noStrike" baseline="0" dirty="0">
                <a:latin typeface="Times-Italic"/>
              </a:rPr>
              <a:t> </a:t>
            </a:r>
            <a:r>
              <a:rPr lang="en-US" sz="2000" b="0" i="0" u="none" strike="noStrike" baseline="0" dirty="0">
                <a:latin typeface="Times-Roman"/>
              </a:rPr>
              <a:t>analysis and optimization. </a:t>
            </a:r>
          </a:p>
        </p:txBody>
      </p:sp>
      <p:graphicFrame>
        <p:nvGraphicFramePr>
          <p:cNvPr id="9" name="Object 8">
            <a:extLst>
              <a:ext uri="{FF2B5EF4-FFF2-40B4-BE49-F238E27FC236}">
                <a16:creationId xmlns:a16="http://schemas.microsoft.com/office/drawing/2014/main" id="{B7CE8428-5492-4D9C-835D-92B55314448B}"/>
              </a:ext>
            </a:extLst>
          </p:cNvPr>
          <p:cNvGraphicFramePr>
            <a:graphicFrameLocks noChangeAspect="1"/>
          </p:cNvGraphicFramePr>
          <p:nvPr>
            <p:extLst>
              <p:ext uri="{D42A27DB-BD31-4B8C-83A1-F6EECF244321}">
                <p14:modId xmlns:p14="http://schemas.microsoft.com/office/powerpoint/2010/main" val="1202879016"/>
              </p:ext>
            </p:extLst>
          </p:nvPr>
        </p:nvGraphicFramePr>
        <p:xfrm>
          <a:off x="772677" y="4168601"/>
          <a:ext cx="4898333" cy="2434588"/>
        </p:xfrm>
        <a:graphic>
          <a:graphicData uri="http://schemas.openxmlformats.org/presentationml/2006/ole">
            <mc:AlternateContent xmlns:mc="http://schemas.openxmlformats.org/markup-compatibility/2006">
              <mc:Choice xmlns:v="urn:schemas-microsoft-com:vml" Requires="v">
                <p:oleObj spid="_x0000_s26802" name="Bitmap Image" r:id="rId3" imgW="3200400" imgH="1590840" progId="PBrush">
                  <p:embed/>
                </p:oleObj>
              </mc:Choice>
              <mc:Fallback>
                <p:oleObj name="Bitmap Image" r:id="rId3" imgW="3200400" imgH="1590840" progId="PBrush">
                  <p:embed/>
                  <p:pic>
                    <p:nvPicPr>
                      <p:cNvPr id="0" name=""/>
                      <p:cNvPicPr/>
                      <p:nvPr/>
                    </p:nvPicPr>
                    <p:blipFill>
                      <a:blip r:embed="rId4"/>
                      <a:stretch>
                        <a:fillRect/>
                      </a:stretch>
                    </p:blipFill>
                    <p:spPr>
                      <a:xfrm>
                        <a:off x="772677" y="4168601"/>
                        <a:ext cx="4898333" cy="2434588"/>
                      </a:xfrm>
                      <a:prstGeom prst="rect">
                        <a:avLst/>
                      </a:prstGeom>
                      <a:ln>
                        <a:solidFill>
                          <a:srgbClr val="FF0000"/>
                        </a:solidFill>
                      </a:ln>
                    </p:spPr>
                  </p:pic>
                </p:oleObj>
              </mc:Fallback>
            </mc:AlternateContent>
          </a:graphicData>
        </a:graphic>
      </p:graphicFrame>
      <p:graphicFrame>
        <p:nvGraphicFramePr>
          <p:cNvPr id="10" name="Object 9">
            <a:extLst>
              <a:ext uri="{FF2B5EF4-FFF2-40B4-BE49-F238E27FC236}">
                <a16:creationId xmlns:a16="http://schemas.microsoft.com/office/drawing/2014/main" id="{6CC5E337-8A90-4920-8749-F337AE649354}"/>
              </a:ext>
            </a:extLst>
          </p:cNvPr>
          <p:cNvGraphicFramePr>
            <a:graphicFrameLocks noChangeAspect="1"/>
          </p:cNvGraphicFramePr>
          <p:nvPr>
            <p:extLst>
              <p:ext uri="{D42A27DB-BD31-4B8C-83A1-F6EECF244321}">
                <p14:modId xmlns:p14="http://schemas.microsoft.com/office/powerpoint/2010/main" val="2946912211"/>
              </p:ext>
            </p:extLst>
          </p:nvPr>
        </p:nvGraphicFramePr>
        <p:xfrm>
          <a:off x="7085212" y="534964"/>
          <a:ext cx="4919648" cy="2011268"/>
        </p:xfrm>
        <a:graphic>
          <a:graphicData uri="http://schemas.openxmlformats.org/presentationml/2006/ole">
            <mc:AlternateContent xmlns:mc="http://schemas.openxmlformats.org/markup-compatibility/2006">
              <mc:Choice xmlns:v="urn:schemas-microsoft-com:vml" Requires="v">
                <p:oleObj spid="_x0000_s26803" name="Bitmap Image" r:id="rId5" imgW="3238560" imgH="1324080" progId="PBrush">
                  <p:embed/>
                </p:oleObj>
              </mc:Choice>
              <mc:Fallback>
                <p:oleObj name="Bitmap Image" r:id="rId5" imgW="3238560" imgH="1324080" progId="PBrush">
                  <p:embed/>
                  <p:pic>
                    <p:nvPicPr>
                      <p:cNvPr id="0" name=""/>
                      <p:cNvPicPr/>
                      <p:nvPr/>
                    </p:nvPicPr>
                    <p:blipFill>
                      <a:blip r:embed="rId6"/>
                      <a:stretch>
                        <a:fillRect/>
                      </a:stretch>
                    </p:blipFill>
                    <p:spPr>
                      <a:xfrm>
                        <a:off x="7085212" y="534964"/>
                        <a:ext cx="4919648" cy="2011268"/>
                      </a:xfrm>
                      <a:prstGeom prst="rect">
                        <a:avLst/>
                      </a:prstGeom>
                      <a:ln>
                        <a:solidFill>
                          <a:srgbClr val="FF0000"/>
                        </a:solidFill>
                      </a:ln>
                    </p:spPr>
                  </p:pic>
                </p:oleObj>
              </mc:Fallback>
            </mc:AlternateContent>
          </a:graphicData>
        </a:graphic>
      </p:graphicFrame>
      <p:pic>
        <p:nvPicPr>
          <p:cNvPr id="26633" name="Picture 9" descr="Call Graphs">
            <a:extLst>
              <a:ext uri="{FF2B5EF4-FFF2-40B4-BE49-F238E27FC236}">
                <a16:creationId xmlns:a16="http://schemas.microsoft.com/office/drawing/2014/main" id="{4327CABF-055D-403D-9A4E-808E5B1A1E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99876" y="3002081"/>
            <a:ext cx="3533775" cy="261937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21C019-BB10-46F0-A939-1957B3D68CE2}"/>
              </a:ext>
            </a:extLst>
          </p:cNvPr>
          <p:cNvSpPr txBox="1"/>
          <p:nvPr/>
        </p:nvSpPr>
        <p:spPr>
          <a:xfrm>
            <a:off x="7078173" y="2664919"/>
            <a:ext cx="977191" cy="369332"/>
          </a:xfrm>
          <a:prstGeom prst="rect">
            <a:avLst/>
          </a:prstGeom>
          <a:noFill/>
        </p:spPr>
        <p:txBody>
          <a:bodyPr wrap="none" rtlCol="0">
            <a:spAutoFit/>
          </a:bodyPr>
          <a:lstStyle/>
          <a:p>
            <a:r>
              <a:rPr lang="en-US" dirty="0"/>
              <a:t>Example</a:t>
            </a:r>
          </a:p>
        </p:txBody>
      </p:sp>
    </p:spTree>
    <p:extLst>
      <p:ext uri="{BB962C8B-B14F-4D97-AF65-F5344CB8AC3E}">
        <p14:creationId xmlns:p14="http://schemas.microsoft.com/office/powerpoint/2010/main" val="2658901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AB133C45-25CC-4D22-AA23-C46189FA6D77}"/>
              </a:ext>
            </a:extLst>
          </p:cNvPr>
          <p:cNvGraphicFramePr>
            <a:graphicFrameLocks noChangeAspect="1"/>
          </p:cNvGraphicFramePr>
          <p:nvPr/>
        </p:nvGraphicFramePr>
        <p:xfrm>
          <a:off x="1411238" y="120478"/>
          <a:ext cx="6944971" cy="4006253"/>
        </p:xfrm>
        <a:graphic>
          <a:graphicData uri="http://schemas.openxmlformats.org/presentationml/2006/ole">
            <mc:AlternateContent xmlns:mc="http://schemas.openxmlformats.org/markup-compatibility/2006">
              <mc:Choice xmlns:v="urn:schemas-microsoft-com:vml" Requires="v">
                <p:oleObj spid="_x0000_s8476" name="Bitmap Image" r:id="rId3" imgW="5514840" imgH="3181320" progId="PBrush">
                  <p:embed/>
                </p:oleObj>
              </mc:Choice>
              <mc:Fallback>
                <p:oleObj name="Bitmap Image" r:id="rId3" imgW="5514840" imgH="3181320" progId="PBrush">
                  <p:embed/>
                  <p:pic>
                    <p:nvPicPr>
                      <p:cNvPr id="4" name="Object 3">
                        <a:extLst>
                          <a:ext uri="{FF2B5EF4-FFF2-40B4-BE49-F238E27FC236}">
                            <a16:creationId xmlns:a16="http://schemas.microsoft.com/office/drawing/2014/main" id="{AB133C45-25CC-4D22-AA23-C46189FA6D77}"/>
                          </a:ext>
                        </a:extLst>
                      </p:cNvPr>
                      <p:cNvPicPr/>
                      <p:nvPr/>
                    </p:nvPicPr>
                    <p:blipFill>
                      <a:blip r:embed="rId4"/>
                      <a:stretch>
                        <a:fillRect/>
                      </a:stretch>
                    </p:blipFill>
                    <p:spPr>
                      <a:xfrm>
                        <a:off x="1411238" y="120478"/>
                        <a:ext cx="6944971" cy="400625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F6E6E8F-9965-47E3-A292-462A8F9BB625}"/>
              </a:ext>
            </a:extLst>
          </p:cNvPr>
          <p:cNvGraphicFramePr>
            <a:graphicFrameLocks noChangeAspect="1"/>
          </p:cNvGraphicFramePr>
          <p:nvPr/>
        </p:nvGraphicFramePr>
        <p:xfrm>
          <a:off x="2138949" y="3943851"/>
          <a:ext cx="6217260" cy="2405526"/>
        </p:xfrm>
        <a:graphic>
          <a:graphicData uri="http://schemas.openxmlformats.org/presentationml/2006/ole">
            <mc:AlternateContent xmlns:mc="http://schemas.openxmlformats.org/markup-compatibility/2006">
              <mc:Choice xmlns:v="urn:schemas-microsoft-com:vml" Requires="v">
                <p:oleObj spid="_x0000_s8477" name="Bitmap Image" r:id="rId5" imgW="4791240" imgH="1781280" progId="PBrush">
                  <p:embed/>
                </p:oleObj>
              </mc:Choice>
              <mc:Fallback>
                <p:oleObj name="Bitmap Image" r:id="rId5" imgW="4791240" imgH="1781280" progId="PBrush">
                  <p:embed/>
                  <p:pic>
                    <p:nvPicPr>
                      <p:cNvPr id="5" name="Object 4">
                        <a:extLst>
                          <a:ext uri="{FF2B5EF4-FFF2-40B4-BE49-F238E27FC236}">
                            <a16:creationId xmlns:a16="http://schemas.microsoft.com/office/drawing/2014/main" id="{6F6E6E8F-9965-47E3-A292-462A8F9BB625}"/>
                          </a:ext>
                        </a:extLst>
                      </p:cNvPr>
                      <p:cNvPicPr/>
                      <p:nvPr/>
                    </p:nvPicPr>
                    <p:blipFill>
                      <a:blip r:embed="rId6"/>
                      <a:stretch>
                        <a:fillRect/>
                      </a:stretch>
                    </p:blipFill>
                    <p:spPr>
                      <a:xfrm>
                        <a:off x="2138949" y="3943851"/>
                        <a:ext cx="6217260" cy="2405526"/>
                      </a:xfrm>
                      <a:prstGeom prst="rect">
                        <a:avLst/>
                      </a:prstGeom>
                    </p:spPr>
                  </p:pic>
                </p:oleObj>
              </mc:Fallback>
            </mc:AlternateContent>
          </a:graphicData>
        </a:graphic>
      </p:graphicFrame>
      <p:sp>
        <p:nvSpPr>
          <p:cNvPr id="6" name="Arrow: Right 5">
            <a:extLst>
              <a:ext uri="{FF2B5EF4-FFF2-40B4-BE49-F238E27FC236}">
                <a16:creationId xmlns:a16="http://schemas.microsoft.com/office/drawing/2014/main" id="{E79620EA-2291-4BE7-A827-C884670F8D45}"/>
              </a:ext>
            </a:extLst>
          </p:cNvPr>
          <p:cNvSpPr/>
          <p:nvPr/>
        </p:nvSpPr>
        <p:spPr>
          <a:xfrm>
            <a:off x="1631853" y="1821150"/>
            <a:ext cx="689317" cy="168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9136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D74036-153B-4B46-925D-307723724664}"/>
              </a:ext>
            </a:extLst>
          </p:cNvPr>
          <p:cNvSpPr txBox="1"/>
          <p:nvPr/>
        </p:nvSpPr>
        <p:spPr>
          <a:xfrm>
            <a:off x="0" y="0"/>
            <a:ext cx="1112805"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Linear IR</a:t>
            </a:r>
          </a:p>
        </p:txBody>
      </p:sp>
      <p:sp>
        <p:nvSpPr>
          <p:cNvPr id="4" name="TextBox 3">
            <a:extLst>
              <a:ext uri="{FF2B5EF4-FFF2-40B4-BE49-F238E27FC236}">
                <a16:creationId xmlns:a16="http://schemas.microsoft.com/office/drawing/2014/main" id="{80968BF0-C03F-4300-A4AA-679270271666}"/>
              </a:ext>
            </a:extLst>
          </p:cNvPr>
          <p:cNvSpPr txBox="1"/>
          <p:nvPr/>
        </p:nvSpPr>
        <p:spPr>
          <a:xfrm>
            <a:off x="423567" y="568922"/>
            <a:ext cx="10830587" cy="5509200"/>
          </a:xfrm>
          <a:prstGeom prst="rect">
            <a:avLst/>
          </a:prstGeom>
          <a:noFill/>
          <a:ln>
            <a:solidFill>
              <a:srgbClr val="FF0000"/>
            </a:solidFill>
          </a:ln>
        </p:spPr>
        <p:txBody>
          <a:bodyPr wrap="square">
            <a:spAutoFit/>
          </a:bodyPr>
          <a:lstStyle/>
          <a:p>
            <a:pPr marL="342900" indent="-342900">
              <a:buFont typeface="Arial" panose="020B0604020202020204" pitchFamily="34" charset="0"/>
              <a:buChar char="•"/>
            </a:pPr>
            <a:r>
              <a:rPr lang="en-US" sz="2200" b="0" i="0" u="none" strike="noStrike" baseline="0" dirty="0">
                <a:latin typeface="Times-Roman"/>
              </a:rPr>
              <a:t>The alternative to a graphical </a:t>
            </a:r>
            <a:r>
              <a:rPr lang="en-US" sz="2200" b="1" i="1" dirty="0">
                <a:solidFill>
                  <a:srgbClr val="FF0000"/>
                </a:solidFill>
                <a:latin typeface="Times-Roman"/>
              </a:rPr>
              <a:t>IR</a:t>
            </a:r>
            <a:r>
              <a:rPr lang="en-US" sz="2200" b="0" i="0" u="none" strike="noStrike" baseline="0" dirty="0">
                <a:latin typeface="Times-RomanSC"/>
              </a:rPr>
              <a:t> </a:t>
            </a:r>
            <a:r>
              <a:rPr lang="en-US" sz="2200" b="0" i="0" u="none" strike="noStrike" baseline="0" dirty="0">
                <a:latin typeface="Times-Roman"/>
              </a:rPr>
              <a:t>is a linear </a:t>
            </a:r>
            <a:r>
              <a:rPr lang="en-US" sz="2200" b="1" i="1" dirty="0">
                <a:solidFill>
                  <a:srgbClr val="FF0000"/>
                </a:solidFill>
                <a:latin typeface="Times-Roman"/>
              </a:rPr>
              <a:t>IR</a:t>
            </a:r>
            <a:r>
              <a:rPr lang="en-US" sz="2200" b="0" i="0" u="none" strike="noStrike" baseline="0" dirty="0">
                <a:latin typeface="Times-Roman"/>
              </a:rPr>
              <a:t>. </a:t>
            </a:r>
          </a:p>
          <a:p>
            <a:pPr marL="342900" indent="-342900">
              <a:buFont typeface="Arial" panose="020B0604020202020204" pitchFamily="34" charset="0"/>
              <a:buChar char="•"/>
            </a:pPr>
            <a:endParaRPr lang="en-US" sz="2200" dirty="0">
              <a:latin typeface="Times-Roman"/>
            </a:endParaRPr>
          </a:p>
          <a:p>
            <a:pPr marL="342900" indent="-342900">
              <a:buFont typeface="Arial" panose="020B0604020202020204" pitchFamily="34" charset="0"/>
              <a:buChar char="•"/>
            </a:pPr>
            <a:r>
              <a:rPr lang="en-US" sz="2200" b="0" i="0" u="none" strike="noStrike" baseline="0" dirty="0">
                <a:latin typeface="Times-Roman"/>
              </a:rPr>
              <a:t>An assembly-language program is a form of linear code. </a:t>
            </a:r>
          </a:p>
          <a:p>
            <a:pPr marL="342900" indent="-342900">
              <a:buFont typeface="Arial" panose="020B0604020202020204" pitchFamily="34" charset="0"/>
              <a:buChar char="•"/>
            </a:pPr>
            <a:endParaRPr lang="en-US" sz="2200" dirty="0">
              <a:latin typeface="Times-Roman"/>
            </a:endParaRPr>
          </a:p>
          <a:p>
            <a:pPr marL="342900" indent="-342900">
              <a:buFont typeface="Arial" panose="020B0604020202020204" pitchFamily="34" charset="0"/>
              <a:buChar char="•"/>
            </a:pPr>
            <a:r>
              <a:rPr lang="en-US" sz="2200" b="0" i="0" u="none" strike="noStrike" baseline="0" dirty="0">
                <a:latin typeface="Times-Roman"/>
              </a:rPr>
              <a:t>It consists of a sequence of instructions that execute in their order of appearance </a:t>
            </a:r>
          </a:p>
          <a:p>
            <a:pPr marL="342900" indent="-342900">
              <a:buFont typeface="Arial" panose="020B0604020202020204" pitchFamily="34" charset="0"/>
              <a:buChar char="•"/>
            </a:pPr>
            <a:endParaRPr lang="en-US" sz="2200" dirty="0">
              <a:latin typeface="Times-Roman"/>
            </a:endParaRPr>
          </a:p>
          <a:p>
            <a:pPr marL="342900" indent="-342900">
              <a:buFont typeface="Arial" panose="020B0604020202020204" pitchFamily="34" charset="0"/>
              <a:buChar char="•"/>
            </a:pPr>
            <a:r>
              <a:rPr lang="en-US" sz="2200" b="0" i="0" u="none" strike="noStrike" baseline="0" dirty="0">
                <a:latin typeface="Times-Roman"/>
              </a:rPr>
              <a:t>The linear </a:t>
            </a:r>
            <a:r>
              <a:rPr lang="en-US" sz="2200" b="1" i="1" dirty="0">
                <a:solidFill>
                  <a:srgbClr val="FF0000"/>
                </a:solidFill>
                <a:latin typeface="Times-Roman"/>
              </a:rPr>
              <a:t>IRs</a:t>
            </a:r>
            <a:r>
              <a:rPr lang="en-US" sz="2200" b="0" i="0" u="none" strike="noStrike" baseline="0" dirty="0">
                <a:latin typeface="Times-Roman"/>
              </a:rPr>
              <a:t> used in compilers resemble the assembly code for an abstract machine.</a:t>
            </a:r>
          </a:p>
          <a:p>
            <a:pPr marL="342900" indent="-342900">
              <a:buFont typeface="Arial" panose="020B0604020202020204" pitchFamily="34" charset="0"/>
              <a:buChar char="•"/>
            </a:pPr>
            <a:endParaRPr lang="en-US" sz="2200" dirty="0">
              <a:latin typeface="Times-Roman"/>
            </a:endParaRPr>
          </a:p>
          <a:p>
            <a:pPr marL="342900" indent="-342900">
              <a:buFont typeface="Arial" panose="020B0604020202020204" pitchFamily="34" charset="0"/>
              <a:buChar char="•"/>
            </a:pPr>
            <a:r>
              <a:rPr lang="en-US" sz="2200" b="0" i="0" u="none" strike="noStrike" baseline="0" dirty="0">
                <a:latin typeface="Times-Roman"/>
              </a:rPr>
              <a:t>Many kinds of linear </a:t>
            </a:r>
            <a:r>
              <a:rPr lang="en-US" sz="2200" b="1" i="1" u="none" strike="noStrike" baseline="0" dirty="0">
                <a:solidFill>
                  <a:srgbClr val="FF0000"/>
                </a:solidFill>
                <a:latin typeface="Times-Roman"/>
              </a:rPr>
              <a:t>IRs</a:t>
            </a:r>
            <a:r>
              <a:rPr lang="en-US" sz="2200" b="0" i="0" u="none" strike="noStrike" baseline="0" dirty="0">
                <a:latin typeface="Times-Roman"/>
              </a:rPr>
              <a:t> have been used in compilers.</a:t>
            </a:r>
          </a:p>
          <a:p>
            <a:pPr marL="342900" indent="-342900">
              <a:buFont typeface="Arial" panose="020B0604020202020204" pitchFamily="34" charset="0"/>
              <a:buChar char="•"/>
            </a:pPr>
            <a:endParaRPr lang="en-US" sz="2200" b="0" i="0" u="none" strike="noStrike" baseline="0" dirty="0">
              <a:latin typeface="Times-Roman"/>
            </a:endParaRPr>
          </a:p>
          <a:p>
            <a:pPr marL="914400" lvl="1" indent="-457200">
              <a:buAutoNum type="arabicParenBoth"/>
            </a:pPr>
            <a:r>
              <a:rPr lang="en-US" sz="2200" b="1" i="1" dirty="0">
                <a:solidFill>
                  <a:srgbClr val="FF0000"/>
                </a:solidFill>
                <a:latin typeface="Times-Roman"/>
              </a:rPr>
              <a:t>One-address codes </a:t>
            </a:r>
            <a:r>
              <a:rPr lang="en-US" sz="2200" dirty="0">
                <a:latin typeface="Times-Roman"/>
              </a:rPr>
              <a:t>model</a:t>
            </a:r>
            <a:r>
              <a:rPr lang="en-US" sz="2200" b="1" i="1" dirty="0">
                <a:solidFill>
                  <a:srgbClr val="FF0000"/>
                </a:solidFill>
                <a:latin typeface="Times-Roman"/>
              </a:rPr>
              <a:t> </a:t>
            </a:r>
            <a:r>
              <a:rPr lang="en-US" sz="2200" b="0" i="0" u="none" strike="noStrike" baseline="0" dirty="0">
                <a:latin typeface="Times-Roman"/>
              </a:rPr>
              <a:t>the behavior of accumulator machines and stack machines.</a:t>
            </a:r>
          </a:p>
          <a:p>
            <a:pPr marL="914400" lvl="1" indent="-457200">
              <a:buAutoNum type="arabicParenBoth"/>
            </a:pPr>
            <a:endParaRPr lang="en-US" sz="2200" b="0" i="0" u="none" strike="noStrike" baseline="0" dirty="0">
              <a:latin typeface="Times-Roman"/>
            </a:endParaRPr>
          </a:p>
          <a:p>
            <a:pPr lvl="1"/>
            <a:r>
              <a:rPr lang="en-US" sz="2200" b="0" i="0" u="none" strike="noStrike" baseline="0" dirty="0">
                <a:latin typeface="Times-Roman"/>
              </a:rPr>
              <a:t>(2) </a:t>
            </a:r>
            <a:r>
              <a:rPr lang="en-US" sz="2200" b="1" i="1" dirty="0">
                <a:solidFill>
                  <a:srgbClr val="FF0000"/>
                </a:solidFill>
                <a:latin typeface="Times-Roman"/>
              </a:rPr>
              <a:t>Two-address codes </a:t>
            </a:r>
            <a:r>
              <a:rPr lang="en-US" sz="2200" dirty="0">
                <a:latin typeface="Times-Roman"/>
              </a:rPr>
              <a:t>model</a:t>
            </a:r>
            <a:r>
              <a:rPr lang="en-US" sz="2200" b="1" i="1" dirty="0">
                <a:solidFill>
                  <a:srgbClr val="FF0000"/>
                </a:solidFill>
                <a:latin typeface="Times-Roman"/>
              </a:rPr>
              <a:t> </a:t>
            </a:r>
            <a:r>
              <a:rPr lang="en-US" sz="2200" b="0" i="0" u="none" strike="noStrike" baseline="0" dirty="0">
                <a:latin typeface="Times-Roman"/>
              </a:rPr>
              <a:t>a machine that has destructive operations.</a:t>
            </a:r>
          </a:p>
          <a:p>
            <a:pPr lvl="1"/>
            <a:endParaRPr lang="en-US" sz="2200" b="0" i="0" u="none" strike="noStrike" baseline="0" dirty="0">
              <a:latin typeface="Times-Roman"/>
            </a:endParaRPr>
          </a:p>
          <a:p>
            <a:pPr lvl="1"/>
            <a:r>
              <a:rPr lang="en-US" sz="2200" b="0" i="0" u="none" strike="noStrike" baseline="0" dirty="0">
                <a:latin typeface="Times-Roman"/>
              </a:rPr>
              <a:t>(3) </a:t>
            </a:r>
            <a:r>
              <a:rPr lang="en-US" sz="2200" b="1" i="1" dirty="0">
                <a:solidFill>
                  <a:srgbClr val="FF0000"/>
                </a:solidFill>
                <a:latin typeface="Times-Roman"/>
              </a:rPr>
              <a:t>Three-address codes </a:t>
            </a:r>
            <a:r>
              <a:rPr lang="en-US" sz="2200" dirty="0">
                <a:latin typeface="Times-Roman"/>
              </a:rPr>
              <a:t>model</a:t>
            </a:r>
            <a:r>
              <a:rPr lang="en-US" sz="2200" b="1" i="1" dirty="0">
                <a:solidFill>
                  <a:srgbClr val="FF0000"/>
                </a:solidFill>
                <a:latin typeface="Times-Roman"/>
              </a:rPr>
              <a:t> </a:t>
            </a:r>
            <a:r>
              <a:rPr lang="en-US" sz="2200" b="0" i="0" u="none" strike="noStrike" baseline="0" dirty="0">
                <a:latin typeface="Times-Roman"/>
              </a:rPr>
              <a:t>a machine where most operations take two operands and produce a result</a:t>
            </a:r>
            <a:endParaRPr lang="en-US" sz="2200" dirty="0"/>
          </a:p>
        </p:txBody>
      </p:sp>
      <p:sp>
        <p:nvSpPr>
          <p:cNvPr id="6" name="TextBox 5">
            <a:extLst>
              <a:ext uri="{FF2B5EF4-FFF2-40B4-BE49-F238E27FC236}">
                <a16:creationId xmlns:a16="http://schemas.microsoft.com/office/drawing/2014/main" id="{037C4132-DFB4-4D43-B790-58C71A82359A}"/>
              </a:ext>
            </a:extLst>
          </p:cNvPr>
          <p:cNvSpPr txBox="1"/>
          <p:nvPr/>
        </p:nvSpPr>
        <p:spPr>
          <a:xfrm>
            <a:off x="423567" y="6246934"/>
            <a:ext cx="10830587" cy="400110"/>
          </a:xfrm>
          <a:prstGeom prst="rect">
            <a:avLst/>
          </a:prstGeom>
          <a:noFill/>
          <a:ln>
            <a:solidFill>
              <a:srgbClr val="FF0000"/>
            </a:solidFill>
          </a:ln>
        </p:spPr>
        <p:txBody>
          <a:bodyPr wrap="square">
            <a:spAutoFit/>
          </a:bodyPr>
          <a:lstStyle/>
          <a:p>
            <a:pPr algn="l"/>
            <a:r>
              <a:rPr lang="en-US" sz="2000" b="1" dirty="0">
                <a:latin typeface="Times-Roman"/>
              </a:rPr>
              <a:t>T</a:t>
            </a:r>
            <a:r>
              <a:rPr lang="en-US" sz="2000" b="1" i="0" u="none" strike="noStrike" baseline="0" dirty="0">
                <a:latin typeface="Times-Roman"/>
              </a:rPr>
              <a:t>wo linear </a:t>
            </a:r>
            <a:r>
              <a:rPr lang="en-US" sz="2000" b="1" dirty="0">
                <a:latin typeface="Times-RomanSC"/>
              </a:rPr>
              <a:t>IRs will be discussed </a:t>
            </a:r>
            <a:r>
              <a:rPr lang="en-US" sz="2000" b="1" i="1" u="none" strike="noStrike" baseline="0" dirty="0">
                <a:solidFill>
                  <a:srgbClr val="0070C0"/>
                </a:solidFill>
                <a:latin typeface="Times-Roman"/>
              </a:rPr>
              <a:t>stack-machine code</a:t>
            </a:r>
            <a:r>
              <a:rPr lang="en-US" sz="2000" b="1" i="0" u="none" strike="noStrike" baseline="0" dirty="0">
                <a:latin typeface="Times-Roman"/>
              </a:rPr>
              <a:t> (a one address code) and </a:t>
            </a:r>
            <a:r>
              <a:rPr lang="en-US" sz="2000" b="1" i="1" dirty="0">
                <a:solidFill>
                  <a:srgbClr val="0070C0"/>
                </a:solidFill>
                <a:latin typeface="Times-Roman"/>
              </a:rPr>
              <a:t>three-address code</a:t>
            </a:r>
            <a:r>
              <a:rPr lang="en-US" sz="2000" b="1" i="0" u="none" strike="noStrike" baseline="0" dirty="0">
                <a:latin typeface="Times-Roman"/>
              </a:rPr>
              <a:t>.</a:t>
            </a:r>
            <a:endParaRPr lang="en-US" sz="2000" b="1" dirty="0"/>
          </a:p>
        </p:txBody>
      </p:sp>
      <p:graphicFrame>
        <p:nvGraphicFramePr>
          <p:cNvPr id="7" name="Object 6">
            <a:extLst>
              <a:ext uri="{FF2B5EF4-FFF2-40B4-BE49-F238E27FC236}">
                <a16:creationId xmlns:a16="http://schemas.microsoft.com/office/drawing/2014/main" id="{74AEC8CB-5B2D-49BA-BEF6-80354FE03970}"/>
              </a:ext>
            </a:extLst>
          </p:cNvPr>
          <p:cNvGraphicFramePr>
            <a:graphicFrameLocks noChangeAspect="1"/>
          </p:cNvGraphicFramePr>
          <p:nvPr>
            <p:extLst>
              <p:ext uri="{D42A27DB-BD31-4B8C-83A1-F6EECF244321}">
                <p14:modId xmlns:p14="http://schemas.microsoft.com/office/powerpoint/2010/main" val="256717879"/>
              </p:ext>
            </p:extLst>
          </p:nvPr>
        </p:nvGraphicFramePr>
        <p:xfrm>
          <a:off x="9226061" y="4433692"/>
          <a:ext cx="2743200" cy="857250"/>
        </p:xfrm>
        <a:graphic>
          <a:graphicData uri="http://schemas.openxmlformats.org/presentationml/2006/ole">
            <mc:AlternateContent xmlns:mc="http://schemas.openxmlformats.org/markup-compatibility/2006">
              <mc:Choice xmlns:v="urn:schemas-microsoft-com:vml" Requires="v">
                <p:oleObj spid="_x0000_s29776" name="Bitmap Image" r:id="rId3" imgW="2743200" imgH="857160" progId="PBrush">
                  <p:embed/>
                </p:oleObj>
              </mc:Choice>
              <mc:Fallback>
                <p:oleObj name="Bitmap Image" r:id="rId3" imgW="2743200" imgH="857160" progId="PBrush">
                  <p:embed/>
                  <p:pic>
                    <p:nvPicPr>
                      <p:cNvPr id="0" name=""/>
                      <p:cNvPicPr/>
                      <p:nvPr/>
                    </p:nvPicPr>
                    <p:blipFill>
                      <a:blip r:embed="rId4"/>
                      <a:stretch>
                        <a:fillRect/>
                      </a:stretch>
                    </p:blipFill>
                    <p:spPr>
                      <a:xfrm>
                        <a:off x="9226061" y="4433692"/>
                        <a:ext cx="2743200" cy="857250"/>
                      </a:xfrm>
                      <a:prstGeom prst="rect">
                        <a:avLst/>
                      </a:prstGeom>
                      <a:ln>
                        <a:solidFill>
                          <a:srgbClr val="002060"/>
                        </a:solidFill>
                      </a:ln>
                    </p:spPr>
                  </p:pic>
                </p:oleObj>
              </mc:Fallback>
            </mc:AlternateContent>
          </a:graphicData>
        </a:graphic>
      </p:graphicFrame>
    </p:spTree>
    <p:extLst>
      <p:ext uri="{BB962C8B-B14F-4D97-AF65-F5344CB8AC3E}">
        <p14:creationId xmlns:p14="http://schemas.microsoft.com/office/powerpoint/2010/main" val="1902549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AB133C45-25CC-4D22-AA23-C46189FA6D77}"/>
              </a:ext>
            </a:extLst>
          </p:cNvPr>
          <p:cNvGraphicFramePr>
            <a:graphicFrameLocks noChangeAspect="1"/>
          </p:cNvGraphicFramePr>
          <p:nvPr/>
        </p:nvGraphicFramePr>
        <p:xfrm>
          <a:off x="1411238" y="120478"/>
          <a:ext cx="6944971" cy="4006253"/>
        </p:xfrm>
        <a:graphic>
          <a:graphicData uri="http://schemas.openxmlformats.org/presentationml/2006/ole">
            <mc:AlternateContent xmlns:mc="http://schemas.openxmlformats.org/markup-compatibility/2006">
              <mc:Choice xmlns:v="urn:schemas-microsoft-com:vml" Requires="v">
                <p:oleObj spid="_x0000_s27812" name="Bitmap Image" r:id="rId3" imgW="5514840" imgH="3181320" progId="PBrush">
                  <p:embed/>
                </p:oleObj>
              </mc:Choice>
              <mc:Fallback>
                <p:oleObj name="Bitmap Image" r:id="rId3" imgW="5514840" imgH="3181320" progId="PBrush">
                  <p:embed/>
                  <p:pic>
                    <p:nvPicPr>
                      <p:cNvPr id="4" name="Object 3">
                        <a:extLst>
                          <a:ext uri="{FF2B5EF4-FFF2-40B4-BE49-F238E27FC236}">
                            <a16:creationId xmlns:a16="http://schemas.microsoft.com/office/drawing/2014/main" id="{AB133C45-25CC-4D22-AA23-C46189FA6D77}"/>
                          </a:ext>
                        </a:extLst>
                      </p:cNvPr>
                      <p:cNvPicPr/>
                      <p:nvPr/>
                    </p:nvPicPr>
                    <p:blipFill>
                      <a:blip r:embed="rId4"/>
                      <a:stretch>
                        <a:fillRect/>
                      </a:stretch>
                    </p:blipFill>
                    <p:spPr>
                      <a:xfrm>
                        <a:off x="1411238" y="120478"/>
                        <a:ext cx="6944971" cy="400625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F6E6E8F-9965-47E3-A292-462A8F9BB625}"/>
              </a:ext>
            </a:extLst>
          </p:cNvPr>
          <p:cNvGraphicFramePr>
            <a:graphicFrameLocks noChangeAspect="1"/>
          </p:cNvGraphicFramePr>
          <p:nvPr/>
        </p:nvGraphicFramePr>
        <p:xfrm>
          <a:off x="2138949" y="3943851"/>
          <a:ext cx="6217260" cy="2405526"/>
        </p:xfrm>
        <a:graphic>
          <a:graphicData uri="http://schemas.openxmlformats.org/presentationml/2006/ole">
            <mc:AlternateContent xmlns:mc="http://schemas.openxmlformats.org/markup-compatibility/2006">
              <mc:Choice xmlns:v="urn:schemas-microsoft-com:vml" Requires="v">
                <p:oleObj spid="_x0000_s27813" name="Bitmap Image" r:id="rId5" imgW="4791240" imgH="1781280" progId="PBrush">
                  <p:embed/>
                </p:oleObj>
              </mc:Choice>
              <mc:Fallback>
                <p:oleObj name="Bitmap Image" r:id="rId5" imgW="4791240" imgH="1781280" progId="PBrush">
                  <p:embed/>
                  <p:pic>
                    <p:nvPicPr>
                      <p:cNvPr id="5" name="Object 4">
                        <a:extLst>
                          <a:ext uri="{FF2B5EF4-FFF2-40B4-BE49-F238E27FC236}">
                            <a16:creationId xmlns:a16="http://schemas.microsoft.com/office/drawing/2014/main" id="{6F6E6E8F-9965-47E3-A292-462A8F9BB625}"/>
                          </a:ext>
                        </a:extLst>
                      </p:cNvPr>
                      <p:cNvPicPr/>
                      <p:nvPr/>
                    </p:nvPicPr>
                    <p:blipFill>
                      <a:blip r:embed="rId6"/>
                      <a:stretch>
                        <a:fillRect/>
                      </a:stretch>
                    </p:blipFill>
                    <p:spPr>
                      <a:xfrm>
                        <a:off x="2138949" y="3943851"/>
                        <a:ext cx="6217260" cy="2405526"/>
                      </a:xfrm>
                      <a:prstGeom prst="rect">
                        <a:avLst/>
                      </a:prstGeom>
                    </p:spPr>
                  </p:pic>
                </p:oleObj>
              </mc:Fallback>
            </mc:AlternateContent>
          </a:graphicData>
        </a:graphic>
      </p:graphicFrame>
      <p:sp>
        <p:nvSpPr>
          <p:cNvPr id="6" name="Arrow: Right 5">
            <a:extLst>
              <a:ext uri="{FF2B5EF4-FFF2-40B4-BE49-F238E27FC236}">
                <a16:creationId xmlns:a16="http://schemas.microsoft.com/office/drawing/2014/main" id="{E79620EA-2291-4BE7-A827-C884670F8D45}"/>
              </a:ext>
            </a:extLst>
          </p:cNvPr>
          <p:cNvSpPr/>
          <p:nvPr/>
        </p:nvSpPr>
        <p:spPr>
          <a:xfrm>
            <a:off x="2138949" y="2039198"/>
            <a:ext cx="689317" cy="168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312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7EA84A-3BAA-4B96-85FA-C0A7D72C48A7}"/>
              </a:ext>
            </a:extLst>
          </p:cNvPr>
          <p:cNvSpPr txBox="1"/>
          <p:nvPr/>
        </p:nvSpPr>
        <p:spPr>
          <a:xfrm>
            <a:off x="0" y="0"/>
            <a:ext cx="1112805"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Linear IR</a:t>
            </a:r>
          </a:p>
        </p:txBody>
      </p:sp>
      <p:sp>
        <p:nvSpPr>
          <p:cNvPr id="4" name="TextBox 3">
            <a:extLst>
              <a:ext uri="{FF2B5EF4-FFF2-40B4-BE49-F238E27FC236}">
                <a16:creationId xmlns:a16="http://schemas.microsoft.com/office/drawing/2014/main" id="{1C419185-E9D4-4817-8D6A-72C534FE1278}"/>
              </a:ext>
            </a:extLst>
          </p:cNvPr>
          <p:cNvSpPr txBox="1"/>
          <p:nvPr/>
        </p:nvSpPr>
        <p:spPr>
          <a:xfrm>
            <a:off x="1280161" y="15389"/>
            <a:ext cx="2307101" cy="369332"/>
          </a:xfrm>
          <a:prstGeom prst="rect">
            <a:avLst/>
          </a:prstGeom>
          <a:solidFill>
            <a:schemeClr val="accent4">
              <a:lumMod val="20000"/>
              <a:lumOff val="80000"/>
            </a:schemeClr>
          </a:solidFill>
          <a:ln>
            <a:solidFill>
              <a:srgbClr val="FF0000"/>
            </a:solidFill>
          </a:ln>
        </p:spPr>
        <p:txBody>
          <a:bodyPr wrap="square">
            <a:spAutoFit/>
          </a:bodyPr>
          <a:lstStyle/>
          <a:p>
            <a:r>
              <a:rPr lang="en-US" sz="1800" b="1" i="0" u="none" strike="noStrike" baseline="0" dirty="0">
                <a:latin typeface="Myriad-Bold"/>
              </a:rPr>
              <a:t>Stack-Machine Code</a:t>
            </a:r>
            <a:endParaRPr lang="en-US" dirty="0"/>
          </a:p>
        </p:txBody>
      </p:sp>
      <p:sp>
        <p:nvSpPr>
          <p:cNvPr id="6" name="TextBox 5">
            <a:extLst>
              <a:ext uri="{FF2B5EF4-FFF2-40B4-BE49-F238E27FC236}">
                <a16:creationId xmlns:a16="http://schemas.microsoft.com/office/drawing/2014/main" id="{69E3B423-7184-4372-B4FF-735C381BD30C}"/>
              </a:ext>
            </a:extLst>
          </p:cNvPr>
          <p:cNvSpPr txBox="1"/>
          <p:nvPr/>
        </p:nvSpPr>
        <p:spPr>
          <a:xfrm>
            <a:off x="154745" y="654037"/>
            <a:ext cx="11774658" cy="3785652"/>
          </a:xfrm>
          <a:prstGeom prst="rect">
            <a:avLst/>
          </a:prstGeom>
          <a:noFill/>
          <a:ln>
            <a:solidFill>
              <a:srgbClr val="FF0000"/>
            </a:solidFill>
          </a:ln>
        </p:spPr>
        <p:txBody>
          <a:bodyPr wrap="square">
            <a:spAutoFit/>
          </a:bodyPr>
          <a:lstStyle/>
          <a:p>
            <a:pPr marL="342900" indent="-342900" algn="just">
              <a:buFont typeface="Arial" panose="020B0604020202020204" pitchFamily="34" charset="0"/>
              <a:buChar char="•"/>
            </a:pPr>
            <a:r>
              <a:rPr lang="en-US" sz="2400" b="0" i="1" u="none" strike="noStrike" baseline="0" dirty="0">
                <a:solidFill>
                  <a:srgbClr val="FF0000"/>
                </a:solidFill>
                <a:latin typeface="Times-Roman"/>
              </a:rPr>
              <a:t>Stack-machine code</a:t>
            </a:r>
            <a:r>
              <a:rPr lang="en-US" sz="2400" b="0" i="0" u="none" strike="noStrike" baseline="0" dirty="0">
                <a:latin typeface="Times-Roman"/>
              </a:rPr>
              <a:t>, a form of one-address code, assumes the presence of a </a:t>
            </a:r>
            <a:r>
              <a:rPr lang="en-US" sz="2400" b="1" i="1" u="none" strike="noStrike" baseline="0" dirty="0">
                <a:solidFill>
                  <a:srgbClr val="002060"/>
                </a:solidFill>
                <a:latin typeface="Times-Roman"/>
              </a:rPr>
              <a:t>stack of operands</a:t>
            </a:r>
            <a:r>
              <a:rPr lang="en-US" sz="2400" b="0" i="0" u="none" strike="noStrike" baseline="0" dirty="0">
                <a:latin typeface="Times-Roman"/>
              </a:rPr>
              <a:t>. </a:t>
            </a:r>
          </a:p>
          <a:p>
            <a:pPr marL="342900" indent="-342900" algn="just">
              <a:buFont typeface="Arial" panose="020B0604020202020204" pitchFamily="34" charset="0"/>
              <a:buChar char="•"/>
            </a:pPr>
            <a:endParaRPr lang="en-US" sz="2400" dirty="0">
              <a:latin typeface="Times-Roman"/>
            </a:endParaRPr>
          </a:p>
          <a:p>
            <a:pPr marL="342900" indent="-342900" algn="just">
              <a:buFont typeface="Arial" panose="020B0604020202020204" pitchFamily="34" charset="0"/>
              <a:buChar char="•"/>
            </a:pPr>
            <a:r>
              <a:rPr lang="en-US" sz="2400" b="0" i="0" u="none" strike="noStrike" baseline="0" dirty="0">
                <a:latin typeface="Times-Roman"/>
              </a:rPr>
              <a:t>Most </a:t>
            </a:r>
            <a:r>
              <a:rPr lang="en-US" sz="2400" b="0" i="1" u="none" strike="noStrike" baseline="0" dirty="0">
                <a:solidFill>
                  <a:srgbClr val="FF0000"/>
                </a:solidFill>
                <a:latin typeface="Times-Roman"/>
              </a:rPr>
              <a:t>operations </a:t>
            </a:r>
            <a:r>
              <a:rPr lang="en-US" sz="2400" i="1" dirty="0">
                <a:solidFill>
                  <a:srgbClr val="FF0000"/>
                </a:solidFill>
                <a:latin typeface="Times-Roman"/>
              </a:rPr>
              <a:t>take</a:t>
            </a:r>
            <a:r>
              <a:rPr lang="en-US" sz="2400" b="0" i="1" u="none" strike="noStrike" baseline="0" dirty="0">
                <a:solidFill>
                  <a:srgbClr val="FF0000"/>
                </a:solidFill>
                <a:latin typeface="Times-Roman"/>
              </a:rPr>
              <a:t> their operands </a:t>
            </a:r>
            <a:r>
              <a:rPr lang="en-US" sz="2400" b="0" i="0" u="none" strike="noStrike" baseline="0" dirty="0">
                <a:latin typeface="Times-Roman"/>
              </a:rPr>
              <a:t>from the stack and </a:t>
            </a:r>
            <a:r>
              <a:rPr lang="en-US" sz="2400" i="1" dirty="0">
                <a:solidFill>
                  <a:srgbClr val="FF0000"/>
                </a:solidFill>
                <a:latin typeface="Times-Roman"/>
              </a:rPr>
              <a:t>push</a:t>
            </a:r>
            <a:r>
              <a:rPr lang="en-US" sz="2400" b="0" i="0" u="none" strike="noStrike" baseline="0" dirty="0">
                <a:latin typeface="Times-Roman"/>
              </a:rPr>
              <a:t> their results back onto the stack.</a:t>
            </a:r>
          </a:p>
          <a:p>
            <a:pPr marL="342900" indent="-342900" algn="just">
              <a:buFont typeface="Arial" panose="020B0604020202020204" pitchFamily="34" charset="0"/>
              <a:buChar char="•"/>
            </a:pPr>
            <a:endParaRPr lang="en-US" sz="2400" dirty="0">
              <a:latin typeface="Times-Roman"/>
            </a:endParaRPr>
          </a:p>
          <a:p>
            <a:pPr marL="342900" indent="-342900" algn="just">
              <a:buFont typeface="Arial" panose="020B0604020202020204" pitchFamily="34" charset="0"/>
              <a:buChar char="•"/>
            </a:pPr>
            <a:r>
              <a:rPr lang="en-US" sz="2400" b="0" i="0" u="none" strike="noStrike" baseline="0" dirty="0">
                <a:latin typeface="Times-Roman"/>
              </a:rPr>
              <a:t>For example, an </a:t>
            </a:r>
            <a:r>
              <a:rPr lang="en-US" sz="2400" b="1" i="1" u="none" strike="noStrike" baseline="0" dirty="0">
                <a:solidFill>
                  <a:srgbClr val="002060"/>
                </a:solidFill>
                <a:latin typeface="Times-Roman"/>
              </a:rPr>
              <a:t>integer subtract operation </a:t>
            </a:r>
            <a:r>
              <a:rPr lang="en-US" sz="2400" b="0" i="0" u="none" strike="noStrike" baseline="0" dirty="0">
                <a:latin typeface="Times-Roman"/>
              </a:rPr>
              <a:t>would remove the top two elements from the stack and push their difference onto the stack. </a:t>
            </a:r>
          </a:p>
          <a:p>
            <a:pPr marL="342900" indent="-342900" algn="just">
              <a:buFont typeface="Arial" panose="020B0604020202020204" pitchFamily="34" charset="0"/>
              <a:buChar char="•"/>
            </a:pPr>
            <a:endParaRPr lang="en-US" sz="2400" dirty="0">
              <a:latin typeface="Times-Roman"/>
            </a:endParaRPr>
          </a:p>
          <a:p>
            <a:pPr marL="342900" indent="-342900" algn="just">
              <a:buFont typeface="Arial" panose="020B0604020202020204" pitchFamily="34" charset="0"/>
              <a:buChar char="•"/>
            </a:pPr>
            <a:r>
              <a:rPr lang="en-US" sz="2400" b="0" i="0" u="none" strike="noStrike" baseline="0" dirty="0">
                <a:latin typeface="Times-Roman"/>
              </a:rPr>
              <a:t>Stack-machine code for the expression </a:t>
            </a:r>
            <a:r>
              <a:rPr lang="en-US" sz="2400" b="0" i="1" u="none" strike="noStrike" baseline="0" dirty="0">
                <a:solidFill>
                  <a:srgbClr val="FF0000"/>
                </a:solidFill>
                <a:latin typeface="LetterGothic"/>
              </a:rPr>
              <a:t>a - 2 × b</a:t>
            </a:r>
            <a:r>
              <a:rPr lang="en-US" sz="2400" b="0" i="0" u="none" strike="noStrike" baseline="0" dirty="0">
                <a:latin typeface="LetterGothic"/>
              </a:rPr>
              <a:t> </a:t>
            </a:r>
            <a:r>
              <a:rPr lang="en-US" sz="2400" b="0" i="0" u="none" strike="noStrike" baseline="0" dirty="0">
                <a:latin typeface="Times-Roman"/>
              </a:rPr>
              <a:t>appears in the margin.</a:t>
            </a:r>
            <a:endParaRPr lang="en-US" sz="2400" dirty="0"/>
          </a:p>
        </p:txBody>
      </p:sp>
      <p:graphicFrame>
        <p:nvGraphicFramePr>
          <p:cNvPr id="7" name="Object 6">
            <a:extLst>
              <a:ext uri="{FF2B5EF4-FFF2-40B4-BE49-F238E27FC236}">
                <a16:creationId xmlns:a16="http://schemas.microsoft.com/office/drawing/2014/main" id="{3F88640E-602A-473C-A27C-66E7750E019E}"/>
              </a:ext>
            </a:extLst>
          </p:cNvPr>
          <p:cNvGraphicFramePr>
            <a:graphicFrameLocks noChangeAspect="1"/>
          </p:cNvGraphicFramePr>
          <p:nvPr>
            <p:extLst>
              <p:ext uri="{D42A27DB-BD31-4B8C-83A1-F6EECF244321}">
                <p14:modId xmlns:p14="http://schemas.microsoft.com/office/powerpoint/2010/main" val="3456873179"/>
              </p:ext>
            </p:extLst>
          </p:nvPr>
        </p:nvGraphicFramePr>
        <p:xfrm>
          <a:off x="9336258" y="3429000"/>
          <a:ext cx="2452468" cy="2094816"/>
        </p:xfrm>
        <a:graphic>
          <a:graphicData uri="http://schemas.openxmlformats.org/presentationml/2006/ole">
            <mc:AlternateContent xmlns:mc="http://schemas.openxmlformats.org/markup-compatibility/2006">
              <mc:Choice xmlns:v="urn:schemas-microsoft-com:vml" Requires="v">
                <p:oleObj spid="_x0000_s28755" name="Bitmap Image" r:id="rId4" imgW="1828800" imgH="1562040" progId="PBrush">
                  <p:embed/>
                </p:oleObj>
              </mc:Choice>
              <mc:Fallback>
                <p:oleObj name="Bitmap Image" r:id="rId4" imgW="1828800" imgH="1562040" progId="PBrush">
                  <p:embed/>
                  <p:pic>
                    <p:nvPicPr>
                      <p:cNvPr id="0" name=""/>
                      <p:cNvPicPr/>
                      <p:nvPr/>
                    </p:nvPicPr>
                    <p:blipFill>
                      <a:blip r:embed="rId5"/>
                      <a:stretch>
                        <a:fillRect/>
                      </a:stretch>
                    </p:blipFill>
                    <p:spPr>
                      <a:xfrm>
                        <a:off x="9336258" y="3429000"/>
                        <a:ext cx="2452468" cy="2094816"/>
                      </a:xfrm>
                      <a:prstGeom prst="rect">
                        <a:avLst/>
                      </a:prstGeom>
                      <a:ln>
                        <a:solidFill>
                          <a:srgbClr val="FF0000"/>
                        </a:solidFill>
                      </a:ln>
                    </p:spPr>
                  </p:pic>
                </p:oleObj>
              </mc:Fallback>
            </mc:AlternateContent>
          </a:graphicData>
        </a:graphic>
      </p:graphicFrame>
      <p:sp>
        <p:nvSpPr>
          <p:cNvPr id="9" name="TextBox 8">
            <a:extLst>
              <a:ext uri="{FF2B5EF4-FFF2-40B4-BE49-F238E27FC236}">
                <a16:creationId xmlns:a16="http://schemas.microsoft.com/office/drawing/2014/main" id="{BD4C0F2D-913A-47C7-83F3-2F35FE5BFDB9}"/>
              </a:ext>
            </a:extLst>
          </p:cNvPr>
          <p:cNvSpPr txBox="1"/>
          <p:nvPr/>
        </p:nvSpPr>
        <p:spPr>
          <a:xfrm>
            <a:off x="0" y="4693616"/>
            <a:ext cx="9040836" cy="1323439"/>
          </a:xfrm>
          <a:prstGeom prst="rect">
            <a:avLst/>
          </a:prstGeom>
          <a:noFill/>
        </p:spPr>
        <p:txBody>
          <a:bodyPr wrap="square">
            <a:spAutoFit/>
          </a:bodyPr>
          <a:lstStyle/>
          <a:p>
            <a:pPr marL="285750" indent="-285750" algn="l">
              <a:buFont typeface="Arial" panose="020B0604020202020204" pitchFamily="34" charset="0"/>
              <a:buChar char="•"/>
            </a:pPr>
            <a:r>
              <a:rPr lang="en-US" sz="2000" b="0" i="0" u="none" strike="noStrike" baseline="0" dirty="0">
                <a:latin typeface="Times-Roman"/>
              </a:rPr>
              <a:t>Stack-machine code is compact. </a:t>
            </a:r>
          </a:p>
          <a:p>
            <a:pPr marL="285750" indent="-285750" algn="l">
              <a:buFont typeface="Arial" panose="020B0604020202020204" pitchFamily="34" charset="0"/>
              <a:buChar char="•"/>
            </a:pPr>
            <a:endParaRPr lang="en-US" sz="2000" dirty="0">
              <a:latin typeface="Times-Roman"/>
            </a:endParaRPr>
          </a:p>
          <a:p>
            <a:pPr marL="342900" indent="-342900" algn="l">
              <a:buFont typeface="Arial" panose="020B0604020202020204" pitchFamily="34" charset="0"/>
              <a:buChar char="•"/>
            </a:pPr>
            <a:r>
              <a:rPr lang="en-US" sz="2000" b="0" i="0" u="none" strike="noStrike" baseline="0" dirty="0">
                <a:latin typeface="Times-Roman"/>
              </a:rPr>
              <a:t>The stack creates an implicit name space and eliminates many names from the IR. This shrinks the size of a program in </a:t>
            </a:r>
            <a:r>
              <a:rPr lang="en-US" sz="2000" b="1" i="1" dirty="0">
                <a:solidFill>
                  <a:srgbClr val="FF0000"/>
                </a:solidFill>
                <a:latin typeface="Times-RomanSC"/>
              </a:rPr>
              <a:t>IR</a:t>
            </a:r>
            <a:r>
              <a:rPr lang="en-US" sz="2000" b="0" i="0" u="none" strike="noStrike" baseline="0" dirty="0">
                <a:latin typeface="Times-RomanSC"/>
              </a:rPr>
              <a:t> </a:t>
            </a:r>
            <a:r>
              <a:rPr lang="en-US" sz="2000" b="0" i="0" u="none" strike="noStrike" baseline="0" dirty="0">
                <a:latin typeface="Times-Roman"/>
              </a:rPr>
              <a:t>form.</a:t>
            </a:r>
            <a:endParaRPr lang="en-US" sz="2000" dirty="0"/>
          </a:p>
        </p:txBody>
      </p:sp>
    </p:spTree>
    <p:extLst>
      <p:ext uri="{BB962C8B-B14F-4D97-AF65-F5344CB8AC3E}">
        <p14:creationId xmlns:p14="http://schemas.microsoft.com/office/powerpoint/2010/main" val="585609185"/>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095A05-D6A2-42CD-8A92-8B90AD0C5A59}"/>
              </a:ext>
            </a:extLst>
          </p:cNvPr>
          <p:cNvSpPr txBox="1"/>
          <p:nvPr/>
        </p:nvSpPr>
        <p:spPr>
          <a:xfrm>
            <a:off x="0" y="0"/>
            <a:ext cx="1112805"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Linear IR</a:t>
            </a:r>
          </a:p>
        </p:txBody>
      </p:sp>
      <p:sp>
        <p:nvSpPr>
          <p:cNvPr id="3" name="TextBox 2">
            <a:extLst>
              <a:ext uri="{FF2B5EF4-FFF2-40B4-BE49-F238E27FC236}">
                <a16:creationId xmlns:a16="http://schemas.microsoft.com/office/drawing/2014/main" id="{96ADF0EB-961D-47A2-9514-7997E89631B4}"/>
              </a:ext>
            </a:extLst>
          </p:cNvPr>
          <p:cNvSpPr txBox="1"/>
          <p:nvPr/>
        </p:nvSpPr>
        <p:spPr>
          <a:xfrm>
            <a:off x="1280161" y="15389"/>
            <a:ext cx="2124221" cy="369332"/>
          </a:xfrm>
          <a:prstGeom prst="rect">
            <a:avLst/>
          </a:prstGeom>
          <a:solidFill>
            <a:schemeClr val="accent4">
              <a:lumMod val="20000"/>
              <a:lumOff val="80000"/>
            </a:schemeClr>
          </a:solidFill>
          <a:ln>
            <a:solidFill>
              <a:srgbClr val="FF0000"/>
            </a:solidFill>
          </a:ln>
        </p:spPr>
        <p:txBody>
          <a:bodyPr wrap="square">
            <a:spAutoFit/>
          </a:bodyPr>
          <a:lstStyle/>
          <a:p>
            <a:r>
              <a:rPr lang="en-US" sz="1800" b="1" i="0" u="none" strike="noStrike" baseline="0" dirty="0">
                <a:latin typeface="Myriad-Bold"/>
              </a:rPr>
              <a:t>Three-Address code</a:t>
            </a:r>
            <a:endParaRPr lang="en-US" dirty="0"/>
          </a:p>
        </p:txBody>
      </p:sp>
      <p:sp>
        <p:nvSpPr>
          <p:cNvPr id="5" name="TextBox 4">
            <a:extLst>
              <a:ext uri="{FF2B5EF4-FFF2-40B4-BE49-F238E27FC236}">
                <a16:creationId xmlns:a16="http://schemas.microsoft.com/office/drawing/2014/main" id="{FF4686AC-5DD8-4C6A-B48A-A56BF7B2B490}"/>
              </a:ext>
            </a:extLst>
          </p:cNvPr>
          <p:cNvSpPr txBox="1"/>
          <p:nvPr/>
        </p:nvSpPr>
        <p:spPr>
          <a:xfrm>
            <a:off x="140677" y="689708"/>
            <a:ext cx="11873131" cy="3477875"/>
          </a:xfrm>
          <a:prstGeom prst="rect">
            <a:avLst/>
          </a:prstGeom>
          <a:noFill/>
          <a:ln>
            <a:solidFill>
              <a:schemeClr val="tx1">
                <a:lumMod val="95000"/>
                <a:lumOff val="5000"/>
              </a:schemeClr>
            </a:solidFill>
          </a:ln>
        </p:spPr>
        <p:txBody>
          <a:bodyPr wrap="square">
            <a:spAutoFit/>
          </a:bodyPr>
          <a:lstStyle/>
          <a:p>
            <a:pPr marL="342900" indent="-342900" algn="l">
              <a:buFont typeface="Arial" panose="020B0604020202020204" pitchFamily="34" charset="0"/>
              <a:buChar char="•"/>
            </a:pPr>
            <a:r>
              <a:rPr lang="en-US" sz="2200" b="0" i="0" u="none" strike="noStrike" baseline="0" dirty="0">
                <a:latin typeface="Times-Roman"/>
              </a:rPr>
              <a:t>In three-address code most operations have the form </a:t>
            </a:r>
            <a:r>
              <a:rPr lang="en-US" sz="2200" b="1" i="1" u="none" strike="noStrike" baseline="0" dirty="0" err="1">
                <a:solidFill>
                  <a:srgbClr val="FF0000"/>
                </a:solidFill>
                <a:latin typeface="LetterGothic"/>
              </a:rPr>
              <a:t>i</a:t>
            </a:r>
            <a:r>
              <a:rPr lang="en-US" sz="2200" b="1" i="1" u="none" strike="noStrike" baseline="0" dirty="0">
                <a:solidFill>
                  <a:srgbClr val="FF0000"/>
                </a:solidFill>
                <a:latin typeface="MTSY"/>
              </a:rPr>
              <a:t> </a:t>
            </a:r>
            <a:r>
              <a:rPr lang="en-US" sz="2200" b="1" i="1" u="none" strike="noStrike" baseline="0" dirty="0">
                <a:solidFill>
                  <a:srgbClr val="FF0000"/>
                </a:solidFill>
                <a:latin typeface="MTSY"/>
                <a:sym typeface="Wingdings" panose="05000000000000000000" pitchFamily="2" charset="2"/>
              </a:rPr>
              <a:t> </a:t>
            </a:r>
            <a:r>
              <a:rPr lang="en-US" sz="2200" b="1" i="1" u="none" strike="noStrike" baseline="0" dirty="0">
                <a:solidFill>
                  <a:srgbClr val="FF0000"/>
                </a:solidFill>
                <a:latin typeface="LetterGothic"/>
              </a:rPr>
              <a:t>j op k</a:t>
            </a:r>
            <a:r>
              <a:rPr lang="en-US" sz="2200" b="0" i="0" u="none" strike="noStrike" baseline="0" dirty="0">
                <a:latin typeface="Times-Roman"/>
              </a:rPr>
              <a:t>, with an operator (</a:t>
            </a:r>
            <a:r>
              <a:rPr lang="en-US" sz="2200" b="1" i="1" dirty="0">
                <a:solidFill>
                  <a:srgbClr val="FF0000"/>
                </a:solidFill>
                <a:latin typeface="LetterGothic"/>
              </a:rPr>
              <a:t>op</a:t>
            </a:r>
            <a:r>
              <a:rPr lang="en-US" sz="2200" b="0" i="0" u="none" strike="noStrike" baseline="0" dirty="0">
                <a:latin typeface="Times-Roman"/>
              </a:rPr>
              <a:t>), two operands (</a:t>
            </a:r>
            <a:r>
              <a:rPr lang="en-US" sz="2200" b="1" i="1" dirty="0">
                <a:solidFill>
                  <a:srgbClr val="FF0000"/>
                </a:solidFill>
                <a:latin typeface="LetterGothic"/>
              </a:rPr>
              <a:t>j </a:t>
            </a:r>
            <a:r>
              <a:rPr lang="en-US" sz="2200" b="0" i="0" u="none" strike="noStrike" baseline="0" dirty="0">
                <a:latin typeface="Times-Roman"/>
              </a:rPr>
              <a:t>and </a:t>
            </a:r>
            <a:r>
              <a:rPr lang="en-US" sz="2200" b="1" i="1" dirty="0">
                <a:solidFill>
                  <a:srgbClr val="FF0000"/>
                </a:solidFill>
                <a:latin typeface="LetterGothic"/>
              </a:rPr>
              <a:t>k</a:t>
            </a:r>
            <a:r>
              <a:rPr lang="en-US" sz="2200" b="0" i="0" u="none" strike="noStrike" baseline="0" dirty="0">
                <a:latin typeface="Times-Roman"/>
              </a:rPr>
              <a:t>) and one result (</a:t>
            </a:r>
            <a:r>
              <a:rPr lang="en-US" sz="2200" b="1" i="1" dirty="0" err="1">
                <a:solidFill>
                  <a:srgbClr val="FF0000"/>
                </a:solidFill>
                <a:latin typeface="LetterGothic"/>
              </a:rPr>
              <a:t>i</a:t>
            </a:r>
            <a:r>
              <a:rPr lang="en-US" sz="2200" b="0" i="0" u="none" strike="noStrike" baseline="0" dirty="0">
                <a:latin typeface="Times-Roman"/>
              </a:rPr>
              <a:t>). </a:t>
            </a:r>
          </a:p>
          <a:p>
            <a:pPr marL="342900" indent="-342900" algn="l">
              <a:buFont typeface="Arial" panose="020B0604020202020204" pitchFamily="34" charset="0"/>
              <a:buChar char="•"/>
            </a:pPr>
            <a:endParaRPr lang="en-US" sz="2200" dirty="0">
              <a:latin typeface="Times-Roman"/>
            </a:endParaRPr>
          </a:p>
          <a:p>
            <a:pPr marL="342900" indent="-342900" algn="l">
              <a:buFont typeface="Arial" panose="020B0604020202020204" pitchFamily="34" charset="0"/>
              <a:buChar char="•"/>
            </a:pPr>
            <a:r>
              <a:rPr lang="en-US" sz="2200" b="0" i="0" u="none" strike="noStrike" baseline="0" dirty="0">
                <a:latin typeface="Times-Roman"/>
              </a:rPr>
              <a:t>Some operators, such as an immediate </a:t>
            </a:r>
            <a:r>
              <a:rPr lang="en-US" sz="2200" b="1" i="1" dirty="0">
                <a:solidFill>
                  <a:srgbClr val="FF0000"/>
                </a:solidFill>
                <a:latin typeface="LetterGothic"/>
              </a:rPr>
              <a:t>load</a:t>
            </a:r>
            <a:r>
              <a:rPr lang="en-US" sz="2200" b="0" i="0" u="none" strike="noStrike" baseline="0" dirty="0">
                <a:latin typeface="Times-Roman"/>
              </a:rPr>
              <a:t> and a </a:t>
            </a:r>
            <a:r>
              <a:rPr lang="en-US" sz="2200" b="1" i="1" dirty="0">
                <a:solidFill>
                  <a:srgbClr val="FF0000"/>
                </a:solidFill>
                <a:latin typeface="LetterGothic"/>
              </a:rPr>
              <a:t>jump</a:t>
            </a:r>
            <a:r>
              <a:rPr lang="en-US" sz="2200" b="0" i="0" u="none" strike="noStrike" baseline="0" dirty="0">
                <a:latin typeface="Times-Roman"/>
              </a:rPr>
              <a:t>, will need fewer arguments. </a:t>
            </a:r>
          </a:p>
          <a:p>
            <a:pPr marL="342900" indent="-342900" algn="l">
              <a:buFont typeface="Arial" panose="020B0604020202020204" pitchFamily="34" charset="0"/>
              <a:buChar char="•"/>
            </a:pPr>
            <a:endParaRPr lang="en-US" sz="2200" dirty="0">
              <a:latin typeface="Times-Roman"/>
            </a:endParaRPr>
          </a:p>
          <a:p>
            <a:pPr marL="342900" indent="-342900" algn="l">
              <a:buFont typeface="Arial" panose="020B0604020202020204" pitchFamily="34" charset="0"/>
              <a:buChar char="•"/>
            </a:pPr>
            <a:r>
              <a:rPr lang="en-US" sz="2200" b="0" i="0" u="none" strike="noStrike" baseline="0" dirty="0">
                <a:latin typeface="Times-Roman"/>
              </a:rPr>
              <a:t>Sometimes, an operation with more than three addresses is needed. </a:t>
            </a:r>
          </a:p>
          <a:p>
            <a:pPr marL="342900" indent="-342900" algn="l">
              <a:buFont typeface="Arial" panose="020B0604020202020204" pitchFamily="34" charset="0"/>
              <a:buChar char="•"/>
            </a:pPr>
            <a:endParaRPr lang="en-US" sz="2200" dirty="0">
              <a:latin typeface="Times-Roman"/>
            </a:endParaRPr>
          </a:p>
          <a:p>
            <a:pPr marL="342900" indent="-342900" algn="l">
              <a:buFont typeface="Arial" panose="020B0604020202020204" pitchFamily="34" charset="0"/>
              <a:buChar char="•"/>
            </a:pPr>
            <a:r>
              <a:rPr lang="en-US" sz="2200" b="0" i="0" u="none" strike="noStrike" baseline="0" dirty="0">
                <a:latin typeface="Times-Roman"/>
              </a:rPr>
              <a:t>Three address code for </a:t>
            </a:r>
            <a:r>
              <a:rPr lang="en-US" sz="2200" b="1" i="1" u="none" strike="noStrike" baseline="0" dirty="0">
                <a:solidFill>
                  <a:srgbClr val="FF0000"/>
                </a:solidFill>
                <a:latin typeface="LetterGothic"/>
              </a:rPr>
              <a:t>a - 2 × b </a:t>
            </a:r>
            <a:r>
              <a:rPr lang="en-US" sz="2200" b="0" i="0" u="none" strike="noStrike" baseline="0" dirty="0">
                <a:latin typeface="Times-Roman"/>
              </a:rPr>
              <a:t>appears in the margin. </a:t>
            </a:r>
          </a:p>
          <a:p>
            <a:pPr marL="342900" indent="-342900" algn="l">
              <a:buFont typeface="Arial" panose="020B0604020202020204" pitchFamily="34" charset="0"/>
              <a:buChar char="•"/>
            </a:pPr>
            <a:endParaRPr lang="en-US" sz="2200" dirty="0">
              <a:latin typeface="Times-Roman"/>
            </a:endParaRPr>
          </a:p>
          <a:p>
            <a:pPr marL="342900" indent="-342900" algn="l">
              <a:buFont typeface="Arial" panose="020B0604020202020204" pitchFamily="34" charset="0"/>
              <a:buChar char="•"/>
            </a:pPr>
            <a:r>
              <a:rPr lang="en-US" sz="2200" b="1" i="1" u="none" strike="noStrike" baseline="0" dirty="0">
                <a:solidFill>
                  <a:srgbClr val="FF0000"/>
                </a:solidFill>
                <a:latin typeface="Times-Roman"/>
              </a:rPr>
              <a:t>ILOC</a:t>
            </a:r>
            <a:r>
              <a:rPr lang="en-US" sz="2200" b="0" i="0" u="none" strike="noStrike" baseline="0" dirty="0">
                <a:latin typeface="Times-Roman"/>
              </a:rPr>
              <a:t> is another example of a three-address code.</a:t>
            </a:r>
            <a:endParaRPr lang="en-US" sz="2200" dirty="0"/>
          </a:p>
        </p:txBody>
      </p:sp>
      <p:graphicFrame>
        <p:nvGraphicFramePr>
          <p:cNvPr id="6" name="Object 5">
            <a:extLst>
              <a:ext uri="{FF2B5EF4-FFF2-40B4-BE49-F238E27FC236}">
                <a16:creationId xmlns:a16="http://schemas.microsoft.com/office/drawing/2014/main" id="{E2BC4CB1-6870-476A-B2CA-3EC0B1A65F6E}"/>
              </a:ext>
            </a:extLst>
          </p:cNvPr>
          <p:cNvGraphicFramePr>
            <a:graphicFrameLocks noChangeAspect="1"/>
          </p:cNvGraphicFramePr>
          <p:nvPr>
            <p:extLst>
              <p:ext uri="{D42A27DB-BD31-4B8C-83A1-F6EECF244321}">
                <p14:modId xmlns:p14="http://schemas.microsoft.com/office/powerpoint/2010/main" val="1577880415"/>
              </p:ext>
            </p:extLst>
          </p:nvPr>
        </p:nvGraphicFramePr>
        <p:xfrm>
          <a:off x="9045233" y="2088856"/>
          <a:ext cx="2504341" cy="2006028"/>
        </p:xfrm>
        <a:graphic>
          <a:graphicData uri="http://schemas.openxmlformats.org/presentationml/2006/ole">
            <mc:AlternateContent xmlns:mc="http://schemas.openxmlformats.org/markup-compatibility/2006">
              <mc:Choice xmlns:v="urn:schemas-microsoft-com:vml" Requires="v">
                <p:oleObj spid="_x0000_s30800" name="Bitmap Image" r:id="rId3" imgW="1866960" imgH="1495440" progId="PBrush">
                  <p:embed/>
                </p:oleObj>
              </mc:Choice>
              <mc:Fallback>
                <p:oleObj name="Bitmap Image" r:id="rId3" imgW="1866960" imgH="1495440" progId="PBrush">
                  <p:embed/>
                  <p:pic>
                    <p:nvPicPr>
                      <p:cNvPr id="0" name=""/>
                      <p:cNvPicPr/>
                      <p:nvPr/>
                    </p:nvPicPr>
                    <p:blipFill>
                      <a:blip r:embed="rId4"/>
                      <a:stretch>
                        <a:fillRect/>
                      </a:stretch>
                    </p:blipFill>
                    <p:spPr>
                      <a:xfrm>
                        <a:off x="9045233" y="2088856"/>
                        <a:ext cx="2504341" cy="2006028"/>
                      </a:xfrm>
                      <a:prstGeom prst="rect">
                        <a:avLst/>
                      </a:prstGeom>
                      <a:ln>
                        <a:solidFill>
                          <a:schemeClr val="tx1">
                            <a:lumMod val="95000"/>
                            <a:lumOff val="5000"/>
                          </a:schemeClr>
                        </a:solidFill>
                      </a:ln>
                    </p:spPr>
                  </p:pic>
                </p:oleObj>
              </mc:Fallback>
            </mc:AlternateContent>
          </a:graphicData>
        </a:graphic>
      </p:graphicFrame>
      <p:sp>
        <p:nvSpPr>
          <p:cNvPr id="8" name="TextBox 7">
            <a:extLst>
              <a:ext uri="{FF2B5EF4-FFF2-40B4-BE49-F238E27FC236}">
                <a16:creationId xmlns:a16="http://schemas.microsoft.com/office/drawing/2014/main" id="{8308071C-B683-464E-A9E2-025D9E05762F}"/>
              </a:ext>
            </a:extLst>
          </p:cNvPr>
          <p:cNvSpPr txBox="1"/>
          <p:nvPr/>
        </p:nvSpPr>
        <p:spPr>
          <a:xfrm>
            <a:off x="140677" y="4266057"/>
            <a:ext cx="11873131" cy="2554545"/>
          </a:xfrm>
          <a:prstGeom prst="rect">
            <a:avLst/>
          </a:prstGeom>
          <a:noFill/>
          <a:ln>
            <a:solidFill>
              <a:srgbClr val="002060"/>
            </a:solidFill>
          </a:ln>
        </p:spPr>
        <p:txBody>
          <a:bodyPr wrap="square">
            <a:spAutoFit/>
          </a:bodyPr>
          <a:lstStyle/>
          <a:p>
            <a:pPr algn="just"/>
            <a:r>
              <a:rPr lang="en-US" sz="2000" b="0" i="0" u="none" strike="noStrike" baseline="0" dirty="0">
                <a:latin typeface="Times-Roman"/>
              </a:rPr>
              <a:t>Three-address code is </a:t>
            </a:r>
            <a:r>
              <a:rPr lang="en-US" sz="2000" b="1" i="1" u="none" strike="noStrike" baseline="0" dirty="0">
                <a:solidFill>
                  <a:srgbClr val="FF0000"/>
                </a:solidFill>
                <a:latin typeface="Times-Roman"/>
              </a:rPr>
              <a:t>attractive</a:t>
            </a:r>
            <a:r>
              <a:rPr lang="en-US" sz="2000" b="0" i="0" u="none" strike="noStrike" baseline="0" dirty="0">
                <a:latin typeface="Times-Roman"/>
              </a:rPr>
              <a:t> for several reasons</a:t>
            </a:r>
          </a:p>
          <a:p>
            <a:pPr marL="342900" indent="-342900" algn="just">
              <a:buAutoNum type="arabicParenBoth"/>
            </a:pPr>
            <a:r>
              <a:rPr lang="en-US" sz="2000" dirty="0">
                <a:latin typeface="Times-Roman"/>
              </a:rPr>
              <a:t>It is </a:t>
            </a:r>
            <a:r>
              <a:rPr lang="en-US" sz="2000" b="1" i="1" dirty="0">
                <a:solidFill>
                  <a:srgbClr val="FF0000"/>
                </a:solidFill>
                <a:latin typeface="Times-Roman"/>
              </a:rPr>
              <a:t>compact</a:t>
            </a:r>
            <a:r>
              <a:rPr lang="en-US" sz="2000" dirty="0">
                <a:latin typeface="Times-Roman"/>
              </a:rPr>
              <a:t> - </a:t>
            </a:r>
            <a:r>
              <a:rPr lang="en-US" sz="2000" b="0" i="0" u="none" strike="noStrike" baseline="0" dirty="0">
                <a:latin typeface="Times-Roman"/>
              </a:rPr>
              <a:t>Most operations consist of four items: </a:t>
            </a:r>
            <a:r>
              <a:rPr lang="en-US" sz="2000" b="1" i="1" u="none" strike="noStrike" baseline="0" dirty="0">
                <a:solidFill>
                  <a:srgbClr val="002060"/>
                </a:solidFill>
                <a:latin typeface="Times-Roman"/>
              </a:rPr>
              <a:t>an operation </a:t>
            </a:r>
            <a:r>
              <a:rPr lang="en-US" sz="2000" b="0" i="0" u="none" strike="noStrike" baseline="0" dirty="0">
                <a:latin typeface="Times-Roman"/>
              </a:rPr>
              <a:t>and </a:t>
            </a:r>
            <a:r>
              <a:rPr lang="en-US" sz="2000" b="1" i="1" dirty="0">
                <a:solidFill>
                  <a:srgbClr val="002060"/>
                </a:solidFill>
                <a:latin typeface="Times-Roman"/>
              </a:rPr>
              <a:t>three names</a:t>
            </a:r>
            <a:r>
              <a:rPr lang="en-US" sz="2000" b="0" i="0" u="none" strike="noStrike" baseline="0" dirty="0">
                <a:latin typeface="Times-Roman"/>
              </a:rPr>
              <a:t>.</a:t>
            </a:r>
          </a:p>
          <a:p>
            <a:pPr marL="342900" indent="-342900" algn="just">
              <a:buAutoNum type="arabicParenBoth"/>
            </a:pPr>
            <a:endParaRPr lang="en-US" sz="2000" b="0" i="0" u="none" strike="noStrike" baseline="0" dirty="0">
              <a:latin typeface="Times-Roman"/>
            </a:endParaRPr>
          </a:p>
          <a:p>
            <a:pPr marL="342900" indent="-342900" algn="just">
              <a:buAutoNum type="arabicParenBoth"/>
            </a:pPr>
            <a:r>
              <a:rPr lang="en-US" sz="2000" b="1" i="1" dirty="0">
                <a:solidFill>
                  <a:srgbClr val="FF0000"/>
                </a:solidFill>
                <a:latin typeface="Times-Roman"/>
              </a:rPr>
              <a:t>Separate names </a:t>
            </a:r>
            <a:r>
              <a:rPr lang="en-US" sz="2000" b="0" i="0" u="none" strike="noStrike" baseline="0" dirty="0">
                <a:latin typeface="Times-Roman"/>
              </a:rPr>
              <a:t>for the operands and the target give the compiler freedom to control the reuse of names and values.</a:t>
            </a:r>
          </a:p>
          <a:p>
            <a:pPr algn="just"/>
            <a:endParaRPr lang="en-US" sz="2000" b="0" i="0" u="none" strike="noStrike" baseline="0" dirty="0">
              <a:latin typeface="Times-Roman"/>
            </a:endParaRPr>
          </a:p>
          <a:p>
            <a:pPr algn="just"/>
            <a:r>
              <a:rPr lang="en-US" sz="2000" b="0" i="0" u="none" strike="noStrike" baseline="0" dirty="0">
                <a:latin typeface="Times-Roman"/>
              </a:rPr>
              <a:t>(3) Since many modern processors implement three-address operations, a three-address code </a:t>
            </a:r>
            <a:r>
              <a:rPr lang="en-US" sz="2000" b="1" i="1" dirty="0">
                <a:solidFill>
                  <a:srgbClr val="FF0000"/>
                </a:solidFill>
                <a:latin typeface="Times-Roman"/>
              </a:rPr>
              <a:t>models</a:t>
            </a:r>
            <a:r>
              <a:rPr lang="en-US" sz="2000" b="0" i="0" u="none" strike="noStrike" baseline="0" dirty="0">
                <a:latin typeface="Times-Roman"/>
              </a:rPr>
              <a:t> their properties well.</a:t>
            </a:r>
            <a:endParaRPr lang="en-US" sz="2000" dirty="0"/>
          </a:p>
        </p:txBody>
      </p:sp>
    </p:spTree>
    <p:extLst>
      <p:ext uri="{BB962C8B-B14F-4D97-AF65-F5344CB8AC3E}">
        <p14:creationId xmlns:p14="http://schemas.microsoft.com/office/powerpoint/2010/main" val="1718245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6E63E4-757A-4EF3-B107-99AF2D77ED9E}"/>
              </a:ext>
            </a:extLst>
          </p:cNvPr>
          <p:cNvSpPr txBox="1"/>
          <p:nvPr/>
        </p:nvSpPr>
        <p:spPr>
          <a:xfrm>
            <a:off x="0" y="0"/>
            <a:ext cx="3992953" cy="523220"/>
          </a:xfrm>
          <a:prstGeom prst="rect">
            <a:avLst/>
          </a:prstGeom>
          <a:solidFill>
            <a:schemeClr val="accent4">
              <a:lumMod val="20000"/>
              <a:lumOff val="80000"/>
            </a:schemeClr>
          </a:solidFill>
          <a:ln>
            <a:solidFill>
              <a:schemeClr val="accent1"/>
            </a:solidFill>
          </a:ln>
        </p:spPr>
        <p:txBody>
          <a:bodyPr wrap="none" rtlCol="0">
            <a:spAutoFit/>
          </a:bodyPr>
          <a:lstStyle/>
          <a:p>
            <a:r>
              <a:rPr lang="en-US" sz="2800" b="1" dirty="0">
                <a:solidFill>
                  <a:srgbClr val="FF0000"/>
                </a:solidFill>
              </a:rPr>
              <a:t>Overview of Compilation.</a:t>
            </a:r>
          </a:p>
        </p:txBody>
      </p:sp>
      <p:sp>
        <p:nvSpPr>
          <p:cNvPr id="3" name="TextBox 2">
            <a:extLst>
              <a:ext uri="{FF2B5EF4-FFF2-40B4-BE49-F238E27FC236}">
                <a16:creationId xmlns:a16="http://schemas.microsoft.com/office/drawing/2014/main" id="{195E9534-F83F-4B58-85A4-14A08FA28254}"/>
              </a:ext>
            </a:extLst>
          </p:cNvPr>
          <p:cNvSpPr txBox="1"/>
          <p:nvPr/>
        </p:nvSpPr>
        <p:spPr>
          <a:xfrm>
            <a:off x="4592062" y="25279"/>
            <a:ext cx="3307754" cy="461665"/>
          </a:xfrm>
          <a:prstGeom prst="rect">
            <a:avLst/>
          </a:prstGeom>
          <a:solidFill>
            <a:schemeClr val="accent6">
              <a:lumMod val="20000"/>
              <a:lumOff val="80000"/>
            </a:schemeClr>
          </a:solidFill>
          <a:ln>
            <a:solidFill>
              <a:schemeClr val="accent1"/>
            </a:solidFill>
          </a:ln>
        </p:spPr>
        <p:txBody>
          <a:bodyPr wrap="square" rtlCol="0">
            <a:spAutoFit/>
          </a:bodyPr>
          <a:lstStyle/>
          <a:p>
            <a:r>
              <a:rPr lang="en-US" sz="2400" b="1" dirty="0"/>
              <a:t>Overview of Translation</a:t>
            </a:r>
          </a:p>
        </p:txBody>
      </p:sp>
      <p:sp>
        <p:nvSpPr>
          <p:cNvPr id="5" name="圓角矩形 14">
            <a:extLst>
              <a:ext uri="{FF2B5EF4-FFF2-40B4-BE49-F238E27FC236}">
                <a16:creationId xmlns:a16="http://schemas.microsoft.com/office/drawing/2014/main" id="{1F3D1F27-D46A-432B-9AE4-F1FC39AF3B81}"/>
              </a:ext>
            </a:extLst>
          </p:cNvPr>
          <p:cNvSpPr/>
          <p:nvPr/>
        </p:nvSpPr>
        <p:spPr>
          <a:xfrm>
            <a:off x="3663293" y="1933740"/>
            <a:ext cx="3362325" cy="360362"/>
          </a:xfrm>
          <a:prstGeom prst="roundRect">
            <a:avLst/>
          </a:prstGeom>
        </p:spPr>
        <p:style>
          <a:lnRef idx="1">
            <a:schemeClr val="dk1"/>
          </a:lnRef>
          <a:fillRef idx="3">
            <a:schemeClr val="dk1"/>
          </a:fillRef>
          <a:effectRef idx="2">
            <a:schemeClr val="dk1"/>
          </a:effectRef>
          <a:fontRef idx="minor">
            <a:schemeClr val="lt1"/>
          </a:fontRef>
        </p:style>
        <p:txBody>
          <a:bodyPr anchor="ctr"/>
          <a:lstStyle/>
          <a:p>
            <a:pPr algn="ctr" eaLnBrk="1" hangingPunct="1">
              <a:lnSpc>
                <a:spcPct val="70000"/>
              </a:lnSpc>
              <a:defRPr/>
            </a:pPr>
            <a:r>
              <a:rPr lang="en-US" altLang="zh-TW" sz="1200" b="1" dirty="0">
                <a:solidFill>
                  <a:srgbClr val="FFFF00"/>
                </a:solidFill>
                <a:latin typeface="Arial Unicode MS" pitchFamily="34" charset="-120"/>
                <a:ea typeface="Arial Unicode MS" pitchFamily="34" charset="-120"/>
                <a:cs typeface="Arial Unicode MS" pitchFamily="34" charset="-120"/>
              </a:rPr>
              <a:t>Scanner  </a:t>
            </a:r>
            <a:br>
              <a:rPr lang="en-US" altLang="zh-TW" sz="1200" b="1" dirty="0">
                <a:solidFill>
                  <a:srgbClr val="FFFF00"/>
                </a:solidFill>
                <a:latin typeface="Arial Unicode MS" pitchFamily="34" charset="-120"/>
                <a:ea typeface="Arial Unicode MS" pitchFamily="34" charset="-120"/>
                <a:cs typeface="Arial Unicode MS" pitchFamily="34" charset="-120"/>
              </a:rPr>
            </a:br>
            <a:r>
              <a:rPr lang="en-US" altLang="zh-TW" sz="1200" b="1" dirty="0">
                <a:solidFill>
                  <a:schemeClr val="bg1"/>
                </a:solidFill>
                <a:latin typeface="Arial Unicode MS" pitchFamily="34" charset="-120"/>
                <a:ea typeface="Arial Unicode MS" pitchFamily="34" charset="-120"/>
                <a:cs typeface="Arial Unicode MS" pitchFamily="34" charset="-120"/>
              </a:rPr>
              <a:t>[Lexical Analyzer]</a:t>
            </a:r>
            <a:endParaRPr lang="zh-TW" altLang="en-US" sz="1200" b="1" dirty="0">
              <a:solidFill>
                <a:schemeClr val="bg1"/>
              </a:solidFill>
              <a:latin typeface="Arial Unicode MS" pitchFamily="34" charset="-120"/>
              <a:ea typeface="Arial Unicode MS" pitchFamily="34" charset="-120"/>
              <a:cs typeface="Arial Unicode MS" pitchFamily="34" charset="-120"/>
            </a:endParaRPr>
          </a:p>
        </p:txBody>
      </p:sp>
      <p:sp>
        <p:nvSpPr>
          <p:cNvPr id="6" name="向右箭號 18">
            <a:extLst>
              <a:ext uri="{FF2B5EF4-FFF2-40B4-BE49-F238E27FC236}">
                <a16:creationId xmlns:a16="http://schemas.microsoft.com/office/drawing/2014/main" id="{94ED6BB3-64B0-4E5A-B383-F34ACCC46D2E}"/>
              </a:ext>
            </a:extLst>
          </p:cNvPr>
          <p:cNvSpPr/>
          <p:nvPr/>
        </p:nvSpPr>
        <p:spPr>
          <a:xfrm rot="5400000">
            <a:off x="5201581" y="1574964"/>
            <a:ext cx="285750" cy="288925"/>
          </a:xfrm>
          <a:prstGeom prst="rightArrow">
            <a:avLst/>
          </a:prstGeom>
        </p:spPr>
        <p:style>
          <a:lnRef idx="2">
            <a:schemeClr val="accent2"/>
          </a:lnRef>
          <a:fillRef idx="1">
            <a:schemeClr val="lt1"/>
          </a:fillRef>
          <a:effectRef idx="0">
            <a:schemeClr val="accent2"/>
          </a:effectRef>
          <a:fontRef idx="minor">
            <a:schemeClr val="dk1"/>
          </a:fontRef>
        </p:style>
        <p:txBody>
          <a:bodyPr anchor="ctr"/>
          <a:lstStyle/>
          <a:p>
            <a:pPr eaLnBrk="1" hangingPunct="1">
              <a:lnSpc>
                <a:spcPct val="70000"/>
              </a:lnSpc>
              <a:defRPr/>
            </a:pPr>
            <a:endParaRPr lang="zh-TW" altLang="en-US" sz="1200" b="1">
              <a:solidFill>
                <a:srgbClr val="000000"/>
              </a:solidFill>
              <a:latin typeface="Arial Unicode MS" pitchFamily="34" charset="-120"/>
              <a:ea typeface="Arial Unicode MS" pitchFamily="34" charset="-120"/>
              <a:cs typeface="Arial Unicode MS" pitchFamily="34" charset="-120"/>
            </a:endParaRPr>
          </a:p>
        </p:txBody>
      </p:sp>
      <p:sp>
        <p:nvSpPr>
          <p:cNvPr id="7" name="向右箭號 19">
            <a:extLst>
              <a:ext uri="{FF2B5EF4-FFF2-40B4-BE49-F238E27FC236}">
                <a16:creationId xmlns:a16="http://schemas.microsoft.com/office/drawing/2014/main" id="{62D5FC68-0A78-4AD5-ABE4-7DEAC146C883}"/>
              </a:ext>
            </a:extLst>
          </p:cNvPr>
          <p:cNvSpPr/>
          <p:nvPr/>
        </p:nvSpPr>
        <p:spPr>
          <a:xfrm rot="5400000">
            <a:off x="5201581" y="2360777"/>
            <a:ext cx="285750" cy="288925"/>
          </a:xfrm>
          <a:prstGeom prst="rightArrow">
            <a:avLst/>
          </a:prstGeom>
        </p:spPr>
        <p:style>
          <a:lnRef idx="2">
            <a:schemeClr val="accent2"/>
          </a:lnRef>
          <a:fillRef idx="1">
            <a:schemeClr val="lt1"/>
          </a:fillRef>
          <a:effectRef idx="0">
            <a:schemeClr val="accent2"/>
          </a:effectRef>
          <a:fontRef idx="minor">
            <a:schemeClr val="dk1"/>
          </a:fontRef>
        </p:style>
        <p:txBody>
          <a:bodyPr anchor="ctr"/>
          <a:lstStyle/>
          <a:p>
            <a:pPr eaLnBrk="1" hangingPunct="1">
              <a:lnSpc>
                <a:spcPct val="70000"/>
              </a:lnSpc>
              <a:defRPr/>
            </a:pPr>
            <a:endParaRPr lang="zh-TW" altLang="en-US" sz="1200" b="1">
              <a:solidFill>
                <a:srgbClr val="000000"/>
              </a:solidFill>
              <a:latin typeface="Arial Unicode MS" pitchFamily="34" charset="-120"/>
              <a:ea typeface="Arial Unicode MS" pitchFamily="34" charset="-120"/>
              <a:cs typeface="Arial Unicode MS" pitchFamily="34" charset="-120"/>
            </a:endParaRPr>
          </a:p>
        </p:txBody>
      </p:sp>
      <p:sp>
        <p:nvSpPr>
          <p:cNvPr id="8" name="TextBox 10">
            <a:extLst>
              <a:ext uri="{FF2B5EF4-FFF2-40B4-BE49-F238E27FC236}">
                <a16:creationId xmlns:a16="http://schemas.microsoft.com/office/drawing/2014/main" id="{6F02E917-BA65-4467-BDFB-DE0F6BBA2DD4}"/>
              </a:ext>
            </a:extLst>
          </p:cNvPr>
          <p:cNvSpPr txBox="1">
            <a:spLocks noChangeArrowheads="1"/>
          </p:cNvSpPr>
          <p:nvPr/>
        </p:nvSpPr>
        <p:spPr bwMode="auto">
          <a:xfrm>
            <a:off x="3675993" y="1043152"/>
            <a:ext cx="3429000" cy="5334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dirty="0" err="1">
                <a:latin typeface="Times New Roman" panose="02020603050405020304" pitchFamily="18" charset="0"/>
                <a:cs typeface="Times New Roman" panose="02020603050405020304" pitchFamily="18" charset="0"/>
              </a:rPr>
              <a:t>a←a</a:t>
            </a:r>
            <a:r>
              <a:rPr lang="en-US" altLang="en-US" sz="2800" dirty="0">
                <a:latin typeface="Times New Roman" panose="02020603050405020304" pitchFamily="18" charset="0"/>
                <a:cs typeface="Times New Roman" panose="02020603050405020304" pitchFamily="18" charset="0"/>
              </a:rPr>
              <a:t> * 2 * b * c * d</a:t>
            </a:r>
            <a:endParaRPr lang="en-IN" altLang="en-US" sz="2800" dirty="0"/>
          </a:p>
        </p:txBody>
      </p:sp>
      <p:sp>
        <p:nvSpPr>
          <p:cNvPr id="9" name="TextBox 11">
            <a:extLst>
              <a:ext uri="{FF2B5EF4-FFF2-40B4-BE49-F238E27FC236}">
                <a16:creationId xmlns:a16="http://schemas.microsoft.com/office/drawing/2014/main" id="{753D4BBE-2343-4BDD-811D-281EB46F1D1B}"/>
              </a:ext>
            </a:extLst>
          </p:cNvPr>
          <p:cNvSpPr txBox="1">
            <a:spLocks noChangeArrowheads="1"/>
          </p:cNvSpPr>
          <p:nvPr/>
        </p:nvSpPr>
        <p:spPr bwMode="auto">
          <a:xfrm>
            <a:off x="64959" y="2648115"/>
            <a:ext cx="12127041" cy="46166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latin typeface="Times New Roman" panose="02020603050405020304" pitchFamily="18" charset="0"/>
                <a:cs typeface="Times New Roman" panose="02020603050405020304" pitchFamily="18" charset="0"/>
              </a:rPr>
              <a:t>&lt;</a:t>
            </a:r>
            <a:r>
              <a:rPr lang="en-US" altLang="en-US" sz="2400" dirty="0" err="1">
                <a:latin typeface="Times New Roman" panose="02020603050405020304" pitchFamily="18" charset="0"/>
                <a:cs typeface="Times New Roman" panose="02020603050405020304" pitchFamily="18" charset="0"/>
              </a:rPr>
              <a:t>id,a</a:t>
            </a:r>
            <a:r>
              <a:rPr lang="en-US" altLang="en-US" sz="2400" dirty="0">
                <a:latin typeface="Times New Roman" panose="02020603050405020304" pitchFamily="18" charset="0"/>
                <a:cs typeface="Times New Roman" panose="02020603050405020304" pitchFamily="18" charset="0"/>
              </a:rPr>
              <a:t>&gt;&lt;assign, ← &gt; &lt;</a:t>
            </a:r>
            <a:r>
              <a:rPr lang="en-US" altLang="en-US" sz="2400" dirty="0" err="1">
                <a:latin typeface="Times New Roman" panose="02020603050405020304" pitchFamily="18" charset="0"/>
                <a:cs typeface="Times New Roman" panose="02020603050405020304" pitchFamily="18" charset="0"/>
              </a:rPr>
              <a:t>id,a</a:t>
            </a:r>
            <a:r>
              <a:rPr lang="en-US" altLang="en-US" sz="2400" dirty="0">
                <a:latin typeface="Times New Roman" panose="02020603050405020304" pitchFamily="18" charset="0"/>
                <a:cs typeface="Times New Roman" panose="02020603050405020304" pitchFamily="18" charset="0"/>
              </a:rPr>
              <a:t>&gt; &lt;</a:t>
            </a:r>
            <a:r>
              <a:rPr lang="en-US" altLang="en-US" sz="2400" dirty="0" err="1">
                <a:latin typeface="Times New Roman" panose="02020603050405020304" pitchFamily="18" charset="0"/>
                <a:cs typeface="Times New Roman" panose="02020603050405020304" pitchFamily="18" charset="0"/>
              </a:rPr>
              <a:t>mul</a:t>
            </a:r>
            <a:r>
              <a:rPr lang="en-US" altLang="en-US" sz="2400" dirty="0">
                <a:latin typeface="Times New Roman" panose="02020603050405020304" pitchFamily="18" charset="0"/>
                <a:cs typeface="Times New Roman" panose="02020603050405020304" pitchFamily="18" charset="0"/>
              </a:rPr>
              <a:t>,*&gt;  &lt;num,2&gt; &lt;</a:t>
            </a:r>
            <a:r>
              <a:rPr lang="en-US" altLang="en-US" sz="2400" dirty="0" err="1">
                <a:latin typeface="Times New Roman" panose="02020603050405020304" pitchFamily="18" charset="0"/>
                <a:cs typeface="Times New Roman" panose="02020603050405020304" pitchFamily="18" charset="0"/>
              </a:rPr>
              <a:t>mul</a:t>
            </a:r>
            <a:r>
              <a:rPr lang="en-US" altLang="en-US" sz="2400" dirty="0">
                <a:latin typeface="Times New Roman" panose="02020603050405020304" pitchFamily="18" charset="0"/>
                <a:cs typeface="Times New Roman" panose="02020603050405020304" pitchFamily="18" charset="0"/>
              </a:rPr>
              <a:t>,*&gt; &lt;</a:t>
            </a:r>
            <a:r>
              <a:rPr lang="en-US" altLang="en-US" sz="2400" dirty="0" err="1">
                <a:latin typeface="Times New Roman" panose="02020603050405020304" pitchFamily="18" charset="0"/>
                <a:cs typeface="Times New Roman" panose="02020603050405020304" pitchFamily="18" charset="0"/>
              </a:rPr>
              <a:t>id,b</a:t>
            </a:r>
            <a:r>
              <a:rPr lang="en-US" altLang="en-US" sz="2400" dirty="0">
                <a:latin typeface="Times New Roman" panose="02020603050405020304" pitchFamily="18" charset="0"/>
                <a:cs typeface="Times New Roman" panose="02020603050405020304" pitchFamily="18" charset="0"/>
              </a:rPr>
              <a:t>&gt; &lt;</a:t>
            </a:r>
            <a:r>
              <a:rPr lang="en-US" altLang="en-US" sz="2400" dirty="0" err="1">
                <a:latin typeface="Times New Roman" panose="02020603050405020304" pitchFamily="18" charset="0"/>
                <a:cs typeface="Times New Roman" panose="02020603050405020304" pitchFamily="18" charset="0"/>
              </a:rPr>
              <a:t>mul</a:t>
            </a:r>
            <a:r>
              <a:rPr lang="en-US" altLang="en-US" sz="2400" dirty="0">
                <a:latin typeface="Times New Roman" panose="02020603050405020304" pitchFamily="18" charset="0"/>
                <a:cs typeface="Times New Roman" panose="02020603050405020304" pitchFamily="18" charset="0"/>
              </a:rPr>
              <a:t>,*&gt; &lt;</a:t>
            </a:r>
            <a:r>
              <a:rPr lang="en-US" altLang="en-US" sz="2400" dirty="0" err="1">
                <a:latin typeface="Times New Roman" panose="02020603050405020304" pitchFamily="18" charset="0"/>
                <a:cs typeface="Times New Roman" panose="02020603050405020304" pitchFamily="18" charset="0"/>
              </a:rPr>
              <a:t>id,c</a:t>
            </a:r>
            <a:r>
              <a:rPr lang="en-US" altLang="en-US" sz="2400" dirty="0">
                <a:latin typeface="Times New Roman" panose="02020603050405020304" pitchFamily="18" charset="0"/>
                <a:cs typeface="Times New Roman" panose="02020603050405020304" pitchFamily="18" charset="0"/>
              </a:rPr>
              <a:t>&gt; &lt;</a:t>
            </a:r>
            <a:r>
              <a:rPr lang="en-US" altLang="en-US" sz="2400" dirty="0" err="1">
                <a:latin typeface="Times New Roman" panose="02020603050405020304" pitchFamily="18" charset="0"/>
                <a:cs typeface="Times New Roman" panose="02020603050405020304" pitchFamily="18" charset="0"/>
              </a:rPr>
              <a:t>mul</a:t>
            </a:r>
            <a:r>
              <a:rPr lang="en-US" altLang="en-US" sz="2400" dirty="0">
                <a:latin typeface="Times New Roman" panose="02020603050405020304" pitchFamily="18" charset="0"/>
                <a:cs typeface="Times New Roman" panose="02020603050405020304" pitchFamily="18" charset="0"/>
              </a:rPr>
              <a:t>,*&gt;  &lt;</a:t>
            </a:r>
            <a:r>
              <a:rPr lang="en-US" altLang="en-US" sz="2400" dirty="0" err="1">
                <a:latin typeface="Times New Roman" panose="02020603050405020304" pitchFamily="18" charset="0"/>
                <a:cs typeface="Times New Roman" panose="02020603050405020304" pitchFamily="18" charset="0"/>
              </a:rPr>
              <a:t>id,d</a:t>
            </a:r>
            <a:r>
              <a:rPr lang="en-US" altLang="en-US" sz="2400" dirty="0">
                <a:latin typeface="Times New Roman" panose="02020603050405020304" pitchFamily="18" charset="0"/>
                <a:cs typeface="Times New Roman" panose="02020603050405020304" pitchFamily="18" charset="0"/>
              </a:rPr>
              <a:t>&gt;</a:t>
            </a:r>
            <a:endParaRPr lang="en-IN" altLang="en-US" sz="2400" dirty="0"/>
          </a:p>
        </p:txBody>
      </p:sp>
      <p:sp>
        <p:nvSpPr>
          <p:cNvPr id="11" name="文字方塊 27">
            <a:extLst>
              <a:ext uri="{FF2B5EF4-FFF2-40B4-BE49-F238E27FC236}">
                <a16:creationId xmlns:a16="http://schemas.microsoft.com/office/drawing/2014/main" id="{E3FF192B-8B41-4EA4-9AB7-60E4153A6BAB}"/>
              </a:ext>
            </a:extLst>
          </p:cNvPr>
          <p:cNvSpPr txBox="1">
            <a:spLocks noChangeArrowheads="1"/>
          </p:cNvSpPr>
          <p:nvPr/>
        </p:nvSpPr>
        <p:spPr bwMode="auto">
          <a:xfrm>
            <a:off x="7411555" y="2294102"/>
            <a:ext cx="28578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sz="1200" b="1" dirty="0">
                <a:solidFill>
                  <a:srgbClr val="C00000"/>
                </a:solidFill>
                <a:latin typeface="Arial Unicode MS"/>
                <a:ea typeface="Arial Unicode MS"/>
                <a:cs typeface="Arial Unicode MS"/>
              </a:rPr>
              <a:t>Stream of Tokens </a:t>
            </a:r>
            <a:endParaRPr lang="zh-TW" altLang="en-US" sz="1200" b="1" dirty="0">
              <a:solidFill>
                <a:srgbClr val="C00000"/>
              </a:solidFill>
              <a:latin typeface="Arial Unicode MS"/>
              <a:ea typeface="Arial Unicode MS"/>
              <a:cs typeface="Arial Unicode MS"/>
            </a:endParaRPr>
          </a:p>
        </p:txBody>
      </p:sp>
      <p:sp>
        <p:nvSpPr>
          <p:cNvPr id="12" name="向右箭號 22">
            <a:extLst>
              <a:ext uri="{FF2B5EF4-FFF2-40B4-BE49-F238E27FC236}">
                <a16:creationId xmlns:a16="http://schemas.microsoft.com/office/drawing/2014/main" id="{2D19DBCB-69F4-4D30-A361-9CDDF46E1C9B}"/>
              </a:ext>
            </a:extLst>
          </p:cNvPr>
          <p:cNvSpPr/>
          <p:nvPr/>
        </p:nvSpPr>
        <p:spPr>
          <a:xfrm rot="5400000">
            <a:off x="5438177" y="3113714"/>
            <a:ext cx="285750" cy="288925"/>
          </a:xfrm>
          <a:prstGeom prst="rightArrow">
            <a:avLst/>
          </a:prstGeom>
        </p:spPr>
        <p:style>
          <a:lnRef idx="2">
            <a:schemeClr val="accent2"/>
          </a:lnRef>
          <a:fillRef idx="1">
            <a:schemeClr val="lt1"/>
          </a:fillRef>
          <a:effectRef idx="0">
            <a:schemeClr val="accent2"/>
          </a:effectRef>
          <a:fontRef idx="minor">
            <a:schemeClr val="dk1"/>
          </a:fontRef>
        </p:style>
        <p:txBody>
          <a:bodyPr anchor="ctr"/>
          <a:lstStyle/>
          <a:p>
            <a:pPr eaLnBrk="1" hangingPunct="1">
              <a:lnSpc>
                <a:spcPct val="70000"/>
              </a:lnSpc>
              <a:defRPr/>
            </a:pPr>
            <a:endParaRPr lang="zh-TW" altLang="en-US" sz="1200" b="1">
              <a:solidFill>
                <a:srgbClr val="000000"/>
              </a:solidFill>
              <a:latin typeface="Arial Unicode MS" pitchFamily="34" charset="-120"/>
              <a:ea typeface="Arial Unicode MS" pitchFamily="34" charset="-120"/>
              <a:cs typeface="Arial Unicode MS" pitchFamily="34" charset="-120"/>
            </a:endParaRPr>
          </a:p>
        </p:txBody>
      </p:sp>
      <p:sp>
        <p:nvSpPr>
          <p:cNvPr id="13" name="圓角矩形 23">
            <a:extLst>
              <a:ext uri="{FF2B5EF4-FFF2-40B4-BE49-F238E27FC236}">
                <a16:creationId xmlns:a16="http://schemas.microsoft.com/office/drawing/2014/main" id="{FA23CB74-4D6E-4C72-83D1-8707992C140F}"/>
              </a:ext>
            </a:extLst>
          </p:cNvPr>
          <p:cNvSpPr/>
          <p:nvPr/>
        </p:nvSpPr>
        <p:spPr>
          <a:xfrm>
            <a:off x="3864964" y="3401052"/>
            <a:ext cx="3362325" cy="360363"/>
          </a:xfrm>
          <a:prstGeom prst="roundRect">
            <a:avLst/>
          </a:prstGeom>
        </p:spPr>
        <p:style>
          <a:lnRef idx="1">
            <a:schemeClr val="dk1"/>
          </a:lnRef>
          <a:fillRef idx="3">
            <a:schemeClr val="dk1"/>
          </a:fillRef>
          <a:effectRef idx="2">
            <a:schemeClr val="dk1"/>
          </a:effectRef>
          <a:fontRef idx="minor">
            <a:schemeClr val="lt1"/>
          </a:fontRef>
        </p:style>
        <p:txBody>
          <a:bodyPr anchor="ctr"/>
          <a:lstStyle/>
          <a:p>
            <a:pPr algn="ctr" eaLnBrk="1" hangingPunct="1">
              <a:lnSpc>
                <a:spcPct val="70000"/>
              </a:lnSpc>
              <a:defRPr/>
            </a:pPr>
            <a:r>
              <a:rPr lang="en-US" altLang="zh-TW" sz="1200" b="1" dirty="0">
                <a:solidFill>
                  <a:srgbClr val="FFFF00"/>
                </a:solidFill>
                <a:latin typeface="Arial Unicode MS" pitchFamily="34" charset="-120"/>
                <a:ea typeface="Arial Unicode MS" pitchFamily="34" charset="-120"/>
                <a:cs typeface="Arial Unicode MS" pitchFamily="34" charset="-120"/>
              </a:rPr>
              <a:t>Parser  </a:t>
            </a:r>
            <a:br>
              <a:rPr lang="en-US" altLang="zh-TW" sz="1200" b="1" dirty="0">
                <a:solidFill>
                  <a:srgbClr val="FFFF00"/>
                </a:solidFill>
                <a:latin typeface="Arial Unicode MS" pitchFamily="34" charset="-120"/>
                <a:ea typeface="Arial Unicode MS" pitchFamily="34" charset="-120"/>
                <a:cs typeface="Arial Unicode MS" pitchFamily="34" charset="-120"/>
              </a:rPr>
            </a:br>
            <a:r>
              <a:rPr lang="en-US" altLang="zh-TW" sz="1200" b="1" dirty="0">
                <a:solidFill>
                  <a:schemeClr val="bg1"/>
                </a:solidFill>
                <a:latin typeface="Arial Unicode MS" pitchFamily="34" charset="-120"/>
                <a:ea typeface="Arial Unicode MS" pitchFamily="34" charset="-120"/>
                <a:cs typeface="Arial Unicode MS" pitchFamily="34" charset="-120"/>
              </a:rPr>
              <a:t>[Syntax Analyzer]</a:t>
            </a:r>
            <a:endParaRPr lang="zh-TW" altLang="en-US" sz="1200" b="1" dirty="0">
              <a:solidFill>
                <a:schemeClr val="bg1"/>
              </a:solidFill>
              <a:latin typeface="Arial Unicode MS" pitchFamily="34" charset="-120"/>
              <a:ea typeface="Arial Unicode MS" pitchFamily="34" charset="-120"/>
              <a:cs typeface="Arial Unicode MS" pitchFamily="34" charset="-120"/>
            </a:endParaRPr>
          </a:p>
        </p:txBody>
      </p:sp>
      <p:sp>
        <p:nvSpPr>
          <p:cNvPr id="14" name="向右箭號 24">
            <a:extLst>
              <a:ext uri="{FF2B5EF4-FFF2-40B4-BE49-F238E27FC236}">
                <a16:creationId xmlns:a16="http://schemas.microsoft.com/office/drawing/2014/main" id="{7DF1F4EC-D4CA-4EB3-A996-F9AB9CAE31E3}"/>
              </a:ext>
            </a:extLst>
          </p:cNvPr>
          <p:cNvSpPr/>
          <p:nvPr/>
        </p:nvSpPr>
        <p:spPr>
          <a:xfrm rot="5400000">
            <a:off x="5438177" y="3756652"/>
            <a:ext cx="285750" cy="288925"/>
          </a:xfrm>
          <a:prstGeom prst="rightArrow">
            <a:avLst/>
          </a:prstGeom>
        </p:spPr>
        <p:style>
          <a:lnRef idx="2">
            <a:schemeClr val="accent2"/>
          </a:lnRef>
          <a:fillRef idx="1">
            <a:schemeClr val="lt1"/>
          </a:fillRef>
          <a:effectRef idx="0">
            <a:schemeClr val="accent2"/>
          </a:effectRef>
          <a:fontRef idx="minor">
            <a:schemeClr val="dk1"/>
          </a:fontRef>
        </p:style>
        <p:txBody>
          <a:bodyPr anchor="ctr"/>
          <a:lstStyle/>
          <a:p>
            <a:pPr eaLnBrk="1" hangingPunct="1">
              <a:lnSpc>
                <a:spcPct val="70000"/>
              </a:lnSpc>
              <a:defRPr/>
            </a:pPr>
            <a:endParaRPr lang="zh-TW" altLang="en-US" sz="1200" b="1">
              <a:solidFill>
                <a:srgbClr val="000000"/>
              </a:solidFill>
              <a:latin typeface="Arial Unicode MS" pitchFamily="34" charset="-120"/>
              <a:ea typeface="Arial Unicode MS" pitchFamily="34" charset="-120"/>
              <a:cs typeface="Arial Unicode MS" pitchFamily="34" charset="-120"/>
            </a:endParaRPr>
          </a:p>
        </p:txBody>
      </p:sp>
      <p:sp>
        <p:nvSpPr>
          <p:cNvPr id="15" name="文字方塊 37">
            <a:extLst>
              <a:ext uri="{FF2B5EF4-FFF2-40B4-BE49-F238E27FC236}">
                <a16:creationId xmlns:a16="http://schemas.microsoft.com/office/drawing/2014/main" id="{6DAC3340-965F-4851-AA7A-8349933B3390}"/>
              </a:ext>
            </a:extLst>
          </p:cNvPr>
          <p:cNvSpPr txBox="1">
            <a:spLocks noChangeArrowheads="1"/>
          </p:cNvSpPr>
          <p:nvPr/>
        </p:nvSpPr>
        <p:spPr bwMode="auto">
          <a:xfrm>
            <a:off x="7506715" y="3489158"/>
            <a:ext cx="249195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sz="1200" b="1" dirty="0">
                <a:solidFill>
                  <a:srgbClr val="C00000"/>
                </a:solidFill>
                <a:latin typeface="Arial Unicode MS"/>
                <a:ea typeface="Arial Unicode MS"/>
                <a:cs typeface="Arial Unicode MS"/>
              </a:rPr>
              <a:t>Concrete Parse tree( CPT/ CST)</a:t>
            </a:r>
            <a:endParaRPr lang="zh-TW" altLang="en-US" sz="1200" b="1" dirty="0">
              <a:solidFill>
                <a:srgbClr val="C00000"/>
              </a:solidFill>
              <a:latin typeface="Arial Unicode MS"/>
              <a:ea typeface="Arial Unicode MS"/>
              <a:cs typeface="Arial Unicode MS"/>
            </a:endParaRPr>
          </a:p>
        </p:txBody>
      </p:sp>
      <p:pic>
        <p:nvPicPr>
          <p:cNvPr id="16" name="Picture 4">
            <a:extLst>
              <a:ext uri="{FF2B5EF4-FFF2-40B4-BE49-F238E27FC236}">
                <a16:creationId xmlns:a16="http://schemas.microsoft.com/office/drawing/2014/main" id="{7AC752FE-AB07-49EE-BF20-B3414B5901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548" y="3886124"/>
            <a:ext cx="8121007" cy="218406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61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AB133C45-25CC-4D22-AA23-C46189FA6D77}"/>
              </a:ext>
            </a:extLst>
          </p:cNvPr>
          <p:cNvGraphicFramePr>
            <a:graphicFrameLocks noChangeAspect="1"/>
          </p:cNvGraphicFramePr>
          <p:nvPr/>
        </p:nvGraphicFramePr>
        <p:xfrm>
          <a:off x="1411238" y="120478"/>
          <a:ext cx="6944971" cy="4006253"/>
        </p:xfrm>
        <a:graphic>
          <a:graphicData uri="http://schemas.openxmlformats.org/presentationml/2006/ole">
            <mc:AlternateContent xmlns:mc="http://schemas.openxmlformats.org/markup-compatibility/2006">
              <mc:Choice xmlns:v="urn:schemas-microsoft-com:vml" Requires="v">
                <p:oleObj spid="_x0000_s32896" name="Bitmap Image" r:id="rId3" imgW="5514840" imgH="3181320" progId="PBrush">
                  <p:embed/>
                </p:oleObj>
              </mc:Choice>
              <mc:Fallback>
                <p:oleObj name="Bitmap Image" r:id="rId3" imgW="5514840" imgH="3181320" progId="PBrush">
                  <p:embed/>
                  <p:pic>
                    <p:nvPicPr>
                      <p:cNvPr id="4" name="Object 3">
                        <a:extLst>
                          <a:ext uri="{FF2B5EF4-FFF2-40B4-BE49-F238E27FC236}">
                            <a16:creationId xmlns:a16="http://schemas.microsoft.com/office/drawing/2014/main" id="{AB133C45-25CC-4D22-AA23-C46189FA6D77}"/>
                          </a:ext>
                        </a:extLst>
                      </p:cNvPr>
                      <p:cNvPicPr/>
                      <p:nvPr/>
                    </p:nvPicPr>
                    <p:blipFill>
                      <a:blip r:embed="rId4"/>
                      <a:stretch>
                        <a:fillRect/>
                      </a:stretch>
                    </p:blipFill>
                    <p:spPr>
                      <a:xfrm>
                        <a:off x="1411238" y="120478"/>
                        <a:ext cx="6944971" cy="400625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F6E6E8F-9965-47E3-A292-462A8F9BB625}"/>
              </a:ext>
            </a:extLst>
          </p:cNvPr>
          <p:cNvGraphicFramePr>
            <a:graphicFrameLocks noChangeAspect="1"/>
          </p:cNvGraphicFramePr>
          <p:nvPr/>
        </p:nvGraphicFramePr>
        <p:xfrm>
          <a:off x="2138949" y="3943851"/>
          <a:ext cx="6217260" cy="2405526"/>
        </p:xfrm>
        <a:graphic>
          <a:graphicData uri="http://schemas.openxmlformats.org/presentationml/2006/ole">
            <mc:AlternateContent xmlns:mc="http://schemas.openxmlformats.org/markup-compatibility/2006">
              <mc:Choice xmlns:v="urn:schemas-microsoft-com:vml" Requires="v">
                <p:oleObj spid="_x0000_s32897" name="Bitmap Image" r:id="rId5" imgW="4791240" imgH="1781280" progId="PBrush">
                  <p:embed/>
                </p:oleObj>
              </mc:Choice>
              <mc:Fallback>
                <p:oleObj name="Bitmap Image" r:id="rId5" imgW="4791240" imgH="1781280" progId="PBrush">
                  <p:embed/>
                  <p:pic>
                    <p:nvPicPr>
                      <p:cNvPr id="5" name="Object 4">
                        <a:extLst>
                          <a:ext uri="{FF2B5EF4-FFF2-40B4-BE49-F238E27FC236}">
                            <a16:creationId xmlns:a16="http://schemas.microsoft.com/office/drawing/2014/main" id="{6F6E6E8F-9965-47E3-A292-462A8F9BB625}"/>
                          </a:ext>
                        </a:extLst>
                      </p:cNvPr>
                      <p:cNvPicPr/>
                      <p:nvPr/>
                    </p:nvPicPr>
                    <p:blipFill>
                      <a:blip r:embed="rId6"/>
                      <a:stretch>
                        <a:fillRect/>
                      </a:stretch>
                    </p:blipFill>
                    <p:spPr>
                      <a:xfrm>
                        <a:off x="2138949" y="3943851"/>
                        <a:ext cx="6217260" cy="2405526"/>
                      </a:xfrm>
                      <a:prstGeom prst="rect">
                        <a:avLst/>
                      </a:prstGeom>
                    </p:spPr>
                  </p:pic>
                </p:oleObj>
              </mc:Fallback>
            </mc:AlternateContent>
          </a:graphicData>
        </a:graphic>
      </p:graphicFrame>
      <p:sp>
        <p:nvSpPr>
          <p:cNvPr id="6" name="Arrow: Right 5">
            <a:extLst>
              <a:ext uri="{FF2B5EF4-FFF2-40B4-BE49-F238E27FC236}">
                <a16:creationId xmlns:a16="http://schemas.microsoft.com/office/drawing/2014/main" id="{E79620EA-2291-4BE7-A827-C884670F8D45}"/>
              </a:ext>
            </a:extLst>
          </p:cNvPr>
          <p:cNvSpPr/>
          <p:nvPr/>
        </p:nvSpPr>
        <p:spPr>
          <a:xfrm>
            <a:off x="2138949" y="2492118"/>
            <a:ext cx="689317" cy="168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5662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5FE2DF-3033-44A0-9DAD-C924C202B6FC}"/>
              </a:ext>
            </a:extLst>
          </p:cNvPr>
          <p:cNvSpPr txBox="1"/>
          <p:nvPr/>
        </p:nvSpPr>
        <p:spPr>
          <a:xfrm>
            <a:off x="0" y="0"/>
            <a:ext cx="1112805"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Linear IR</a:t>
            </a:r>
          </a:p>
        </p:txBody>
      </p:sp>
      <p:sp>
        <p:nvSpPr>
          <p:cNvPr id="3" name="TextBox 2">
            <a:extLst>
              <a:ext uri="{FF2B5EF4-FFF2-40B4-BE49-F238E27FC236}">
                <a16:creationId xmlns:a16="http://schemas.microsoft.com/office/drawing/2014/main" id="{714BC2EA-D6FC-465A-9C6B-D22852987345}"/>
              </a:ext>
            </a:extLst>
          </p:cNvPr>
          <p:cNvSpPr txBox="1"/>
          <p:nvPr/>
        </p:nvSpPr>
        <p:spPr>
          <a:xfrm>
            <a:off x="1280161" y="15389"/>
            <a:ext cx="2475913" cy="369332"/>
          </a:xfrm>
          <a:prstGeom prst="rect">
            <a:avLst/>
          </a:prstGeom>
          <a:solidFill>
            <a:schemeClr val="accent4">
              <a:lumMod val="20000"/>
              <a:lumOff val="80000"/>
            </a:schemeClr>
          </a:solidFill>
          <a:ln>
            <a:solidFill>
              <a:srgbClr val="FF0000"/>
            </a:solidFill>
          </a:ln>
        </p:spPr>
        <p:txBody>
          <a:bodyPr wrap="square">
            <a:spAutoFit/>
          </a:bodyPr>
          <a:lstStyle/>
          <a:p>
            <a:r>
              <a:rPr lang="en-US" sz="1800" b="1" i="0" u="none" strike="noStrike" baseline="0" dirty="0">
                <a:latin typeface="Myriad-Bold"/>
              </a:rPr>
              <a:t>Representing Linear IR</a:t>
            </a:r>
            <a:endParaRPr lang="en-US" dirty="0"/>
          </a:p>
        </p:txBody>
      </p:sp>
      <p:grpSp>
        <p:nvGrpSpPr>
          <p:cNvPr id="14" name="Group 13">
            <a:extLst>
              <a:ext uri="{FF2B5EF4-FFF2-40B4-BE49-F238E27FC236}">
                <a16:creationId xmlns:a16="http://schemas.microsoft.com/office/drawing/2014/main" id="{DB0AF2FD-DFCA-4D06-AD87-EA284750EA1F}"/>
              </a:ext>
            </a:extLst>
          </p:cNvPr>
          <p:cNvGrpSpPr/>
          <p:nvPr/>
        </p:nvGrpSpPr>
        <p:grpSpPr>
          <a:xfrm>
            <a:off x="192010" y="660337"/>
            <a:ext cx="11682490" cy="4832092"/>
            <a:chOff x="192010" y="660337"/>
            <a:chExt cx="11682490" cy="4832092"/>
          </a:xfrm>
        </p:grpSpPr>
        <p:sp>
          <p:nvSpPr>
            <p:cNvPr id="5" name="TextBox 4">
              <a:extLst>
                <a:ext uri="{FF2B5EF4-FFF2-40B4-BE49-F238E27FC236}">
                  <a16:creationId xmlns:a16="http://schemas.microsoft.com/office/drawing/2014/main" id="{BD9810EB-F015-47F0-A786-FB9476E19F3B}"/>
                </a:ext>
              </a:extLst>
            </p:cNvPr>
            <p:cNvSpPr txBox="1"/>
            <p:nvPr/>
          </p:nvSpPr>
          <p:spPr>
            <a:xfrm>
              <a:off x="192010" y="660337"/>
              <a:ext cx="11682490" cy="4832092"/>
            </a:xfrm>
            <a:prstGeom prst="rect">
              <a:avLst/>
            </a:prstGeom>
            <a:noFill/>
            <a:ln>
              <a:solidFill>
                <a:schemeClr val="accent1"/>
              </a:solidFill>
            </a:ln>
          </p:spPr>
          <p:txBody>
            <a:bodyPr wrap="square">
              <a:spAutoFit/>
            </a:bodyPr>
            <a:lstStyle/>
            <a:p>
              <a:pPr marL="457200" indent="-457200" algn="just">
                <a:buFont typeface="Arial" panose="020B0604020202020204" pitchFamily="34" charset="0"/>
                <a:buChar char="•"/>
              </a:pPr>
              <a:r>
                <a:rPr lang="en-US" sz="2800" b="0" i="0" u="none" strike="noStrike" baseline="0" dirty="0">
                  <a:latin typeface="Times-Roman"/>
                </a:rPr>
                <a:t>Many </a:t>
              </a:r>
              <a:r>
                <a:rPr lang="en-US" sz="2800" b="1" i="1" u="none" strike="noStrike" baseline="0" dirty="0">
                  <a:solidFill>
                    <a:srgbClr val="FF0000"/>
                  </a:solidFill>
                  <a:latin typeface="Times-Roman"/>
                </a:rPr>
                <a:t>data structures </a:t>
              </a:r>
              <a:r>
                <a:rPr lang="en-US" sz="2800" b="0" i="0" u="none" strike="noStrike" baseline="0" dirty="0">
                  <a:latin typeface="Times-Roman"/>
                </a:rPr>
                <a:t>have been used to implement linear IRs.</a:t>
              </a:r>
            </a:p>
            <a:p>
              <a:pPr marL="457200" indent="-457200" algn="just">
                <a:buFont typeface="Arial" panose="020B0604020202020204" pitchFamily="34" charset="0"/>
                <a:buChar char="•"/>
              </a:pPr>
              <a:endParaRPr lang="en-US" sz="2800" dirty="0">
                <a:latin typeface="Times-Roman"/>
              </a:endParaRPr>
            </a:p>
            <a:p>
              <a:pPr marL="457200" indent="-457200" algn="just">
                <a:buFont typeface="Arial" panose="020B0604020202020204" pitchFamily="34" charset="0"/>
                <a:buChar char="•"/>
              </a:pPr>
              <a:r>
                <a:rPr lang="en-US" sz="2800" b="1" i="1" u="none" strike="noStrike" baseline="0" dirty="0">
                  <a:solidFill>
                    <a:srgbClr val="FF0000"/>
                  </a:solidFill>
                  <a:latin typeface="Times-Roman"/>
                </a:rPr>
                <a:t>Three-address codes </a:t>
              </a:r>
              <a:r>
                <a:rPr lang="en-US" sz="2800" b="0" i="0" u="none" strike="noStrike" baseline="0" dirty="0">
                  <a:latin typeface="Times-Roman"/>
                </a:rPr>
                <a:t>are often implemented as a set of </a:t>
              </a:r>
              <a:r>
                <a:rPr lang="en-US" sz="2800" b="1" i="1" dirty="0">
                  <a:solidFill>
                    <a:srgbClr val="FF0000"/>
                  </a:solidFill>
                  <a:latin typeface="Times-Roman"/>
                </a:rPr>
                <a:t>quadruples</a:t>
              </a:r>
              <a:r>
                <a:rPr lang="en-US" sz="2800" b="0" i="0" u="none" strike="noStrike" baseline="0" dirty="0">
                  <a:latin typeface="Times-Roman"/>
                </a:rPr>
                <a:t>.</a:t>
              </a:r>
            </a:p>
            <a:p>
              <a:pPr marL="457200" indent="-457200" algn="just">
                <a:buFont typeface="Arial" panose="020B0604020202020204" pitchFamily="34" charset="0"/>
                <a:buChar char="•"/>
              </a:pPr>
              <a:endParaRPr lang="en-US" sz="2800" dirty="0">
                <a:latin typeface="Times-Roman"/>
              </a:endParaRPr>
            </a:p>
            <a:p>
              <a:pPr marL="457200" indent="-457200" algn="just">
                <a:buFont typeface="Arial" panose="020B0604020202020204" pitchFamily="34" charset="0"/>
                <a:buChar char="•"/>
              </a:pPr>
              <a:r>
                <a:rPr lang="en-US" sz="2800" b="0" i="0" u="none" strike="noStrike" baseline="0" dirty="0">
                  <a:latin typeface="Times-Roman"/>
                </a:rPr>
                <a:t>Each </a:t>
              </a:r>
              <a:r>
                <a:rPr lang="en-US" sz="2800" b="1" i="1" u="none" strike="noStrike" baseline="0" dirty="0">
                  <a:solidFill>
                    <a:srgbClr val="FF0000"/>
                  </a:solidFill>
                  <a:latin typeface="Times-Roman"/>
                </a:rPr>
                <a:t>quadruple</a:t>
              </a:r>
              <a:r>
                <a:rPr lang="en-US" sz="2800" b="0" i="0" u="none" strike="noStrike" baseline="0" dirty="0">
                  <a:latin typeface="Times-Roman"/>
                </a:rPr>
                <a:t> is represented with four </a:t>
              </a:r>
              <a:r>
                <a:rPr lang="en-US" sz="2800" b="1" i="1" dirty="0">
                  <a:solidFill>
                    <a:srgbClr val="FF0000"/>
                  </a:solidFill>
                  <a:latin typeface="Times-Roman"/>
                </a:rPr>
                <a:t>fields</a:t>
              </a:r>
              <a:r>
                <a:rPr lang="en-US" sz="2800" b="0" i="0" u="none" strike="noStrike" baseline="0" dirty="0">
                  <a:latin typeface="Times-Roman"/>
                </a:rPr>
                <a:t>: </a:t>
              </a:r>
              <a:r>
                <a:rPr lang="en-US" sz="2800" b="1" i="1" u="none" strike="noStrike" baseline="0" dirty="0">
                  <a:solidFill>
                    <a:srgbClr val="002060"/>
                  </a:solidFill>
                  <a:latin typeface="Times-Roman"/>
                </a:rPr>
                <a:t>an operator, two operands (or sources), and a destination.</a:t>
              </a:r>
            </a:p>
            <a:p>
              <a:pPr marL="457200" indent="-457200" algn="just">
                <a:buFont typeface="Arial" panose="020B0604020202020204" pitchFamily="34" charset="0"/>
                <a:buChar char="•"/>
              </a:pPr>
              <a:endParaRPr lang="en-US" sz="2800" dirty="0">
                <a:latin typeface="Times-Roman"/>
              </a:endParaRPr>
            </a:p>
            <a:p>
              <a:pPr marL="457200" indent="-457200" algn="just">
                <a:buFont typeface="Arial" panose="020B0604020202020204" pitchFamily="34" charset="0"/>
                <a:buChar char="•"/>
              </a:pPr>
              <a:r>
                <a:rPr lang="en-US" sz="2800" b="0" i="0" u="none" strike="noStrike" baseline="0" dirty="0">
                  <a:latin typeface="Times-Roman"/>
                </a:rPr>
                <a:t>To form blocks, the compiler needs a mechanism to connect individual quadruples. </a:t>
              </a:r>
            </a:p>
            <a:p>
              <a:pPr marL="457200" indent="-457200" algn="just">
                <a:buFont typeface="Arial" panose="020B0604020202020204" pitchFamily="34" charset="0"/>
                <a:buChar char="•"/>
              </a:pPr>
              <a:endParaRPr lang="en-US" sz="2800" dirty="0">
                <a:latin typeface="Times-Roman"/>
              </a:endParaRPr>
            </a:p>
            <a:p>
              <a:pPr marL="457200" indent="-457200" algn="just">
                <a:buFont typeface="Arial" panose="020B0604020202020204" pitchFamily="34" charset="0"/>
                <a:buChar char="•"/>
              </a:pPr>
              <a:r>
                <a:rPr lang="en-US" sz="2800" b="0" i="0" u="none" strike="noStrike" baseline="0" dirty="0">
                  <a:latin typeface="Times-Roman"/>
                </a:rPr>
                <a:t>Compilers implement quadruples in a variety of ways.</a:t>
              </a:r>
              <a:endParaRPr lang="en-US" sz="2800" dirty="0"/>
            </a:p>
          </p:txBody>
        </p:sp>
        <p:graphicFrame>
          <p:nvGraphicFramePr>
            <p:cNvPr id="10" name="Object 9">
              <a:extLst>
                <a:ext uri="{FF2B5EF4-FFF2-40B4-BE49-F238E27FC236}">
                  <a16:creationId xmlns:a16="http://schemas.microsoft.com/office/drawing/2014/main" id="{220110EC-433F-4FD1-8AFA-BC4162646171}"/>
                </a:ext>
              </a:extLst>
            </p:cNvPr>
            <p:cNvGraphicFramePr>
              <a:graphicFrameLocks noChangeAspect="1"/>
            </p:cNvGraphicFramePr>
            <p:nvPr>
              <p:extLst>
                <p:ext uri="{D42A27DB-BD31-4B8C-83A1-F6EECF244321}">
                  <p14:modId xmlns:p14="http://schemas.microsoft.com/office/powerpoint/2010/main" val="3219826318"/>
                </p:ext>
              </p:extLst>
            </p:nvPr>
          </p:nvGraphicFramePr>
          <p:xfrm>
            <a:off x="8801333" y="3055090"/>
            <a:ext cx="1801429" cy="324481"/>
          </p:xfrm>
          <a:graphic>
            <a:graphicData uri="http://schemas.openxmlformats.org/presentationml/2006/ole">
              <mc:AlternateContent xmlns:mc="http://schemas.openxmlformats.org/markup-compatibility/2006">
                <mc:Choice xmlns:v="urn:schemas-microsoft-com:vml" Requires="v">
                  <p:oleObj spid="_x0000_s34046" name="Bitmap Image" r:id="rId3" imgW="1533600" imgH="276120" progId="PBrush">
                    <p:embed/>
                  </p:oleObj>
                </mc:Choice>
                <mc:Fallback>
                  <p:oleObj name="Bitmap Image" r:id="rId3" imgW="1533600" imgH="276120" progId="PBrush">
                    <p:embed/>
                    <p:pic>
                      <p:nvPicPr>
                        <p:cNvPr id="0" name=""/>
                        <p:cNvPicPr/>
                        <p:nvPr/>
                      </p:nvPicPr>
                      <p:blipFill>
                        <a:blip r:embed="rId4"/>
                        <a:stretch>
                          <a:fillRect/>
                        </a:stretch>
                      </p:blipFill>
                      <p:spPr>
                        <a:xfrm>
                          <a:off x="8801333" y="3055090"/>
                          <a:ext cx="1801429" cy="324481"/>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A2545B76-A3B4-4CC4-B8B2-DE5A8C89FF3F}"/>
                </a:ext>
              </a:extLst>
            </p:cNvPr>
            <p:cNvGraphicFramePr>
              <a:graphicFrameLocks noChangeAspect="1"/>
            </p:cNvGraphicFramePr>
            <p:nvPr>
              <p:extLst>
                <p:ext uri="{D42A27DB-BD31-4B8C-83A1-F6EECF244321}">
                  <p14:modId xmlns:p14="http://schemas.microsoft.com/office/powerpoint/2010/main" val="4039896369"/>
                </p:ext>
              </p:extLst>
            </p:nvPr>
          </p:nvGraphicFramePr>
          <p:xfrm>
            <a:off x="8867617" y="3349886"/>
            <a:ext cx="1668859" cy="276225"/>
          </p:xfrm>
          <a:graphic>
            <a:graphicData uri="http://schemas.openxmlformats.org/presentationml/2006/ole">
              <mc:AlternateContent xmlns:mc="http://schemas.openxmlformats.org/markup-compatibility/2006">
                <mc:Choice xmlns:v="urn:schemas-microsoft-com:vml" Requires="v">
                  <p:oleObj spid="_x0000_s34047" name="Bitmap Image" r:id="rId5" imgW="1380960" imgH="228600" progId="PBrush">
                    <p:embed/>
                  </p:oleObj>
                </mc:Choice>
                <mc:Fallback>
                  <p:oleObj name="Bitmap Image" r:id="rId5" imgW="1380960" imgH="228600" progId="PBrush">
                    <p:embed/>
                    <p:pic>
                      <p:nvPicPr>
                        <p:cNvPr id="0" name=""/>
                        <p:cNvPicPr/>
                        <p:nvPr/>
                      </p:nvPicPr>
                      <p:blipFill>
                        <a:blip r:embed="rId6"/>
                        <a:stretch>
                          <a:fillRect/>
                        </a:stretch>
                      </p:blipFill>
                      <p:spPr>
                        <a:xfrm>
                          <a:off x="8867617" y="3349886"/>
                          <a:ext cx="1668859" cy="276225"/>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1E0189C1-FD4A-420C-8244-23FA88EFC42E}"/>
                </a:ext>
              </a:extLst>
            </p:cNvPr>
            <p:cNvGraphicFramePr>
              <a:graphicFrameLocks noChangeAspect="1"/>
            </p:cNvGraphicFramePr>
            <p:nvPr>
              <p:extLst>
                <p:ext uri="{D42A27DB-BD31-4B8C-83A1-F6EECF244321}">
                  <p14:modId xmlns:p14="http://schemas.microsoft.com/office/powerpoint/2010/main" val="1993248031"/>
                </p:ext>
              </p:extLst>
            </p:nvPr>
          </p:nvGraphicFramePr>
          <p:xfrm>
            <a:off x="6799076" y="3217331"/>
            <a:ext cx="1754841" cy="276225"/>
          </p:xfrm>
          <a:graphic>
            <a:graphicData uri="http://schemas.openxmlformats.org/presentationml/2006/ole">
              <mc:AlternateContent xmlns:mc="http://schemas.openxmlformats.org/markup-compatibility/2006">
                <mc:Choice xmlns:v="urn:schemas-microsoft-com:vml" Requires="v">
                  <p:oleObj spid="_x0000_s34048" name="Bitmap Image" r:id="rId7" imgW="1028880" imgH="162000" progId="PBrush">
                    <p:embed/>
                  </p:oleObj>
                </mc:Choice>
                <mc:Fallback>
                  <p:oleObj name="Bitmap Image" r:id="rId7" imgW="1028880" imgH="162000" progId="PBrush">
                    <p:embed/>
                    <p:pic>
                      <p:nvPicPr>
                        <p:cNvPr id="0" name=""/>
                        <p:cNvPicPr/>
                        <p:nvPr/>
                      </p:nvPicPr>
                      <p:blipFill>
                        <a:blip r:embed="rId8"/>
                        <a:stretch>
                          <a:fillRect/>
                        </a:stretch>
                      </p:blipFill>
                      <p:spPr>
                        <a:xfrm>
                          <a:off x="6799076" y="3217331"/>
                          <a:ext cx="1754841" cy="276225"/>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ABB5129B-1118-48F8-94F5-956F0984D94A}"/>
                </a:ext>
              </a:extLst>
            </p:cNvPr>
            <p:cNvGraphicFramePr>
              <a:graphicFrameLocks noChangeAspect="1"/>
            </p:cNvGraphicFramePr>
            <p:nvPr>
              <p:extLst>
                <p:ext uri="{D42A27DB-BD31-4B8C-83A1-F6EECF244321}">
                  <p14:modId xmlns:p14="http://schemas.microsoft.com/office/powerpoint/2010/main" val="4255100997"/>
                </p:ext>
              </p:extLst>
            </p:nvPr>
          </p:nvGraphicFramePr>
          <p:xfrm>
            <a:off x="6732790" y="2855988"/>
            <a:ext cx="1754841" cy="382635"/>
          </p:xfrm>
          <a:graphic>
            <a:graphicData uri="http://schemas.openxmlformats.org/presentationml/2006/ole">
              <mc:AlternateContent xmlns:mc="http://schemas.openxmlformats.org/markup-compatibility/2006">
                <mc:Choice xmlns:v="urn:schemas-microsoft-com:vml" Requires="v">
                  <p:oleObj spid="_x0000_s34049" name="Bitmap Image" r:id="rId9" imgW="1266840" imgH="276120" progId="PBrush">
                    <p:embed/>
                  </p:oleObj>
                </mc:Choice>
                <mc:Fallback>
                  <p:oleObj name="Bitmap Image" r:id="rId9" imgW="1266840" imgH="276120" progId="PBrush">
                    <p:embed/>
                    <p:pic>
                      <p:nvPicPr>
                        <p:cNvPr id="0" name=""/>
                        <p:cNvPicPr/>
                        <p:nvPr/>
                      </p:nvPicPr>
                      <p:blipFill>
                        <a:blip r:embed="rId10"/>
                        <a:stretch>
                          <a:fillRect/>
                        </a:stretch>
                      </p:blipFill>
                      <p:spPr>
                        <a:xfrm>
                          <a:off x="6732790" y="2855988"/>
                          <a:ext cx="1754841" cy="382635"/>
                        </a:xfrm>
                        <a:prstGeom prst="rect">
                          <a:avLst/>
                        </a:prstGeom>
                      </p:spPr>
                    </p:pic>
                  </p:oleObj>
                </mc:Fallback>
              </mc:AlternateContent>
            </a:graphicData>
          </a:graphic>
        </p:graphicFrame>
      </p:grpSp>
      <p:sp>
        <p:nvSpPr>
          <p:cNvPr id="15" name="TextBox 14">
            <a:extLst>
              <a:ext uri="{FF2B5EF4-FFF2-40B4-BE49-F238E27FC236}">
                <a16:creationId xmlns:a16="http://schemas.microsoft.com/office/drawing/2014/main" id="{D6482627-76D2-47DE-B5E2-A16719B08E91}"/>
              </a:ext>
            </a:extLst>
          </p:cNvPr>
          <p:cNvSpPr txBox="1"/>
          <p:nvPr/>
        </p:nvSpPr>
        <p:spPr>
          <a:xfrm>
            <a:off x="8867617" y="2740311"/>
            <a:ext cx="1555234" cy="369332"/>
          </a:xfrm>
          <a:prstGeom prst="rect">
            <a:avLst/>
          </a:prstGeom>
          <a:noFill/>
        </p:spPr>
        <p:txBody>
          <a:bodyPr wrap="none" rtlCol="0">
            <a:spAutoFit/>
          </a:bodyPr>
          <a:lstStyle/>
          <a:p>
            <a:r>
              <a:rPr lang="en-US" dirty="0"/>
              <a:t>The quadruple</a:t>
            </a:r>
          </a:p>
        </p:txBody>
      </p:sp>
    </p:spTree>
    <p:extLst>
      <p:ext uri="{BB962C8B-B14F-4D97-AF65-F5344CB8AC3E}">
        <p14:creationId xmlns:p14="http://schemas.microsoft.com/office/powerpoint/2010/main" val="4293884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14E7F-953E-433D-BB31-5CF8070959D2}"/>
              </a:ext>
            </a:extLst>
          </p:cNvPr>
          <p:cNvSpPr txBox="1"/>
          <p:nvPr/>
        </p:nvSpPr>
        <p:spPr>
          <a:xfrm>
            <a:off x="0" y="0"/>
            <a:ext cx="1112805"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Linear IR</a:t>
            </a:r>
          </a:p>
        </p:txBody>
      </p:sp>
      <p:sp>
        <p:nvSpPr>
          <p:cNvPr id="3" name="TextBox 2">
            <a:extLst>
              <a:ext uri="{FF2B5EF4-FFF2-40B4-BE49-F238E27FC236}">
                <a16:creationId xmlns:a16="http://schemas.microsoft.com/office/drawing/2014/main" id="{0CEFF1EF-8F6A-4DB9-B44D-EDA9496021C2}"/>
              </a:ext>
            </a:extLst>
          </p:cNvPr>
          <p:cNvSpPr txBox="1"/>
          <p:nvPr/>
        </p:nvSpPr>
        <p:spPr>
          <a:xfrm>
            <a:off x="1280161" y="15389"/>
            <a:ext cx="2475913" cy="369332"/>
          </a:xfrm>
          <a:prstGeom prst="rect">
            <a:avLst/>
          </a:prstGeom>
          <a:solidFill>
            <a:schemeClr val="accent4">
              <a:lumMod val="20000"/>
              <a:lumOff val="80000"/>
            </a:schemeClr>
          </a:solidFill>
          <a:ln>
            <a:solidFill>
              <a:srgbClr val="FF0000"/>
            </a:solidFill>
          </a:ln>
        </p:spPr>
        <p:txBody>
          <a:bodyPr wrap="square">
            <a:spAutoFit/>
          </a:bodyPr>
          <a:lstStyle/>
          <a:p>
            <a:r>
              <a:rPr lang="en-US" sz="1800" b="1" i="0" u="none" strike="noStrike" baseline="0" dirty="0">
                <a:latin typeface="Myriad-Bold"/>
              </a:rPr>
              <a:t>Representing Linear IR</a:t>
            </a:r>
            <a:endParaRPr lang="en-US" dirty="0"/>
          </a:p>
        </p:txBody>
      </p:sp>
      <p:sp>
        <p:nvSpPr>
          <p:cNvPr id="4" name="TextBox 3">
            <a:extLst>
              <a:ext uri="{FF2B5EF4-FFF2-40B4-BE49-F238E27FC236}">
                <a16:creationId xmlns:a16="http://schemas.microsoft.com/office/drawing/2014/main" id="{7F597107-96FE-4C65-835B-DE2D0818E0EA}"/>
              </a:ext>
            </a:extLst>
          </p:cNvPr>
          <p:cNvSpPr txBox="1"/>
          <p:nvPr/>
        </p:nvSpPr>
        <p:spPr>
          <a:xfrm>
            <a:off x="240101" y="2855188"/>
            <a:ext cx="11711798" cy="2862322"/>
          </a:xfrm>
          <a:prstGeom prst="rect">
            <a:avLst/>
          </a:prstGeom>
          <a:noFill/>
          <a:ln>
            <a:solidFill>
              <a:srgbClr val="FF0000"/>
            </a:solidFill>
          </a:ln>
        </p:spPr>
        <p:txBody>
          <a:bodyPr wrap="square">
            <a:spAutoFit/>
          </a:bodyPr>
          <a:lstStyle/>
          <a:p>
            <a:pPr marL="342900" indent="-342900" algn="just">
              <a:buFont typeface="Arial" panose="020B0604020202020204" pitchFamily="34" charset="0"/>
              <a:buChar char="•"/>
            </a:pPr>
            <a:r>
              <a:rPr lang="en-US" sz="2000" b="0" i="0" u="none" strike="noStrike" baseline="0" dirty="0">
                <a:latin typeface="Times-Roman"/>
              </a:rPr>
              <a:t>Figure 5.5 shows </a:t>
            </a:r>
            <a:r>
              <a:rPr lang="en-US" sz="2000" b="1" i="1" u="none" strike="noStrike" baseline="0" dirty="0">
                <a:solidFill>
                  <a:srgbClr val="FF0000"/>
                </a:solidFill>
                <a:latin typeface="Times-Roman"/>
              </a:rPr>
              <a:t>three different schemes </a:t>
            </a:r>
            <a:r>
              <a:rPr lang="en-US" sz="2000" b="0" i="0" u="none" strike="noStrike" baseline="0" dirty="0">
                <a:latin typeface="Times-Roman"/>
              </a:rPr>
              <a:t>for implementing the three address code for </a:t>
            </a:r>
            <a:r>
              <a:rPr lang="en-US" sz="2000" b="1" i="1" dirty="0">
                <a:solidFill>
                  <a:srgbClr val="FF0000"/>
                </a:solidFill>
                <a:latin typeface="Times-Roman"/>
              </a:rPr>
              <a:t>a - 2 × b.</a:t>
            </a:r>
          </a:p>
          <a:p>
            <a:pPr marL="342900" indent="-342900" algn="just">
              <a:buFont typeface="Arial" panose="020B0604020202020204" pitchFamily="34" charset="0"/>
              <a:buChar char="•"/>
            </a:pPr>
            <a:endParaRPr lang="en-US" sz="2000" b="0" i="0" u="none" strike="noStrike" baseline="0" dirty="0">
              <a:latin typeface="Times-Roman"/>
            </a:endParaRPr>
          </a:p>
          <a:p>
            <a:pPr marL="342900" indent="-342900" algn="just">
              <a:buFont typeface="Arial" panose="020B0604020202020204" pitchFamily="34" charset="0"/>
              <a:buChar char="•"/>
            </a:pPr>
            <a:r>
              <a:rPr lang="en-US" sz="2000" b="0" i="0" u="none" strike="noStrike" baseline="0" dirty="0">
                <a:latin typeface="Times-Roman"/>
              </a:rPr>
              <a:t>The simplest scheme, in Figure 5.5a, uses a </a:t>
            </a:r>
            <a:r>
              <a:rPr lang="en-US" sz="2000" b="1" i="1" dirty="0">
                <a:solidFill>
                  <a:srgbClr val="FF0000"/>
                </a:solidFill>
                <a:latin typeface="Times-Roman"/>
              </a:rPr>
              <a:t>short array </a:t>
            </a:r>
            <a:r>
              <a:rPr lang="en-US" sz="2000" b="0" i="0" u="none" strike="noStrike" baseline="0" dirty="0">
                <a:latin typeface="Times-Roman"/>
              </a:rPr>
              <a:t>to represent each basic block. In </a:t>
            </a:r>
            <a:r>
              <a:rPr lang="en-US" sz="2000" b="1" i="1" u="none" strike="noStrike" baseline="0" dirty="0">
                <a:solidFill>
                  <a:srgbClr val="FF0000"/>
                </a:solidFill>
                <a:latin typeface="Times-Roman"/>
              </a:rPr>
              <a:t>CFG</a:t>
            </a:r>
            <a:r>
              <a:rPr lang="en-US" sz="2000" b="0" i="0" u="none" strike="noStrike" baseline="0" dirty="0">
                <a:latin typeface="Times-Roman"/>
              </a:rPr>
              <a:t>,  an array is kept inside a node.</a:t>
            </a:r>
          </a:p>
          <a:p>
            <a:pPr marL="342900" indent="-342900" algn="just">
              <a:buFont typeface="Arial" panose="020B0604020202020204" pitchFamily="34" charset="0"/>
              <a:buChar char="•"/>
            </a:pPr>
            <a:endParaRPr lang="en-US" sz="2000" b="0" i="0" u="none" strike="noStrike" baseline="0" dirty="0">
              <a:latin typeface="Times-Roman"/>
            </a:endParaRPr>
          </a:p>
          <a:p>
            <a:pPr marL="342900" indent="-342900" algn="just">
              <a:buFont typeface="Arial" panose="020B0604020202020204" pitchFamily="34" charset="0"/>
              <a:buChar char="•"/>
            </a:pPr>
            <a:r>
              <a:rPr lang="en-US" sz="2000" b="0" i="0" u="none" strike="noStrike" baseline="0" dirty="0">
                <a:latin typeface="Times-Roman"/>
              </a:rPr>
              <a:t>The scheme in Figure 5.5b uses an </a:t>
            </a:r>
            <a:r>
              <a:rPr lang="en-US" sz="2000" b="1" i="1" dirty="0">
                <a:solidFill>
                  <a:srgbClr val="FF0000"/>
                </a:solidFill>
                <a:latin typeface="Times-Roman"/>
              </a:rPr>
              <a:t>array of pointers </a:t>
            </a:r>
            <a:r>
              <a:rPr lang="en-US" sz="2000" b="0" i="0" u="none" strike="noStrike" baseline="0" dirty="0">
                <a:latin typeface="Times-Roman"/>
              </a:rPr>
              <a:t>to group quadruples into a block; the pointer array can be contained in a CFG</a:t>
            </a:r>
            <a:r>
              <a:rPr lang="en-US" sz="2000" b="0" i="0" u="none" strike="noStrike" baseline="0" dirty="0">
                <a:latin typeface="Times-RomanSC"/>
              </a:rPr>
              <a:t> </a:t>
            </a:r>
            <a:r>
              <a:rPr lang="en-US" sz="2000" b="0" i="0" u="none" strike="noStrike" baseline="0" dirty="0">
                <a:latin typeface="Times-Roman"/>
              </a:rPr>
              <a:t>node.</a:t>
            </a:r>
          </a:p>
          <a:p>
            <a:pPr marL="342900" indent="-342900" algn="just">
              <a:buFont typeface="Arial" panose="020B0604020202020204" pitchFamily="34" charset="0"/>
              <a:buChar char="•"/>
            </a:pPr>
            <a:endParaRPr lang="en-US" sz="2000" dirty="0">
              <a:latin typeface="Times-Roman"/>
            </a:endParaRPr>
          </a:p>
          <a:p>
            <a:pPr marL="342900" indent="-342900" algn="just">
              <a:buFont typeface="Arial" panose="020B0604020202020204" pitchFamily="34" charset="0"/>
              <a:buChar char="•"/>
            </a:pPr>
            <a:r>
              <a:rPr lang="en-US" sz="2000" b="0" i="0" u="none" strike="noStrike" baseline="0" dirty="0">
                <a:latin typeface="Times-Roman"/>
              </a:rPr>
              <a:t>The final scheme, in Figure 5.5c, links the quadruples together to form </a:t>
            </a:r>
            <a:r>
              <a:rPr lang="en-US" sz="2000" b="1" i="1" dirty="0">
                <a:solidFill>
                  <a:srgbClr val="FF0000"/>
                </a:solidFill>
                <a:latin typeface="Times-Roman"/>
              </a:rPr>
              <a:t>a list</a:t>
            </a:r>
            <a:r>
              <a:rPr lang="en-US" sz="2000" b="0" i="0" u="none" strike="noStrike" baseline="0" dirty="0">
                <a:latin typeface="Times-Roman"/>
              </a:rPr>
              <a:t>.</a:t>
            </a:r>
            <a:endParaRPr lang="en-US" sz="2000" dirty="0"/>
          </a:p>
        </p:txBody>
      </p:sp>
      <p:graphicFrame>
        <p:nvGraphicFramePr>
          <p:cNvPr id="5" name="Object 4">
            <a:extLst>
              <a:ext uri="{FF2B5EF4-FFF2-40B4-BE49-F238E27FC236}">
                <a16:creationId xmlns:a16="http://schemas.microsoft.com/office/drawing/2014/main" id="{F6B08295-BCB1-451D-8CBE-CFCF2E119CC3}"/>
              </a:ext>
            </a:extLst>
          </p:cNvPr>
          <p:cNvGraphicFramePr>
            <a:graphicFrameLocks noChangeAspect="1"/>
          </p:cNvGraphicFramePr>
          <p:nvPr>
            <p:extLst>
              <p:ext uri="{D42A27DB-BD31-4B8C-83A1-F6EECF244321}">
                <p14:modId xmlns:p14="http://schemas.microsoft.com/office/powerpoint/2010/main" val="1256746881"/>
              </p:ext>
            </p:extLst>
          </p:nvPr>
        </p:nvGraphicFramePr>
        <p:xfrm>
          <a:off x="1280161" y="544476"/>
          <a:ext cx="2300589" cy="2150957"/>
        </p:xfrm>
        <a:graphic>
          <a:graphicData uri="http://schemas.openxmlformats.org/presentationml/2006/ole">
            <mc:AlternateContent xmlns:mc="http://schemas.openxmlformats.org/markup-compatibility/2006">
              <mc:Choice xmlns:v="urn:schemas-microsoft-com:vml" Requires="v">
                <p:oleObj spid="_x0000_s34944" name="Bitmap Image" r:id="rId3" imgW="1171440" imgH="1095480" progId="PBrush">
                  <p:embed/>
                </p:oleObj>
              </mc:Choice>
              <mc:Fallback>
                <p:oleObj name="Bitmap Image" r:id="rId3" imgW="1171440" imgH="1095480" progId="PBrush">
                  <p:embed/>
                  <p:pic>
                    <p:nvPicPr>
                      <p:cNvPr id="8" name="Object 7">
                        <a:extLst>
                          <a:ext uri="{FF2B5EF4-FFF2-40B4-BE49-F238E27FC236}">
                            <a16:creationId xmlns:a16="http://schemas.microsoft.com/office/drawing/2014/main" id="{8F6DA906-757D-4696-BCC8-982700B24AE2}"/>
                          </a:ext>
                        </a:extLst>
                      </p:cNvPr>
                      <p:cNvPicPr/>
                      <p:nvPr/>
                    </p:nvPicPr>
                    <p:blipFill>
                      <a:blip r:embed="rId4"/>
                      <a:stretch>
                        <a:fillRect/>
                      </a:stretch>
                    </p:blipFill>
                    <p:spPr>
                      <a:xfrm>
                        <a:off x="1280161" y="544476"/>
                        <a:ext cx="2300589" cy="2150957"/>
                      </a:xfrm>
                      <a:prstGeom prst="rect">
                        <a:avLst/>
                      </a:prstGeom>
                      <a:ln>
                        <a:solidFill>
                          <a:schemeClr val="accent1"/>
                        </a:solidFill>
                      </a:ln>
                    </p:spPr>
                  </p:pic>
                </p:oleObj>
              </mc:Fallback>
            </mc:AlternateContent>
          </a:graphicData>
        </a:graphic>
      </p:graphicFrame>
      <p:graphicFrame>
        <p:nvGraphicFramePr>
          <p:cNvPr id="6" name="Object 5">
            <a:extLst>
              <a:ext uri="{FF2B5EF4-FFF2-40B4-BE49-F238E27FC236}">
                <a16:creationId xmlns:a16="http://schemas.microsoft.com/office/drawing/2014/main" id="{7AADA24D-4886-4315-BB66-51DA88696F7E}"/>
              </a:ext>
            </a:extLst>
          </p:cNvPr>
          <p:cNvGraphicFramePr>
            <a:graphicFrameLocks noChangeAspect="1"/>
          </p:cNvGraphicFramePr>
          <p:nvPr>
            <p:extLst>
              <p:ext uri="{D42A27DB-BD31-4B8C-83A1-F6EECF244321}">
                <p14:modId xmlns:p14="http://schemas.microsoft.com/office/powerpoint/2010/main" val="4137600884"/>
              </p:ext>
            </p:extLst>
          </p:nvPr>
        </p:nvGraphicFramePr>
        <p:xfrm>
          <a:off x="3923430" y="15389"/>
          <a:ext cx="6664658" cy="2680044"/>
        </p:xfrm>
        <a:graphic>
          <a:graphicData uri="http://schemas.openxmlformats.org/presentationml/2006/ole">
            <mc:AlternateContent xmlns:mc="http://schemas.openxmlformats.org/markup-compatibility/2006">
              <mc:Choice xmlns:v="urn:schemas-microsoft-com:vml" Requires="v">
                <p:oleObj spid="_x0000_s34945" name="Bitmap Image" r:id="rId5" imgW="4476600" imgH="1800360" progId="PBrush">
                  <p:embed/>
                </p:oleObj>
              </mc:Choice>
              <mc:Fallback>
                <p:oleObj name="Bitmap Image" r:id="rId5" imgW="4476600" imgH="1800360" progId="PBrush">
                  <p:embed/>
                  <p:pic>
                    <p:nvPicPr>
                      <p:cNvPr id="9" name="Object 8">
                        <a:extLst>
                          <a:ext uri="{FF2B5EF4-FFF2-40B4-BE49-F238E27FC236}">
                            <a16:creationId xmlns:a16="http://schemas.microsoft.com/office/drawing/2014/main" id="{0878C237-1287-4351-822A-A8E0A426CD5E}"/>
                          </a:ext>
                        </a:extLst>
                      </p:cNvPr>
                      <p:cNvPicPr/>
                      <p:nvPr/>
                    </p:nvPicPr>
                    <p:blipFill>
                      <a:blip r:embed="rId6"/>
                      <a:stretch>
                        <a:fillRect/>
                      </a:stretch>
                    </p:blipFill>
                    <p:spPr>
                      <a:xfrm>
                        <a:off x="3923430" y="15389"/>
                        <a:ext cx="6664658" cy="2680044"/>
                      </a:xfrm>
                      <a:prstGeom prst="rect">
                        <a:avLst/>
                      </a:prstGeom>
                      <a:ln>
                        <a:solidFill>
                          <a:srgbClr val="FF0000"/>
                        </a:solidFill>
                      </a:ln>
                    </p:spPr>
                  </p:pic>
                </p:oleObj>
              </mc:Fallback>
            </mc:AlternateContent>
          </a:graphicData>
        </a:graphic>
      </p:graphicFrame>
    </p:spTree>
    <p:extLst>
      <p:ext uri="{BB962C8B-B14F-4D97-AF65-F5344CB8AC3E}">
        <p14:creationId xmlns:p14="http://schemas.microsoft.com/office/powerpoint/2010/main" val="2352770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AB133C45-25CC-4D22-AA23-C46189FA6D77}"/>
              </a:ext>
            </a:extLst>
          </p:cNvPr>
          <p:cNvGraphicFramePr>
            <a:graphicFrameLocks noChangeAspect="1"/>
          </p:cNvGraphicFramePr>
          <p:nvPr/>
        </p:nvGraphicFramePr>
        <p:xfrm>
          <a:off x="1411238" y="120478"/>
          <a:ext cx="6944971" cy="4006253"/>
        </p:xfrm>
        <a:graphic>
          <a:graphicData uri="http://schemas.openxmlformats.org/presentationml/2006/ole">
            <mc:AlternateContent xmlns:mc="http://schemas.openxmlformats.org/markup-compatibility/2006">
              <mc:Choice xmlns:v="urn:schemas-microsoft-com:vml" Requires="v">
                <p:oleObj spid="_x0000_s35964" name="Bitmap Image" r:id="rId3" imgW="5514840" imgH="3181320" progId="PBrush">
                  <p:embed/>
                </p:oleObj>
              </mc:Choice>
              <mc:Fallback>
                <p:oleObj name="Bitmap Image" r:id="rId3" imgW="5514840" imgH="3181320" progId="PBrush">
                  <p:embed/>
                  <p:pic>
                    <p:nvPicPr>
                      <p:cNvPr id="4" name="Object 3">
                        <a:extLst>
                          <a:ext uri="{FF2B5EF4-FFF2-40B4-BE49-F238E27FC236}">
                            <a16:creationId xmlns:a16="http://schemas.microsoft.com/office/drawing/2014/main" id="{AB133C45-25CC-4D22-AA23-C46189FA6D77}"/>
                          </a:ext>
                        </a:extLst>
                      </p:cNvPr>
                      <p:cNvPicPr/>
                      <p:nvPr/>
                    </p:nvPicPr>
                    <p:blipFill>
                      <a:blip r:embed="rId4"/>
                      <a:stretch>
                        <a:fillRect/>
                      </a:stretch>
                    </p:blipFill>
                    <p:spPr>
                      <a:xfrm>
                        <a:off x="1411238" y="120478"/>
                        <a:ext cx="6944971" cy="400625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F6E6E8F-9965-47E3-A292-462A8F9BB625}"/>
              </a:ext>
            </a:extLst>
          </p:cNvPr>
          <p:cNvGraphicFramePr>
            <a:graphicFrameLocks noChangeAspect="1"/>
          </p:cNvGraphicFramePr>
          <p:nvPr/>
        </p:nvGraphicFramePr>
        <p:xfrm>
          <a:off x="2138949" y="3943851"/>
          <a:ext cx="6217260" cy="2405526"/>
        </p:xfrm>
        <a:graphic>
          <a:graphicData uri="http://schemas.openxmlformats.org/presentationml/2006/ole">
            <mc:AlternateContent xmlns:mc="http://schemas.openxmlformats.org/markup-compatibility/2006">
              <mc:Choice xmlns:v="urn:schemas-microsoft-com:vml" Requires="v">
                <p:oleObj spid="_x0000_s35965" name="Bitmap Image" r:id="rId5" imgW="4791240" imgH="1781280" progId="PBrush">
                  <p:embed/>
                </p:oleObj>
              </mc:Choice>
              <mc:Fallback>
                <p:oleObj name="Bitmap Image" r:id="rId5" imgW="4791240" imgH="1781280" progId="PBrush">
                  <p:embed/>
                  <p:pic>
                    <p:nvPicPr>
                      <p:cNvPr id="5" name="Object 4">
                        <a:extLst>
                          <a:ext uri="{FF2B5EF4-FFF2-40B4-BE49-F238E27FC236}">
                            <a16:creationId xmlns:a16="http://schemas.microsoft.com/office/drawing/2014/main" id="{6F6E6E8F-9965-47E3-A292-462A8F9BB625}"/>
                          </a:ext>
                        </a:extLst>
                      </p:cNvPr>
                      <p:cNvPicPr/>
                      <p:nvPr/>
                    </p:nvPicPr>
                    <p:blipFill>
                      <a:blip r:embed="rId6"/>
                      <a:stretch>
                        <a:fillRect/>
                      </a:stretch>
                    </p:blipFill>
                    <p:spPr>
                      <a:xfrm>
                        <a:off x="2138949" y="3943851"/>
                        <a:ext cx="6217260" cy="2405526"/>
                      </a:xfrm>
                      <a:prstGeom prst="rect">
                        <a:avLst/>
                      </a:prstGeom>
                    </p:spPr>
                  </p:pic>
                </p:oleObj>
              </mc:Fallback>
            </mc:AlternateContent>
          </a:graphicData>
        </a:graphic>
      </p:graphicFrame>
      <p:sp>
        <p:nvSpPr>
          <p:cNvPr id="6" name="Arrow: Right 5">
            <a:extLst>
              <a:ext uri="{FF2B5EF4-FFF2-40B4-BE49-F238E27FC236}">
                <a16:creationId xmlns:a16="http://schemas.microsoft.com/office/drawing/2014/main" id="{E79620EA-2291-4BE7-A827-C884670F8D45}"/>
              </a:ext>
            </a:extLst>
          </p:cNvPr>
          <p:cNvSpPr/>
          <p:nvPr/>
        </p:nvSpPr>
        <p:spPr>
          <a:xfrm>
            <a:off x="2138949" y="2745337"/>
            <a:ext cx="689317" cy="168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29253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14E7F-953E-433D-BB31-5CF8070959D2}"/>
              </a:ext>
            </a:extLst>
          </p:cNvPr>
          <p:cNvSpPr txBox="1"/>
          <p:nvPr/>
        </p:nvSpPr>
        <p:spPr>
          <a:xfrm>
            <a:off x="0" y="0"/>
            <a:ext cx="1112805"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Linear IR</a:t>
            </a:r>
          </a:p>
        </p:txBody>
      </p:sp>
      <p:sp>
        <p:nvSpPr>
          <p:cNvPr id="3" name="TextBox 2">
            <a:extLst>
              <a:ext uri="{FF2B5EF4-FFF2-40B4-BE49-F238E27FC236}">
                <a16:creationId xmlns:a16="http://schemas.microsoft.com/office/drawing/2014/main" id="{0CEFF1EF-8F6A-4DB9-B44D-EDA9496021C2}"/>
              </a:ext>
            </a:extLst>
          </p:cNvPr>
          <p:cNvSpPr txBox="1"/>
          <p:nvPr/>
        </p:nvSpPr>
        <p:spPr>
          <a:xfrm>
            <a:off x="1280161" y="15389"/>
            <a:ext cx="5133339" cy="369332"/>
          </a:xfrm>
          <a:prstGeom prst="rect">
            <a:avLst/>
          </a:prstGeom>
          <a:solidFill>
            <a:schemeClr val="accent4">
              <a:lumMod val="20000"/>
              <a:lumOff val="80000"/>
            </a:schemeClr>
          </a:solidFill>
          <a:ln>
            <a:solidFill>
              <a:srgbClr val="FF0000"/>
            </a:solidFill>
          </a:ln>
        </p:spPr>
        <p:txBody>
          <a:bodyPr wrap="square">
            <a:spAutoFit/>
          </a:bodyPr>
          <a:lstStyle/>
          <a:p>
            <a:pPr algn="l"/>
            <a:r>
              <a:rPr lang="en-US" sz="1800" b="1" i="0" u="none" strike="noStrike" baseline="0" dirty="0">
                <a:latin typeface="Myriad-Bold"/>
              </a:rPr>
              <a:t>Building a Control-Flow Graph from a Linear Code</a:t>
            </a:r>
            <a:endParaRPr lang="en-US" dirty="0"/>
          </a:p>
        </p:txBody>
      </p:sp>
      <p:sp>
        <p:nvSpPr>
          <p:cNvPr id="5" name="TextBox 4">
            <a:extLst>
              <a:ext uri="{FF2B5EF4-FFF2-40B4-BE49-F238E27FC236}">
                <a16:creationId xmlns:a16="http://schemas.microsoft.com/office/drawing/2014/main" id="{88258236-5100-419C-A544-9F18C52DB302}"/>
              </a:ext>
            </a:extLst>
          </p:cNvPr>
          <p:cNvSpPr txBox="1"/>
          <p:nvPr/>
        </p:nvSpPr>
        <p:spPr>
          <a:xfrm>
            <a:off x="285750" y="583684"/>
            <a:ext cx="11461750" cy="3785652"/>
          </a:xfrm>
          <a:prstGeom prst="rect">
            <a:avLst/>
          </a:prstGeom>
          <a:noFill/>
          <a:ln>
            <a:solidFill>
              <a:schemeClr val="accent1"/>
            </a:solidFill>
          </a:ln>
        </p:spPr>
        <p:txBody>
          <a:bodyPr wrap="square">
            <a:spAutoFit/>
          </a:bodyPr>
          <a:lstStyle/>
          <a:p>
            <a:pPr marL="342900" indent="-342900">
              <a:buFont typeface="Arial" panose="020B0604020202020204" pitchFamily="34" charset="0"/>
              <a:buChar char="•"/>
            </a:pPr>
            <a:r>
              <a:rPr lang="en-US" sz="2400" b="0" i="0" u="none" strike="noStrike" baseline="0" dirty="0">
                <a:latin typeface="Times-Roman"/>
              </a:rPr>
              <a:t>Compilers often must </a:t>
            </a:r>
            <a:r>
              <a:rPr lang="en-US" sz="2400" b="1" i="1" u="none" strike="noStrike" baseline="0" dirty="0">
                <a:solidFill>
                  <a:srgbClr val="FF0000"/>
                </a:solidFill>
                <a:latin typeface="Times-Roman"/>
              </a:rPr>
              <a:t>convert</a:t>
            </a:r>
            <a:r>
              <a:rPr lang="en-US" sz="2400" b="0" i="0" u="none" strike="noStrike" baseline="0" dirty="0">
                <a:latin typeface="Times-Roman"/>
              </a:rPr>
              <a:t> between different </a:t>
            </a:r>
            <a:r>
              <a:rPr lang="en-US" sz="2400" b="1" i="1" dirty="0">
                <a:solidFill>
                  <a:srgbClr val="FF0000"/>
                </a:solidFill>
                <a:latin typeface="Times-Roman"/>
              </a:rPr>
              <a:t>IRs</a:t>
            </a:r>
            <a:r>
              <a:rPr lang="en-US" sz="2400" dirty="0">
                <a:latin typeface="Times-RomanSC"/>
              </a:rPr>
              <a:t>.</a:t>
            </a:r>
          </a:p>
          <a:p>
            <a:pPr marL="342900" indent="-342900">
              <a:buFont typeface="Arial" panose="020B0604020202020204" pitchFamily="34" charset="0"/>
              <a:buChar char="•"/>
            </a:pPr>
            <a:endParaRPr lang="en-US" sz="2400" dirty="0">
              <a:latin typeface="Times-RomanSC"/>
            </a:endParaRPr>
          </a:p>
          <a:p>
            <a:pPr marL="342900" indent="-342900" algn="l">
              <a:buFont typeface="Arial" panose="020B0604020202020204" pitchFamily="34" charset="0"/>
              <a:buChar char="•"/>
            </a:pPr>
            <a:r>
              <a:rPr lang="en-US" sz="2400" b="0" i="0" u="none" strike="noStrike" baseline="0" dirty="0">
                <a:latin typeface="Times-Roman"/>
              </a:rPr>
              <a:t>One routine conversion is to build a </a:t>
            </a:r>
            <a:r>
              <a:rPr lang="en-US" sz="2400" b="1" i="1" dirty="0">
                <a:solidFill>
                  <a:srgbClr val="FF0000"/>
                </a:solidFill>
                <a:latin typeface="Times-Roman"/>
              </a:rPr>
              <a:t>CFG</a:t>
            </a:r>
            <a:r>
              <a:rPr lang="en-US" sz="2400" b="0" i="0" u="none" strike="noStrike" baseline="0" dirty="0">
                <a:latin typeface="Times-RomanSC"/>
              </a:rPr>
              <a:t> </a:t>
            </a:r>
            <a:r>
              <a:rPr lang="en-US" sz="2400" b="0" i="0" u="none" strike="noStrike" baseline="0" dirty="0">
                <a:latin typeface="Times-Roman"/>
              </a:rPr>
              <a:t>from a </a:t>
            </a:r>
            <a:r>
              <a:rPr lang="en-US" sz="2400" b="1" i="1" dirty="0">
                <a:solidFill>
                  <a:srgbClr val="FF0000"/>
                </a:solidFill>
                <a:latin typeface="Times-Roman"/>
              </a:rPr>
              <a:t>linear IR </a:t>
            </a:r>
            <a:r>
              <a:rPr lang="en-US" sz="2400" b="0" i="0" u="none" strike="noStrike" baseline="0" dirty="0">
                <a:latin typeface="Times-Roman"/>
              </a:rPr>
              <a:t>such as ILOC.</a:t>
            </a:r>
          </a:p>
          <a:p>
            <a:pPr marL="342900" indent="-342900" algn="l">
              <a:buFont typeface="Arial" panose="020B0604020202020204" pitchFamily="34" charset="0"/>
              <a:buChar char="•"/>
            </a:pPr>
            <a:endParaRPr lang="en-US" sz="2400" dirty="0">
              <a:latin typeface="Times-Roman"/>
            </a:endParaRPr>
          </a:p>
          <a:p>
            <a:pPr marL="342900" indent="-342900" algn="just">
              <a:buFont typeface="Arial" panose="020B0604020202020204" pitchFamily="34" charset="0"/>
              <a:buChar char="•"/>
            </a:pPr>
            <a:r>
              <a:rPr lang="en-US" sz="2400" b="0" i="0" u="none" strike="noStrike" baseline="0" dirty="0">
                <a:latin typeface="Times-Roman"/>
              </a:rPr>
              <a:t>The essential features of a </a:t>
            </a:r>
            <a:r>
              <a:rPr lang="en-US" sz="2400" b="1" i="1" u="none" strike="noStrike" baseline="0" dirty="0">
                <a:solidFill>
                  <a:srgbClr val="FF0000"/>
                </a:solidFill>
                <a:latin typeface="Times-Roman"/>
              </a:rPr>
              <a:t>CFGs</a:t>
            </a:r>
            <a:r>
              <a:rPr lang="en-US" sz="2400" b="0" i="0" u="none" strike="noStrike" baseline="0" dirty="0">
                <a:latin typeface="Times-RomanSC"/>
              </a:rPr>
              <a:t> </a:t>
            </a:r>
            <a:r>
              <a:rPr lang="en-US" sz="2400" b="0" i="0" u="none" strike="noStrike" baseline="0" dirty="0">
                <a:latin typeface="Times-Roman"/>
              </a:rPr>
              <a:t>are that it identifies the </a:t>
            </a:r>
            <a:r>
              <a:rPr lang="en-US" sz="2400" b="1" i="1" dirty="0">
                <a:solidFill>
                  <a:srgbClr val="FF0000"/>
                </a:solidFill>
                <a:latin typeface="Times-Roman"/>
              </a:rPr>
              <a:t>beginning</a:t>
            </a:r>
            <a:r>
              <a:rPr lang="en-US" sz="2400" b="0" i="0" u="none" strike="noStrike" baseline="0" dirty="0">
                <a:latin typeface="Times-Roman"/>
              </a:rPr>
              <a:t> and </a:t>
            </a:r>
            <a:r>
              <a:rPr lang="en-US" sz="2400" b="1" i="1" dirty="0">
                <a:solidFill>
                  <a:srgbClr val="FF0000"/>
                </a:solidFill>
                <a:latin typeface="Times-Roman"/>
              </a:rPr>
              <a:t>end</a:t>
            </a:r>
            <a:r>
              <a:rPr lang="en-US" sz="2400" b="0" i="0" u="none" strike="noStrike" baseline="0" dirty="0">
                <a:latin typeface="Times-Roman"/>
              </a:rPr>
              <a:t> of each </a:t>
            </a:r>
            <a:r>
              <a:rPr lang="en-US" sz="2400" b="1" i="1" dirty="0">
                <a:solidFill>
                  <a:srgbClr val="FF0000"/>
                </a:solidFill>
                <a:latin typeface="Times-Roman"/>
              </a:rPr>
              <a:t>basic block </a:t>
            </a:r>
            <a:r>
              <a:rPr lang="en-US" sz="2400" b="0" i="0" u="none" strike="noStrike" baseline="0" dirty="0">
                <a:latin typeface="Times-Roman"/>
              </a:rPr>
              <a:t>and connects the resulting blocks with edges that describe the possible transfers of control among blocks.</a:t>
            </a:r>
          </a:p>
          <a:p>
            <a:pPr marL="342900" indent="-342900" algn="l">
              <a:buFont typeface="Arial" panose="020B0604020202020204" pitchFamily="34" charset="0"/>
              <a:buChar char="•"/>
            </a:pPr>
            <a:endParaRPr lang="en-US" sz="2400" dirty="0">
              <a:latin typeface="Times-Roman"/>
            </a:endParaRPr>
          </a:p>
          <a:p>
            <a:pPr marL="342900" indent="-342900" algn="just">
              <a:buFont typeface="Arial" panose="020B0604020202020204" pitchFamily="34" charset="0"/>
              <a:buChar char="•"/>
            </a:pPr>
            <a:r>
              <a:rPr lang="en-US" sz="2400" b="0" i="0" u="none" strike="noStrike" baseline="0" dirty="0">
                <a:latin typeface="Times-Roman"/>
              </a:rPr>
              <a:t>Often, the compiler must build a </a:t>
            </a:r>
            <a:r>
              <a:rPr lang="en-US" sz="2400" b="1" i="1" dirty="0">
                <a:solidFill>
                  <a:srgbClr val="FF0000"/>
                </a:solidFill>
                <a:latin typeface="Times-Roman"/>
              </a:rPr>
              <a:t>CFG</a:t>
            </a:r>
            <a:r>
              <a:rPr lang="en-US" sz="2400" dirty="0">
                <a:latin typeface="Times-RomanSC"/>
              </a:rPr>
              <a:t> </a:t>
            </a:r>
            <a:r>
              <a:rPr lang="en-US" sz="2400" b="0" i="0" u="none" strike="noStrike" baseline="0" dirty="0">
                <a:latin typeface="Times-Roman"/>
              </a:rPr>
              <a:t>from a simple, </a:t>
            </a:r>
            <a:r>
              <a:rPr lang="en-US" sz="2400" b="1" i="1" u="none" strike="noStrike" baseline="0" dirty="0">
                <a:solidFill>
                  <a:srgbClr val="FF0000"/>
                </a:solidFill>
                <a:latin typeface="Times-Roman"/>
              </a:rPr>
              <a:t>linear </a:t>
            </a:r>
            <a:r>
              <a:rPr lang="en-US" sz="2400" b="1" i="1" dirty="0">
                <a:solidFill>
                  <a:srgbClr val="FF0000"/>
                </a:solidFill>
                <a:latin typeface="Times-RomanSC"/>
              </a:rPr>
              <a:t>IR</a:t>
            </a:r>
            <a:r>
              <a:rPr lang="en-US" sz="2400" b="1" i="1" u="none" strike="noStrike" baseline="0" dirty="0">
                <a:solidFill>
                  <a:srgbClr val="FF0000"/>
                </a:solidFill>
                <a:latin typeface="Times-RomanSC"/>
              </a:rPr>
              <a:t> </a:t>
            </a:r>
            <a:r>
              <a:rPr lang="en-US" sz="2400" b="0" i="0" u="none" strike="noStrike" baseline="0" dirty="0">
                <a:latin typeface="Times-Roman"/>
              </a:rPr>
              <a:t>that represents a procedure.</a:t>
            </a:r>
            <a:endParaRPr lang="en-US" sz="2400" dirty="0"/>
          </a:p>
        </p:txBody>
      </p:sp>
    </p:spTree>
    <p:extLst>
      <p:ext uri="{BB962C8B-B14F-4D97-AF65-F5344CB8AC3E}">
        <p14:creationId xmlns:p14="http://schemas.microsoft.com/office/powerpoint/2010/main" val="20046797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14E7F-953E-433D-BB31-5CF8070959D2}"/>
              </a:ext>
            </a:extLst>
          </p:cNvPr>
          <p:cNvSpPr txBox="1"/>
          <p:nvPr/>
        </p:nvSpPr>
        <p:spPr>
          <a:xfrm>
            <a:off x="0" y="0"/>
            <a:ext cx="1112805"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Linear IR</a:t>
            </a:r>
          </a:p>
        </p:txBody>
      </p:sp>
      <p:graphicFrame>
        <p:nvGraphicFramePr>
          <p:cNvPr id="4" name="Object 3">
            <a:extLst>
              <a:ext uri="{FF2B5EF4-FFF2-40B4-BE49-F238E27FC236}">
                <a16:creationId xmlns:a16="http://schemas.microsoft.com/office/drawing/2014/main" id="{2B72B6F8-5AD0-440C-A136-A4F25BE99FD7}"/>
              </a:ext>
            </a:extLst>
          </p:cNvPr>
          <p:cNvGraphicFramePr>
            <a:graphicFrameLocks noChangeAspect="1"/>
          </p:cNvGraphicFramePr>
          <p:nvPr>
            <p:extLst>
              <p:ext uri="{D42A27DB-BD31-4B8C-83A1-F6EECF244321}">
                <p14:modId xmlns:p14="http://schemas.microsoft.com/office/powerpoint/2010/main" val="2420674038"/>
              </p:ext>
            </p:extLst>
          </p:nvPr>
        </p:nvGraphicFramePr>
        <p:xfrm>
          <a:off x="151449" y="525462"/>
          <a:ext cx="3214052" cy="2089031"/>
        </p:xfrm>
        <a:graphic>
          <a:graphicData uri="http://schemas.openxmlformats.org/presentationml/2006/ole">
            <mc:AlternateContent xmlns:mc="http://schemas.openxmlformats.org/markup-compatibility/2006">
              <mc:Choice xmlns:v="urn:schemas-microsoft-com:vml" Requires="v">
                <p:oleObj spid="_x0000_s39085" name="Bitmap Image" r:id="rId3" imgW="2257560" imgH="1333440" progId="PBrush">
                  <p:embed/>
                </p:oleObj>
              </mc:Choice>
              <mc:Fallback>
                <p:oleObj name="Bitmap Image" r:id="rId3" imgW="2257560" imgH="1333440" progId="PBrush">
                  <p:embed/>
                  <p:pic>
                    <p:nvPicPr>
                      <p:cNvPr id="4" name="Object 3">
                        <a:extLst>
                          <a:ext uri="{FF2B5EF4-FFF2-40B4-BE49-F238E27FC236}">
                            <a16:creationId xmlns:a16="http://schemas.microsoft.com/office/drawing/2014/main" id="{2B72B6F8-5AD0-440C-A136-A4F25BE99FD7}"/>
                          </a:ext>
                        </a:extLst>
                      </p:cNvPr>
                      <p:cNvPicPr/>
                      <p:nvPr/>
                    </p:nvPicPr>
                    <p:blipFill>
                      <a:blip r:embed="rId4"/>
                      <a:stretch>
                        <a:fillRect/>
                      </a:stretch>
                    </p:blipFill>
                    <p:spPr>
                      <a:xfrm>
                        <a:off x="151449" y="525462"/>
                        <a:ext cx="3214052" cy="2089031"/>
                      </a:xfrm>
                      <a:prstGeom prst="rect">
                        <a:avLst/>
                      </a:prstGeom>
                      <a:ln>
                        <a:solidFill>
                          <a:srgbClr val="FF0000"/>
                        </a:solidFill>
                      </a:ln>
                    </p:spPr>
                  </p:pic>
                </p:oleObj>
              </mc:Fallback>
            </mc:AlternateContent>
          </a:graphicData>
        </a:graphic>
      </p:graphicFrame>
      <p:sp>
        <p:nvSpPr>
          <p:cNvPr id="5" name="TextBox 4">
            <a:extLst>
              <a:ext uri="{FF2B5EF4-FFF2-40B4-BE49-F238E27FC236}">
                <a16:creationId xmlns:a16="http://schemas.microsoft.com/office/drawing/2014/main" id="{91D385B6-1BA9-4AF9-8D1B-61AF5F9A22CE}"/>
              </a:ext>
            </a:extLst>
          </p:cNvPr>
          <p:cNvSpPr txBox="1"/>
          <p:nvPr/>
        </p:nvSpPr>
        <p:spPr>
          <a:xfrm>
            <a:off x="1280161" y="15389"/>
            <a:ext cx="5133339" cy="369332"/>
          </a:xfrm>
          <a:prstGeom prst="rect">
            <a:avLst/>
          </a:prstGeom>
          <a:solidFill>
            <a:schemeClr val="accent4">
              <a:lumMod val="20000"/>
              <a:lumOff val="80000"/>
            </a:schemeClr>
          </a:solidFill>
          <a:ln>
            <a:solidFill>
              <a:srgbClr val="FF0000"/>
            </a:solidFill>
          </a:ln>
        </p:spPr>
        <p:txBody>
          <a:bodyPr wrap="square">
            <a:spAutoFit/>
          </a:bodyPr>
          <a:lstStyle/>
          <a:p>
            <a:pPr algn="l"/>
            <a:r>
              <a:rPr lang="en-US" sz="1800" b="1" i="0" u="none" strike="noStrike" baseline="0" dirty="0">
                <a:latin typeface="Myriad-Bold"/>
              </a:rPr>
              <a:t>Building a Control-Flow Graph from a Linear Code</a:t>
            </a:r>
            <a:endParaRPr lang="en-US" dirty="0"/>
          </a:p>
        </p:txBody>
      </p:sp>
      <p:graphicFrame>
        <p:nvGraphicFramePr>
          <p:cNvPr id="6" name="Object 5">
            <a:extLst>
              <a:ext uri="{FF2B5EF4-FFF2-40B4-BE49-F238E27FC236}">
                <a16:creationId xmlns:a16="http://schemas.microsoft.com/office/drawing/2014/main" id="{A5072D21-0123-4DB9-8697-09703850A647}"/>
              </a:ext>
            </a:extLst>
          </p:cNvPr>
          <p:cNvGraphicFramePr>
            <a:graphicFrameLocks noChangeAspect="1"/>
          </p:cNvGraphicFramePr>
          <p:nvPr>
            <p:extLst>
              <p:ext uri="{D42A27DB-BD31-4B8C-83A1-F6EECF244321}">
                <p14:modId xmlns:p14="http://schemas.microsoft.com/office/powerpoint/2010/main" val="1855998785"/>
              </p:ext>
            </p:extLst>
          </p:nvPr>
        </p:nvGraphicFramePr>
        <p:xfrm>
          <a:off x="151449" y="2765643"/>
          <a:ext cx="4725669" cy="3966834"/>
        </p:xfrm>
        <a:graphic>
          <a:graphicData uri="http://schemas.openxmlformats.org/presentationml/2006/ole">
            <mc:AlternateContent xmlns:mc="http://schemas.openxmlformats.org/markup-compatibility/2006">
              <mc:Choice xmlns:v="urn:schemas-microsoft-com:vml" Requires="v">
                <p:oleObj spid="_x0000_s39086" name="Bitmap Image" r:id="rId5" imgW="3409920" imgH="2600280" progId="PBrush">
                  <p:embed/>
                </p:oleObj>
              </mc:Choice>
              <mc:Fallback>
                <p:oleObj name="Bitmap Image" r:id="rId5" imgW="3409920" imgH="2600280" progId="PBrush">
                  <p:embed/>
                  <p:pic>
                    <p:nvPicPr>
                      <p:cNvPr id="6" name="Object 5">
                        <a:extLst>
                          <a:ext uri="{FF2B5EF4-FFF2-40B4-BE49-F238E27FC236}">
                            <a16:creationId xmlns:a16="http://schemas.microsoft.com/office/drawing/2014/main" id="{A5072D21-0123-4DB9-8697-09703850A647}"/>
                          </a:ext>
                        </a:extLst>
                      </p:cNvPr>
                      <p:cNvPicPr/>
                      <p:nvPr/>
                    </p:nvPicPr>
                    <p:blipFill>
                      <a:blip r:embed="rId6"/>
                      <a:stretch>
                        <a:fillRect/>
                      </a:stretch>
                    </p:blipFill>
                    <p:spPr>
                      <a:xfrm>
                        <a:off x="151449" y="2765643"/>
                        <a:ext cx="4725669" cy="3966834"/>
                      </a:xfrm>
                      <a:prstGeom prst="rect">
                        <a:avLst/>
                      </a:prstGeom>
                      <a:ln>
                        <a:solidFill>
                          <a:srgbClr val="FF0000"/>
                        </a:solidFill>
                      </a:ln>
                    </p:spPr>
                  </p:pic>
                </p:oleObj>
              </mc:Fallback>
            </mc:AlternateContent>
          </a:graphicData>
        </a:graphic>
      </p:graphicFrame>
      <p:sp>
        <p:nvSpPr>
          <p:cNvPr id="8" name="TextBox 7">
            <a:extLst>
              <a:ext uri="{FF2B5EF4-FFF2-40B4-BE49-F238E27FC236}">
                <a16:creationId xmlns:a16="http://schemas.microsoft.com/office/drawing/2014/main" id="{F5A42020-F629-48CE-9E03-DEE176931D47}"/>
              </a:ext>
            </a:extLst>
          </p:cNvPr>
          <p:cNvSpPr txBox="1"/>
          <p:nvPr/>
        </p:nvSpPr>
        <p:spPr>
          <a:xfrm>
            <a:off x="3529330" y="441118"/>
            <a:ext cx="8511221" cy="2031325"/>
          </a:xfrm>
          <a:prstGeom prst="rect">
            <a:avLst/>
          </a:prstGeom>
          <a:noFill/>
          <a:ln>
            <a:solidFill>
              <a:srgbClr val="FF0000"/>
            </a:solidFill>
          </a:ln>
        </p:spPr>
        <p:txBody>
          <a:bodyPr wrap="square">
            <a:spAutoFit/>
          </a:bodyPr>
          <a:lstStyle/>
          <a:p>
            <a:pPr marL="342900" indent="-342900" algn="l">
              <a:buFont typeface="Arial" panose="020B0604020202020204" pitchFamily="34" charset="0"/>
              <a:buChar char="•"/>
            </a:pPr>
            <a:r>
              <a:rPr lang="en-US" b="0" i="0" u="none" strike="noStrike" baseline="0" dirty="0">
                <a:latin typeface="Times-Roman"/>
              </a:rPr>
              <a:t>As a first step, the compiler must find the </a:t>
            </a:r>
            <a:r>
              <a:rPr lang="en-US" b="1" i="1" u="none" strike="noStrike" baseline="0" dirty="0">
                <a:solidFill>
                  <a:srgbClr val="FF0000"/>
                </a:solidFill>
                <a:latin typeface="Times-Roman"/>
              </a:rPr>
              <a:t>beginning</a:t>
            </a:r>
            <a:r>
              <a:rPr lang="en-US" b="0" i="0" u="none" strike="noStrike" baseline="0" dirty="0">
                <a:latin typeface="Times-Roman"/>
              </a:rPr>
              <a:t> and the </a:t>
            </a:r>
            <a:r>
              <a:rPr lang="en-US" b="1" i="1" dirty="0">
                <a:solidFill>
                  <a:srgbClr val="FF0000"/>
                </a:solidFill>
                <a:latin typeface="Times-Roman"/>
              </a:rPr>
              <a:t>end</a:t>
            </a:r>
            <a:r>
              <a:rPr lang="en-US" b="0" i="0" u="none" strike="noStrike" baseline="0" dirty="0">
                <a:latin typeface="Times-Roman"/>
              </a:rPr>
              <a:t> of each basic block in the linear IR. </a:t>
            </a:r>
          </a:p>
          <a:p>
            <a:pPr marL="342900" indent="-342900" algn="l">
              <a:buFont typeface="Arial" panose="020B0604020202020204" pitchFamily="34" charset="0"/>
              <a:buChar char="•"/>
            </a:pPr>
            <a:endParaRPr lang="en-US" dirty="0">
              <a:latin typeface="Times-Roman"/>
            </a:endParaRPr>
          </a:p>
          <a:p>
            <a:pPr marL="342900" indent="-342900" algn="l">
              <a:buFont typeface="Arial" panose="020B0604020202020204" pitchFamily="34" charset="0"/>
              <a:buChar char="•"/>
            </a:pPr>
            <a:r>
              <a:rPr lang="en-US" b="0" i="0" u="none" strike="noStrike" baseline="0" dirty="0">
                <a:latin typeface="Times-Roman"/>
              </a:rPr>
              <a:t>We will call the initial operation of a block a </a:t>
            </a:r>
            <a:r>
              <a:rPr lang="en-US" b="1" i="1" u="none" strike="noStrike" baseline="0" dirty="0">
                <a:solidFill>
                  <a:srgbClr val="FF0000"/>
                </a:solidFill>
                <a:latin typeface="Times-Italic"/>
              </a:rPr>
              <a:t>leader</a:t>
            </a:r>
            <a:r>
              <a:rPr lang="en-US" b="0" i="0" u="none" strike="noStrike" baseline="0" dirty="0">
                <a:latin typeface="Times-Roman"/>
              </a:rPr>
              <a:t>.</a:t>
            </a:r>
          </a:p>
          <a:p>
            <a:pPr marL="342900" indent="-342900" algn="l">
              <a:buFont typeface="Arial" panose="020B0604020202020204" pitchFamily="34" charset="0"/>
              <a:buChar char="•"/>
            </a:pPr>
            <a:endParaRPr lang="en-US" b="0" i="0" u="none" strike="noStrike" baseline="0" dirty="0">
              <a:latin typeface="Times-Roman"/>
            </a:endParaRPr>
          </a:p>
          <a:p>
            <a:pPr marL="342900" indent="-342900" algn="l">
              <a:buFont typeface="Arial" panose="020B0604020202020204" pitchFamily="34" charset="0"/>
              <a:buChar char="•"/>
            </a:pPr>
            <a:r>
              <a:rPr lang="en-US" b="0" i="0" u="none" strike="noStrike" baseline="0" dirty="0">
                <a:latin typeface="Times-Roman"/>
              </a:rPr>
              <a:t>An operation is a leader if it is the </a:t>
            </a:r>
            <a:r>
              <a:rPr lang="en-US" b="1" i="1" u="none" strike="noStrike" baseline="0" dirty="0">
                <a:solidFill>
                  <a:srgbClr val="FF0000"/>
                </a:solidFill>
                <a:latin typeface="Times-Roman"/>
              </a:rPr>
              <a:t>first operation </a:t>
            </a:r>
            <a:r>
              <a:rPr lang="en-US" b="0" i="0" u="none" strike="noStrike" baseline="0" dirty="0">
                <a:latin typeface="Times-Roman"/>
              </a:rPr>
              <a:t>in the procedure, or if it has a </a:t>
            </a:r>
            <a:r>
              <a:rPr lang="en-US" b="1" i="1" dirty="0">
                <a:solidFill>
                  <a:srgbClr val="FF0000"/>
                </a:solidFill>
                <a:latin typeface="Times-Roman"/>
              </a:rPr>
              <a:t>label</a:t>
            </a:r>
            <a:r>
              <a:rPr lang="en-US" b="0" i="0" u="none" strike="noStrike" baseline="0" dirty="0">
                <a:latin typeface="Times-Roman"/>
              </a:rPr>
              <a:t> that is, potentially, the target of some branch. </a:t>
            </a:r>
          </a:p>
        </p:txBody>
      </p:sp>
      <p:graphicFrame>
        <p:nvGraphicFramePr>
          <p:cNvPr id="9" name="Object 8">
            <a:extLst>
              <a:ext uri="{FF2B5EF4-FFF2-40B4-BE49-F238E27FC236}">
                <a16:creationId xmlns:a16="http://schemas.microsoft.com/office/drawing/2014/main" id="{B1239923-2121-4E19-8F85-6A380923631C}"/>
              </a:ext>
            </a:extLst>
          </p:cNvPr>
          <p:cNvGraphicFramePr>
            <a:graphicFrameLocks noChangeAspect="1"/>
          </p:cNvGraphicFramePr>
          <p:nvPr>
            <p:extLst>
              <p:ext uri="{D42A27DB-BD31-4B8C-83A1-F6EECF244321}">
                <p14:modId xmlns:p14="http://schemas.microsoft.com/office/powerpoint/2010/main" val="1073050498"/>
              </p:ext>
            </p:extLst>
          </p:nvPr>
        </p:nvGraphicFramePr>
        <p:xfrm>
          <a:off x="2478235" y="2915172"/>
          <a:ext cx="2398883" cy="247772"/>
        </p:xfrm>
        <a:graphic>
          <a:graphicData uri="http://schemas.openxmlformats.org/presentationml/2006/ole">
            <mc:AlternateContent xmlns:mc="http://schemas.openxmlformats.org/markup-compatibility/2006">
              <mc:Choice xmlns:v="urn:schemas-microsoft-com:vml" Requires="v">
                <p:oleObj spid="_x0000_s39087" name="Bitmap Image" r:id="rId7" imgW="2028960" imgH="209520" progId="PBrush">
                  <p:embed/>
                </p:oleObj>
              </mc:Choice>
              <mc:Fallback>
                <p:oleObj name="Bitmap Image" r:id="rId7" imgW="2028960" imgH="209520" progId="PBrush">
                  <p:embed/>
                  <p:pic>
                    <p:nvPicPr>
                      <p:cNvPr id="9" name="Object 8">
                        <a:extLst>
                          <a:ext uri="{FF2B5EF4-FFF2-40B4-BE49-F238E27FC236}">
                            <a16:creationId xmlns:a16="http://schemas.microsoft.com/office/drawing/2014/main" id="{B1239923-2121-4E19-8F85-6A380923631C}"/>
                          </a:ext>
                        </a:extLst>
                      </p:cNvPr>
                      <p:cNvPicPr/>
                      <p:nvPr/>
                    </p:nvPicPr>
                    <p:blipFill>
                      <a:blip r:embed="rId8"/>
                      <a:stretch>
                        <a:fillRect/>
                      </a:stretch>
                    </p:blipFill>
                    <p:spPr>
                      <a:xfrm>
                        <a:off x="2478235" y="2915172"/>
                        <a:ext cx="2398883" cy="247772"/>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8800F3D8-B58A-4B6B-9855-3F9BD8451954}"/>
              </a:ext>
            </a:extLst>
          </p:cNvPr>
          <p:cNvSpPr txBox="1"/>
          <p:nvPr/>
        </p:nvSpPr>
        <p:spPr>
          <a:xfrm>
            <a:off x="5014118" y="2614494"/>
            <a:ext cx="7026433" cy="3785652"/>
          </a:xfrm>
          <a:prstGeom prst="rect">
            <a:avLst/>
          </a:prstGeom>
          <a:noFill/>
          <a:ln>
            <a:solidFill>
              <a:srgbClr val="FF0000"/>
            </a:solidFill>
          </a:ln>
        </p:spPr>
        <p:txBody>
          <a:bodyPr wrap="square">
            <a:spAutoFit/>
          </a:bodyPr>
          <a:lstStyle/>
          <a:p>
            <a:pPr marL="342900" indent="-342900" algn="just">
              <a:buFont typeface="Arial" panose="020B0604020202020204" pitchFamily="34" charset="0"/>
              <a:buChar char="•"/>
            </a:pPr>
            <a:r>
              <a:rPr lang="en-US" sz="2000" b="0" i="0" u="none" strike="noStrike" baseline="0" dirty="0">
                <a:latin typeface="Times-Roman"/>
              </a:rPr>
              <a:t>The compiler can  identify leaders in a single pass over the IR, shown in Figure 5.6a. </a:t>
            </a:r>
          </a:p>
          <a:p>
            <a:pPr marL="342900" indent="-342900" algn="just">
              <a:buFont typeface="Arial" panose="020B0604020202020204" pitchFamily="34" charset="0"/>
              <a:buChar char="•"/>
            </a:pPr>
            <a:endParaRPr lang="en-US" sz="2000" dirty="0">
              <a:latin typeface="Times-Roman"/>
            </a:endParaRPr>
          </a:p>
          <a:p>
            <a:pPr marL="342900" indent="-342900" algn="just">
              <a:buFont typeface="Arial" panose="020B0604020202020204" pitchFamily="34" charset="0"/>
              <a:buChar char="•"/>
            </a:pPr>
            <a:r>
              <a:rPr lang="en-US" sz="2000" b="0" i="0" u="none" strike="noStrike" baseline="0" dirty="0">
                <a:latin typeface="Times-Roman"/>
              </a:rPr>
              <a:t>It iterates over the operations in the program, in order, finds the </a:t>
            </a:r>
            <a:r>
              <a:rPr lang="en-US" sz="2000" b="1" i="1" u="none" strike="noStrike" baseline="0" dirty="0">
                <a:solidFill>
                  <a:srgbClr val="FF0000"/>
                </a:solidFill>
                <a:latin typeface="Times-Roman"/>
              </a:rPr>
              <a:t>labelled</a:t>
            </a:r>
            <a:r>
              <a:rPr lang="en-US" sz="2000" b="0" i="0" u="none" strike="noStrike" baseline="0" dirty="0">
                <a:latin typeface="Times-Roman"/>
              </a:rPr>
              <a:t> </a:t>
            </a:r>
            <a:r>
              <a:rPr lang="en-US" sz="2000" b="1" i="1" dirty="0">
                <a:solidFill>
                  <a:srgbClr val="FF0000"/>
                </a:solidFill>
                <a:latin typeface="Times-Roman"/>
              </a:rPr>
              <a:t>statements</a:t>
            </a:r>
            <a:r>
              <a:rPr lang="en-US" sz="2000" b="0" i="0" u="none" strike="noStrike" baseline="0" dirty="0">
                <a:latin typeface="Times-Roman"/>
              </a:rPr>
              <a:t>, and records them as leaders.</a:t>
            </a:r>
          </a:p>
          <a:p>
            <a:pPr marL="342900" indent="-342900" algn="just">
              <a:buFont typeface="Arial" panose="020B0604020202020204" pitchFamily="34" charset="0"/>
              <a:buChar char="•"/>
            </a:pPr>
            <a:endParaRPr lang="en-US" sz="2000" dirty="0">
              <a:latin typeface="Times-Roman"/>
            </a:endParaRPr>
          </a:p>
          <a:p>
            <a:pPr marL="342900" indent="-342900" algn="just">
              <a:buFont typeface="Arial" panose="020B0604020202020204" pitchFamily="34" charset="0"/>
              <a:buChar char="•"/>
            </a:pPr>
            <a:r>
              <a:rPr lang="en-US" sz="2000" b="0" i="0" u="none" strike="noStrike" baseline="0" dirty="0">
                <a:latin typeface="Times-Roman"/>
              </a:rPr>
              <a:t>The </a:t>
            </a:r>
            <a:r>
              <a:rPr lang="en-US" sz="2000" b="1" i="1" u="none" strike="noStrike" baseline="0" dirty="0">
                <a:solidFill>
                  <a:srgbClr val="FF0000"/>
                </a:solidFill>
                <a:latin typeface="Times-Roman"/>
              </a:rPr>
              <a:t>second pass</a:t>
            </a:r>
            <a:r>
              <a:rPr lang="en-US" sz="2000" b="0" i="0" u="none" strike="noStrike" baseline="0" dirty="0">
                <a:latin typeface="Times-Roman"/>
              </a:rPr>
              <a:t>, shown in Figure 5.6b, finds every block-ending operation.</a:t>
            </a:r>
          </a:p>
          <a:p>
            <a:pPr marL="342900" indent="-342900" algn="just">
              <a:buFont typeface="Arial" panose="020B0604020202020204" pitchFamily="34" charset="0"/>
              <a:buChar char="•"/>
            </a:pPr>
            <a:endParaRPr lang="en-US" sz="2000" b="0" i="0" u="none" strike="noStrike" baseline="0" dirty="0">
              <a:latin typeface="Times-Roman"/>
            </a:endParaRPr>
          </a:p>
          <a:p>
            <a:pPr marL="342900" indent="-342900" algn="just">
              <a:buFont typeface="Arial" panose="020B0604020202020204" pitchFamily="34" charset="0"/>
              <a:buChar char="•"/>
            </a:pPr>
            <a:r>
              <a:rPr lang="en-US" sz="2000" b="0" i="0" u="none" strike="noStrike" baseline="0" dirty="0">
                <a:latin typeface="Times-Roman"/>
              </a:rPr>
              <a:t>It assumes that every block ends with a branch or a jump and that branches specify labels for both outcomes—a “</a:t>
            </a:r>
            <a:r>
              <a:rPr lang="en-US" sz="2000" b="1" i="1" strike="noStrike" baseline="0" dirty="0">
                <a:solidFill>
                  <a:srgbClr val="FF0000"/>
                </a:solidFill>
                <a:latin typeface="Times-Roman"/>
              </a:rPr>
              <a:t>branch taken</a:t>
            </a:r>
            <a:r>
              <a:rPr lang="en-US" sz="2000" b="0" i="0" u="none" strike="noStrike" baseline="0" dirty="0">
                <a:latin typeface="Times-Roman"/>
              </a:rPr>
              <a:t>” label and a “</a:t>
            </a:r>
            <a:r>
              <a:rPr lang="en-US" sz="2000" b="1" i="1" dirty="0">
                <a:solidFill>
                  <a:srgbClr val="FF0000"/>
                </a:solidFill>
                <a:latin typeface="Times-Roman"/>
              </a:rPr>
              <a:t>branch not taken</a:t>
            </a:r>
            <a:r>
              <a:rPr lang="en-US" sz="2000" b="0" i="0" u="none" strike="noStrike" baseline="0" dirty="0">
                <a:latin typeface="Times-Roman"/>
              </a:rPr>
              <a:t>” label.</a:t>
            </a:r>
            <a:endParaRPr lang="en-US" sz="2000" dirty="0"/>
          </a:p>
        </p:txBody>
      </p:sp>
    </p:spTree>
    <p:extLst>
      <p:ext uri="{BB962C8B-B14F-4D97-AF65-F5344CB8AC3E}">
        <p14:creationId xmlns:p14="http://schemas.microsoft.com/office/powerpoint/2010/main" val="32685622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14E7F-953E-433D-BB31-5CF8070959D2}"/>
              </a:ext>
            </a:extLst>
          </p:cNvPr>
          <p:cNvSpPr txBox="1"/>
          <p:nvPr/>
        </p:nvSpPr>
        <p:spPr>
          <a:xfrm>
            <a:off x="0" y="0"/>
            <a:ext cx="1112805"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Linear IR</a:t>
            </a:r>
          </a:p>
        </p:txBody>
      </p:sp>
      <p:sp>
        <p:nvSpPr>
          <p:cNvPr id="5" name="TextBox 4">
            <a:extLst>
              <a:ext uri="{FF2B5EF4-FFF2-40B4-BE49-F238E27FC236}">
                <a16:creationId xmlns:a16="http://schemas.microsoft.com/office/drawing/2014/main" id="{91D385B6-1BA9-4AF9-8D1B-61AF5F9A22CE}"/>
              </a:ext>
            </a:extLst>
          </p:cNvPr>
          <p:cNvSpPr txBox="1"/>
          <p:nvPr/>
        </p:nvSpPr>
        <p:spPr>
          <a:xfrm>
            <a:off x="1280161" y="15389"/>
            <a:ext cx="5133339" cy="369332"/>
          </a:xfrm>
          <a:prstGeom prst="rect">
            <a:avLst/>
          </a:prstGeom>
          <a:solidFill>
            <a:schemeClr val="accent4">
              <a:lumMod val="20000"/>
              <a:lumOff val="80000"/>
            </a:schemeClr>
          </a:solidFill>
          <a:ln>
            <a:solidFill>
              <a:srgbClr val="FF0000"/>
            </a:solidFill>
          </a:ln>
        </p:spPr>
        <p:txBody>
          <a:bodyPr wrap="square">
            <a:spAutoFit/>
          </a:bodyPr>
          <a:lstStyle/>
          <a:p>
            <a:pPr algn="l"/>
            <a:r>
              <a:rPr lang="en-US" sz="1800" b="1" i="0" u="none" strike="noStrike" baseline="0" dirty="0">
                <a:latin typeface="Myriad-Bold"/>
              </a:rPr>
              <a:t>Building a Control-Flow Graph from a Linear Code</a:t>
            </a:r>
            <a:endParaRPr lang="en-US" dirty="0"/>
          </a:p>
        </p:txBody>
      </p:sp>
      <p:graphicFrame>
        <p:nvGraphicFramePr>
          <p:cNvPr id="6" name="Object 5">
            <a:extLst>
              <a:ext uri="{FF2B5EF4-FFF2-40B4-BE49-F238E27FC236}">
                <a16:creationId xmlns:a16="http://schemas.microsoft.com/office/drawing/2014/main" id="{A5072D21-0123-4DB9-8697-09703850A647}"/>
              </a:ext>
            </a:extLst>
          </p:cNvPr>
          <p:cNvGraphicFramePr>
            <a:graphicFrameLocks noChangeAspect="1"/>
          </p:cNvGraphicFramePr>
          <p:nvPr>
            <p:extLst>
              <p:ext uri="{D42A27DB-BD31-4B8C-83A1-F6EECF244321}">
                <p14:modId xmlns:p14="http://schemas.microsoft.com/office/powerpoint/2010/main" val="3170928983"/>
              </p:ext>
            </p:extLst>
          </p:nvPr>
        </p:nvGraphicFramePr>
        <p:xfrm>
          <a:off x="151449" y="1627173"/>
          <a:ext cx="4725669" cy="3603653"/>
        </p:xfrm>
        <a:graphic>
          <a:graphicData uri="http://schemas.openxmlformats.org/presentationml/2006/ole">
            <mc:AlternateContent xmlns:mc="http://schemas.openxmlformats.org/markup-compatibility/2006">
              <mc:Choice xmlns:v="urn:schemas-microsoft-com:vml" Requires="v">
                <p:oleObj spid="_x0000_s36982" name="Bitmap Image" r:id="rId3" imgW="3409920" imgH="2600280" progId="PBrush">
                  <p:embed/>
                </p:oleObj>
              </mc:Choice>
              <mc:Fallback>
                <p:oleObj name="Bitmap Image" r:id="rId3" imgW="3409920" imgH="2600280" progId="PBrush">
                  <p:embed/>
                  <p:pic>
                    <p:nvPicPr>
                      <p:cNvPr id="0" name=""/>
                      <p:cNvPicPr/>
                      <p:nvPr/>
                    </p:nvPicPr>
                    <p:blipFill>
                      <a:blip r:embed="rId4"/>
                      <a:stretch>
                        <a:fillRect/>
                      </a:stretch>
                    </p:blipFill>
                    <p:spPr>
                      <a:xfrm>
                        <a:off x="151449" y="1627173"/>
                        <a:ext cx="4725669" cy="3603653"/>
                      </a:xfrm>
                      <a:prstGeom prst="rect">
                        <a:avLst/>
                      </a:prstGeom>
                      <a:ln>
                        <a:solidFill>
                          <a:srgbClr val="FF0000"/>
                        </a:solidFill>
                      </a:ln>
                    </p:spPr>
                  </p:pic>
                </p:oleObj>
              </mc:Fallback>
            </mc:AlternateContent>
          </a:graphicData>
        </a:graphic>
      </p:graphicFrame>
      <p:graphicFrame>
        <p:nvGraphicFramePr>
          <p:cNvPr id="9" name="Object 8">
            <a:extLst>
              <a:ext uri="{FF2B5EF4-FFF2-40B4-BE49-F238E27FC236}">
                <a16:creationId xmlns:a16="http://schemas.microsoft.com/office/drawing/2014/main" id="{B1239923-2121-4E19-8F85-6A380923631C}"/>
              </a:ext>
            </a:extLst>
          </p:cNvPr>
          <p:cNvGraphicFramePr>
            <a:graphicFrameLocks noChangeAspect="1"/>
          </p:cNvGraphicFramePr>
          <p:nvPr>
            <p:extLst>
              <p:ext uri="{D42A27DB-BD31-4B8C-83A1-F6EECF244321}">
                <p14:modId xmlns:p14="http://schemas.microsoft.com/office/powerpoint/2010/main" val="300708419"/>
              </p:ext>
            </p:extLst>
          </p:nvPr>
        </p:nvGraphicFramePr>
        <p:xfrm>
          <a:off x="2478235" y="1726809"/>
          <a:ext cx="2398883" cy="247772"/>
        </p:xfrm>
        <a:graphic>
          <a:graphicData uri="http://schemas.openxmlformats.org/presentationml/2006/ole">
            <mc:AlternateContent xmlns:mc="http://schemas.openxmlformats.org/markup-compatibility/2006">
              <mc:Choice xmlns:v="urn:schemas-microsoft-com:vml" Requires="v">
                <p:oleObj spid="_x0000_s36983" name="Bitmap Image" r:id="rId5" imgW="2028960" imgH="209520" progId="PBrush">
                  <p:embed/>
                </p:oleObj>
              </mc:Choice>
              <mc:Fallback>
                <p:oleObj name="Bitmap Image" r:id="rId5" imgW="2028960" imgH="209520" progId="PBrush">
                  <p:embed/>
                  <p:pic>
                    <p:nvPicPr>
                      <p:cNvPr id="0" name=""/>
                      <p:cNvPicPr/>
                      <p:nvPr/>
                    </p:nvPicPr>
                    <p:blipFill>
                      <a:blip r:embed="rId6"/>
                      <a:stretch>
                        <a:fillRect/>
                      </a:stretch>
                    </p:blipFill>
                    <p:spPr>
                      <a:xfrm>
                        <a:off x="2478235" y="1726809"/>
                        <a:ext cx="2398883" cy="247772"/>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8800F3D8-B58A-4B6B-9855-3F9BD8451954}"/>
              </a:ext>
            </a:extLst>
          </p:cNvPr>
          <p:cNvSpPr txBox="1"/>
          <p:nvPr/>
        </p:nvSpPr>
        <p:spPr>
          <a:xfrm>
            <a:off x="5014118" y="747585"/>
            <a:ext cx="7026433" cy="5632311"/>
          </a:xfrm>
          <a:prstGeom prst="rect">
            <a:avLst/>
          </a:prstGeom>
          <a:noFill/>
          <a:ln>
            <a:solidFill>
              <a:srgbClr val="FF0000"/>
            </a:solidFill>
          </a:ln>
        </p:spPr>
        <p:txBody>
          <a:bodyPr wrap="square">
            <a:spAutoFit/>
          </a:bodyPr>
          <a:lstStyle/>
          <a:p>
            <a:pPr marL="285750" indent="-285750" algn="just">
              <a:buFont typeface="Arial" panose="020B0604020202020204" pitchFamily="34" charset="0"/>
              <a:buChar char="•"/>
            </a:pPr>
            <a:r>
              <a:rPr lang="en-US" sz="2400" b="0" i="0" u="none" strike="noStrike" baseline="0" dirty="0">
                <a:latin typeface="Times-Roman"/>
              </a:rPr>
              <a:t>To find the end of each block, the algorithm iterates through the blocks, in order of their appearance in the </a:t>
            </a:r>
            <a:r>
              <a:rPr lang="en-US" sz="2400" b="1" i="1" u="none" strike="noStrike" baseline="0" dirty="0">
                <a:solidFill>
                  <a:srgbClr val="FF0000"/>
                </a:solidFill>
                <a:latin typeface="LetterGothic-Slant_167"/>
              </a:rPr>
              <a:t>Leader</a:t>
            </a:r>
            <a:r>
              <a:rPr lang="en-US" sz="2400" b="0" i="0" u="none" strike="noStrike" baseline="0" dirty="0">
                <a:latin typeface="LetterGothic-Slant_167"/>
              </a:rPr>
              <a:t> </a:t>
            </a:r>
            <a:r>
              <a:rPr lang="en-US" sz="2400" b="0" i="0" u="none" strike="noStrike" baseline="0" dirty="0">
                <a:latin typeface="Times-Roman"/>
              </a:rPr>
              <a:t>array. </a:t>
            </a:r>
          </a:p>
          <a:p>
            <a:pPr marL="285750" indent="-285750" algn="just">
              <a:buFont typeface="Arial" panose="020B0604020202020204" pitchFamily="34" charset="0"/>
              <a:buChar char="•"/>
            </a:pPr>
            <a:endParaRPr lang="en-US" sz="2400" dirty="0">
              <a:latin typeface="Times-Roman"/>
            </a:endParaRPr>
          </a:p>
          <a:p>
            <a:pPr marL="285750" indent="-285750" algn="just">
              <a:buFont typeface="Arial" panose="020B0604020202020204" pitchFamily="34" charset="0"/>
              <a:buChar char="•"/>
            </a:pPr>
            <a:r>
              <a:rPr lang="en-US" sz="2400" b="0" i="0" u="none" strike="noStrike" baseline="0" dirty="0">
                <a:latin typeface="Times-Roman"/>
              </a:rPr>
              <a:t>It </a:t>
            </a:r>
            <a:r>
              <a:rPr lang="en-US" sz="2400" b="1" i="1" u="none" strike="noStrike" baseline="0" dirty="0">
                <a:solidFill>
                  <a:srgbClr val="FF0000"/>
                </a:solidFill>
                <a:latin typeface="Times-Roman"/>
              </a:rPr>
              <a:t>walks forward through the </a:t>
            </a:r>
            <a:r>
              <a:rPr lang="en-US" sz="2400" b="1" i="1" dirty="0">
                <a:solidFill>
                  <a:srgbClr val="FF0000"/>
                </a:solidFill>
                <a:latin typeface="Times-RomanSC"/>
              </a:rPr>
              <a:t>IR </a:t>
            </a:r>
            <a:r>
              <a:rPr lang="en-US" sz="2400" b="1" i="1" u="none" strike="noStrike" baseline="0" dirty="0">
                <a:solidFill>
                  <a:srgbClr val="FF0000"/>
                </a:solidFill>
                <a:latin typeface="Times-Roman"/>
              </a:rPr>
              <a:t>until it finds the leader of the next block.</a:t>
            </a:r>
          </a:p>
          <a:p>
            <a:pPr marL="285750" indent="-285750" algn="just">
              <a:buFont typeface="Arial" panose="020B0604020202020204" pitchFamily="34" charset="0"/>
              <a:buChar char="•"/>
            </a:pPr>
            <a:endParaRPr lang="en-US" sz="2400" dirty="0">
              <a:latin typeface="Times-Roman"/>
            </a:endParaRPr>
          </a:p>
          <a:p>
            <a:pPr marL="285750" indent="-285750" algn="just">
              <a:buFont typeface="Arial" panose="020B0604020202020204" pitchFamily="34" charset="0"/>
              <a:buChar char="•"/>
            </a:pPr>
            <a:r>
              <a:rPr lang="en-US" sz="2400" b="0" i="0" u="none" strike="noStrike" baseline="0" dirty="0">
                <a:latin typeface="Times-Roman"/>
              </a:rPr>
              <a:t>The operation immediately before that leader ends the current block. </a:t>
            </a:r>
          </a:p>
          <a:p>
            <a:pPr marL="285750" indent="-285750" algn="just">
              <a:buFont typeface="Arial" panose="020B0604020202020204" pitchFamily="34" charset="0"/>
              <a:buChar char="•"/>
            </a:pPr>
            <a:endParaRPr lang="en-US" sz="2400" dirty="0">
              <a:latin typeface="Times-Roman"/>
            </a:endParaRPr>
          </a:p>
          <a:p>
            <a:pPr marL="285750" indent="-285750" algn="just">
              <a:buFont typeface="Arial" panose="020B0604020202020204" pitchFamily="34" charset="0"/>
              <a:buChar char="•"/>
            </a:pPr>
            <a:r>
              <a:rPr lang="en-US" sz="2400" b="0" i="0" u="none" strike="noStrike" baseline="0" dirty="0">
                <a:latin typeface="Times-Roman"/>
              </a:rPr>
              <a:t>The algorithm records that operation’s index in </a:t>
            </a:r>
            <a:r>
              <a:rPr lang="en-US" sz="2400" b="1" i="1" dirty="0">
                <a:solidFill>
                  <a:srgbClr val="FF0000"/>
                </a:solidFill>
                <a:latin typeface="LetterGothic-Slant_167"/>
              </a:rPr>
              <a:t>Last[</a:t>
            </a:r>
            <a:r>
              <a:rPr lang="en-US" sz="2400" b="1" i="1" dirty="0" err="1">
                <a:solidFill>
                  <a:srgbClr val="FF0000"/>
                </a:solidFill>
                <a:latin typeface="LetterGothic-Slant_167"/>
              </a:rPr>
              <a:t>i</a:t>
            </a:r>
            <a:r>
              <a:rPr lang="en-US" sz="2400" b="1" i="1" dirty="0">
                <a:solidFill>
                  <a:srgbClr val="FF0000"/>
                </a:solidFill>
                <a:latin typeface="LetterGothic-Slant_167"/>
              </a:rPr>
              <a:t>]</a:t>
            </a:r>
            <a:r>
              <a:rPr lang="en-US" sz="2400" b="0" i="0" u="none" strike="noStrike" baseline="0" dirty="0">
                <a:latin typeface="Times-Roman"/>
              </a:rPr>
              <a:t>, so that the pair </a:t>
            </a:r>
            <a:r>
              <a:rPr lang="en-US" sz="2400" b="1" i="1" dirty="0">
                <a:solidFill>
                  <a:srgbClr val="FF0000"/>
                </a:solidFill>
                <a:latin typeface="LetterGothic-Slant_167"/>
              </a:rPr>
              <a:t>(Leader[</a:t>
            </a:r>
            <a:r>
              <a:rPr lang="en-US" sz="2400" b="1" i="1" dirty="0" err="1">
                <a:solidFill>
                  <a:srgbClr val="FF0000"/>
                </a:solidFill>
                <a:latin typeface="LetterGothic-Slant_167"/>
              </a:rPr>
              <a:t>i</a:t>
            </a:r>
            <a:r>
              <a:rPr lang="en-US" sz="2400" b="1" i="1" dirty="0">
                <a:solidFill>
                  <a:srgbClr val="FF0000"/>
                </a:solidFill>
                <a:latin typeface="LetterGothic-Slant_167"/>
              </a:rPr>
              <a:t>],Last[</a:t>
            </a:r>
            <a:r>
              <a:rPr lang="en-US" sz="2400" b="1" i="1" dirty="0" err="1">
                <a:solidFill>
                  <a:srgbClr val="FF0000"/>
                </a:solidFill>
                <a:latin typeface="LetterGothic-Slant_167"/>
              </a:rPr>
              <a:t>i</a:t>
            </a:r>
            <a:r>
              <a:rPr lang="en-US" sz="2400" b="1" i="1" dirty="0">
                <a:solidFill>
                  <a:srgbClr val="FF0000"/>
                </a:solidFill>
                <a:latin typeface="LetterGothic-Slant_167"/>
              </a:rPr>
              <a:t>]) </a:t>
            </a:r>
            <a:r>
              <a:rPr lang="en-US" sz="2400" b="0" i="0" u="none" strike="noStrike" baseline="0" dirty="0">
                <a:latin typeface="Times-Roman"/>
              </a:rPr>
              <a:t>describes </a:t>
            </a:r>
            <a:r>
              <a:rPr lang="en-US" sz="2400" b="1" i="1" dirty="0">
                <a:solidFill>
                  <a:srgbClr val="FF0000"/>
                </a:solidFill>
                <a:latin typeface="LetterGothic-Slant_167"/>
              </a:rPr>
              <a:t>block </a:t>
            </a:r>
            <a:r>
              <a:rPr lang="en-US" sz="2400" b="1" i="1" dirty="0" err="1">
                <a:solidFill>
                  <a:srgbClr val="FF0000"/>
                </a:solidFill>
                <a:latin typeface="LetterGothic-Slant_167"/>
              </a:rPr>
              <a:t>i</a:t>
            </a:r>
            <a:r>
              <a:rPr lang="en-US" sz="2400" b="1" i="1" dirty="0">
                <a:solidFill>
                  <a:srgbClr val="FF0000"/>
                </a:solidFill>
                <a:latin typeface="LetterGothic-Slant_167"/>
              </a:rPr>
              <a:t>.</a:t>
            </a:r>
          </a:p>
          <a:p>
            <a:pPr marL="285750" indent="-285750" algn="just">
              <a:buFont typeface="Arial" panose="020B0604020202020204" pitchFamily="34" charset="0"/>
              <a:buChar char="•"/>
            </a:pPr>
            <a:endParaRPr lang="en-US" sz="2400" dirty="0">
              <a:latin typeface="Times-Roman"/>
            </a:endParaRPr>
          </a:p>
          <a:p>
            <a:pPr marL="285750" indent="-285750" algn="just">
              <a:buFont typeface="Arial" panose="020B0604020202020204" pitchFamily="34" charset="0"/>
              <a:buChar char="•"/>
            </a:pPr>
            <a:r>
              <a:rPr lang="en-US" sz="2400" b="0" i="0" u="none" strike="noStrike" baseline="0" dirty="0">
                <a:latin typeface="Times-Roman"/>
              </a:rPr>
              <a:t>It adds edges to the </a:t>
            </a:r>
            <a:r>
              <a:rPr lang="en-US" sz="2400" dirty="0">
                <a:latin typeface="Times-RomanSC"/>
              </a:rPr>
              <a:t>CFG </a:t>
            </a:r>
            <a:r>
              <a:rPr lang="en-US" sz="2400" b="0" i="0" u="none" strike="noStrike" baseline="0" dirty="0">
                <a:latin typeface="Times-Roman"/>
              </a:rPr>
              <a:t>as needed.</a:t>
            </a:r>
            <a:endParaRPr lang="en-US" sz="2400" dirty="0"/>
          </a:p>
        </p:txBody>
      </p:sp>
    </p:spTree>
    <p:extLst>
      <p:ext uri="{BB962C8B-B14F-4D97-AF65-F5344CB8AC3E}">
        <p14:creationId xmlns:p14="http://schemas.microsoft.com/office/powerpoint/2010/main" val="3565784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3F6D29-4ED3-401E-8E71-FED4B52980AB}"/>
              </a:ext>
            </a:extLst>
          </p:cNvPr>
          <p:cNvSpPr txBox="1"/>
          <p:nvPr/>
        </p:nvSpPr>
        <p:spPr>
          <a:xfrm>
            <a:off x="3759592" y="797510"/>
            <a:ext cx="4258564" cy="5262979"/>
          </a:xfrm>
          <a:prstGeom prst="rect">
            <a:avLst/>
          </a:prstGeom>
          <a:solidFill>
            <a:schemeClr val="bg1"/>
          </a:solidFill>
          <a:ln>
            <a:solidFill>
              <a:schemeClr val="tx1">
                <a:lumMod val="95000"/>
                <a:lumOff val="5000"/>
              </a:schemeClr>
            </a:solidFill>
          </a:ln>
        </p:spPr>
        <p:txBody>
          <a:bodyPr wrap="square">
            <a:spAutoFit/>
          </a:bodyPr>
          <a:lstStyle/>
          <a:p>
            <a:r>
              <a:rPr lang="en-US" sz="2400" b="1" i="0" u="none" strike="noStrike" baseline="0" dirty="0">
                <a:latin typeface="Myriad-Bold"/>
              </a:rPr>
              <a:t>(1) Grap</a:t>
            </a:r>
            <a:r>
              <a:rPr lang="en-US" sz="2400" b="1" dirty="0">
                <a:latin typeface="Myriad-Bold"/>
              </a:rPr>
              <a:t>h IR</a:t>
            </a:r>
            <a:r>
              <a:rPr lang="en-US" sz="2400" b="1" i="0" u="none" strike="noStrike" baseline="0" dirty="0">
                <a:latin typeface="Myriad-Bold"/>
              </a:rPr>
              <a:t> </a:t>
            </a:r>
          </a:p>
          <a:p>
            <a:r>
              <a:rPr lang="en-US" sz="2400" b="1" i="0" u="none" strike="noStrike" baseline="0" dirty="0">
                <a:latin typeface="Myriad-Bold"/>
              </a:rPr>
              <a:t>      (a) Syntax-Related Trees  </a:t>
            </a:r>
          </a:p>
          <a:p>
            <a:pPr marL="800100" lvl="1" indent="-342900">
              <a:buAutoNum type="arabicParenBoth"/>
            </a:pPr>
            <a:r>
              <a:rPr lang="en-US" sz="2400" b="1" i="1" u="none" strike="noStrike" baseline="0" dirty="0">
                <a:solidFill>
                  <a:srgbClr val="FF0000"/>
                </a:solidFill>
                <a:latin typeface="Myriad-Bold"/>
              </a:rPr>
              <a:t>Parse Trees</a:t>
            </a:r>
            <a:r>
              <a:rPr lang="en-US" sz="2400" b="1" i="0" u="none" strike="noStrike" baseline="0" dirty="0">
                <a:latin typeface="Myriad-Bold"/>
              </a:rPr>
              <a:t>, </a:t>
            </a:r>
          </a:p>
          <a:p>
            <a:pPr marL="800100" lvl="1" indent="-342900">
              <a:buAutoNum type="arabicParenBoth"/>
            </a:pPr>
            <a:r>
              <a:rPr lang="en-US" sz="2400" b="1" dirty="0">
                <a:solidFill>
                  <a:srgbClr val="FF0000"/>
                </a:solidFill>
                <a:latin typeface="Myriad-Bold"/>
              </a:rPr>
              <a:t>Abstract Syntax Trees</a:t>
            </a:r>
            <a:r>
              <a:rPr lang="en-US" sz="2400" b="1" i="0" u="none" strike="noStrike" baseline="0" dirty="0">
                <a:latin typeface="Myriad-Bold"/>
              </a:rPr>
              <a:t>, </a:t>
            </a:r>
          </a:p>
          <a:p>
            <a:pPr marL="800100" lvl="1" indent="-342900">
              <a:buAutoNum type="arabicParenBoth"/>
            </a:pPr>
            <a:r>
              <a:rPr lang="en-US" sz="2400" b="1" dirty="0">
                <a:solidFill>
                  <a:srgbClr val="FF0000"/>
                </a:solidFill>
                <a:latin typeface="Myriad-Bold"/>
              </a:rPr>
              <a:t>Direct Acyclic Graphs</a:t>
            </a:r>
            <a:r>
              <a:rPr lang="en-US" sz="2400" b="1" i="0" u="none" strike="noStrike" baseline="0" dirty="0">
                <a:latin typeface="Myriad-Bold"/>
              </a:rPr>
              <a:t>.</a:t>
            </a:r>
          </a:p>
          <a:p>
            <a:r>
              <a:rPr lang="en-US" sz="2400" b="1" dirty="0">
                <a:latin typeface="Myriad-Bold"/>
              </a:rPr>
              <a:t>      (b) Graphs </a:t>
            </a:r>
          </a:p>
          <a:p>
            <a:r>
              <a:rPr lang="en-US" sz="2400" b="1" dirty="0">
                <a:solidFill>
                  <a:srgbClr val="FF0000"/>
                </a:solidFill>
                <a:latin typeface="Myriad-Bold"/>
              </a:rPr>
              <a:t>         (1) Control flow graphs</a:t>
            </a:r>
            <a:r>
              <a:rPr lang="en-US" sz="2400" b="1" dirty="0">
                <a:latin typeface="Myriad-Bold"/>
              </a:rPr>
              <a:t>, </a:t>
            </a:r>
          </a:p>
          <a:p>
            <a:r>
              <a:rPr lang="en-US" sz="2400" b="1" dirty="0">
                <a:solidFill>
                  <a:srgbClr val="FF0000"/>
                </a:solidFill>
                <a:latin typeface="Myriad-Bold"/>
              </a:rPr>
              <a:t>         (2) Dependency graph</a:t>
            </a:r>
            <a:r>
              <a:rPr lang="en-US" sz="2400" b="1" dirty="0">
                <a:latin typeface="Myriad-Bold"/>
              </a:rPr>
              <a:t>, </a:t>
            </a:r>
          </a:p>
          <a:p>
            <a:r>
              <a:rPr lang="en-US" sz="2400" b="1" dirty="0">
                <a:solidFill>
                  <a:srgbClr val="FF0000"/>
                </a:solidFill>
                <a:latin typeface="Myriad-Bold"/>
              </a:rPr>
              <a:t>         (3) Call graph</a:t>
            </a:r>
          </a:p>
          <a:p>
            <a:r>
              <a:rPr lang="en-US" sz="2400" b="1" dirty="0">
                <a:latin typeface="Myriad-Bold"/>
              </a:rPr>
              <a:t>(2) Linear IR</a:t>
            </a:r>
          </a:p>
          <a:p>
            <a:r>
              <a:rPr lang="en-US" sz="2400" b="1" dirty="0">
                <a:solidFill>
                  <a:srgbClr val="FF0000"/>
                </a:solidFill>
                <a:latin typeface="Myriad-Bold"/>
              </a:rPr>
              <a:t>         (1) Stack Machine code</a:t>
            </a:r>
          </a:p>
          <a:p>
            <a:r>
              <a:rPr lang="en-US" sz="2400" b="1" dirty="0">
                <a:solidFill>
                  <a:srgbClr val="FF0000"/>
                </a:solidFill>
                <a:latin typeface="Myriad-Bold"/>
              </a:rPr>
              <a:t>         (2) Three Address code</a:t>
            </a:r>
          </a:p>
          <a:p>
            <a:r>
              <a:rPr lang="en-US" sz="2400" b="1" dirty="0">
                <a:solidFill>
                  <a:srgbClr val="FF0000"/>
                </a:solidFill>
                <a:latin typeface="Myriad-Bold"/>
              </a:rPr>
              <a:t> </a:t>
            </a:r>
            <a:r>
              <a:rPr lang="en-US" sz="2400" b="1" dirty="0">
                <a:latin typeface="Myriad-Bold"/>
              </a:rPr>
              <a:t>(3) Representing Linear IR</a:t>
            </a:r>
          </a:p>
          <a:p>
            <a:r>
              <a:rPr lang="en-US" sz="2400" b="1" dirty="0">
                <a:latin typeface="Myriad-Bold"/>
              </a:rPr>
              <a:t> (4) Conversion between IR</a:t>
            </a:r>
          </a:p>
        </p:txBody>
      </p:sp>
      <p:sp>
        <p:nvSpPr>
          <p:cNvPr id="5" name="TextBox 4">
            <a:extLst>
              <a:ext uri="{FF2B5EF4-FFF2-40B4-BE49-F238E27FC236}">
                <a16:creationId xmlns:a16="http://schemas.microsoft.com/office/drawing/2014/main" id="{8BAB213D-B704-4578-89FE-06E5777CA2D2}"/>
              </a:ext>
            </a:extLst>
          </p:cNvPr>
          <p:cNvSpPr txBox="1"/>
          <p:nvPr/>
        </p:nvSpPr>
        <p:spPr>
          <a:xfrm>
            <a:off x="3759592" y="139447"/>
            <a:ext cx="3668697"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Intermediate Representation - IR</a:t>
            </a:r>
          </a:p>
        </p:txBody>
      </p:sp>
    </p:spTree>
    <p:extLst>
      <p:ext uri="{BB962C8B-B14F-4D97-AF65-F5344CB8AC3E}">
        <p14:creationId xmlns:p14="http://schemas.microsoft.com/office/powerpoint/2010/main" val="23113429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AB133C45-25CC-4D22-AA23-C46189FA6D77}"/>
              </a:ext>
            </a:extLst>
          </p:cNvPr>
          <p:cNvGraphicFramePr>
            <a:graphicFrameLocks noChangeAspect="1"/>
          </p:cNvGraphicFramePr>
          <p:nvPr/>
        </p:nvGraphicFramePr>
        <p:xfrm>
          <a:off x="1411238" y="120478"/>
          <a:ext cx="6944971" cy="4006253"/>
        </p:xfrm>
        <a:graphic>
          <a:graphicData uri="http://schemas.openxmlformats.org/presentationml/2006/ole">
            <mc:AlternateContent xmlns:mc="http://schemas.openxmlformats.org/markup-compatibility/2006">
              <mc:Choice xmlns:v="urn:schemas-microsoft-com:vml" Requires="v">
                <p:oleObj spid="_x0000_s9500" name="Bitmap Image" r:id="rId3" imgW="5514840" imgH="3181320" progId="PBrush">
                  <p:embed/>
                </p:oleObj>
              </mc:Choice>
              <mc:Fallback>
                <p:oleObj name="Bitmap Image" r:id="rId3" imgW="5514840" imgH="3181320" progId="PBrush">
                  <p:embed/>
                  <p:pic>
                    <p:nvPicPr>
                      <p:cNvPr id="4" name="Object 3">
                        <a:extLst>
                          <a:ext uri="{FF2B5EF4-FFF2-40B4-BE49-F238E27FC236}">
                            <a16:creationId xmlns:a16="http://schemas.microsoft.com/office/drawing/2014/main" id="{AB133C45-25CC-4D22-AA23-C46189FA6D77}"/>
                          </a:ext>
                        </a:extLst>
                      </p:cNvPr>
                      <p:cNvPicPr/>
                      <p:nvPr/>
                    </p:nvPicPr>
                    <p:blipFill>
                      <a:blip r:embed="rId4"/>
                      <a:stretch>
                        <a:fillRect/>
                      </a:stretch>
                    </p:blipFill>
                    <p:spPr>
                      <a:xfrm>
                        <a:off x="1411238" y="120478"/>
                        <a:ext cx="6944971" cy="400625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F6E6E8F-9965-47E3-A292-462A8F9BB625}"/>
              </a:ext>
            </a:extLst>
          </p:cNvPr>
          <p:cNvGraphicFramePr>
            <a:graphicFrameLocks noChangeAspect="1"/>
          </p:cNvGraphicFramePr>
          <p:nvPr/>
        </p:nvGraphicFramePr>
        <p:xfrm>
          <a:off x="2138949" y="3943851"/>
          <a:ext cx="6217260" cy="2405526"/>
        </p:xfrm>
        <a:graphic>
          <a:graphicData uri="http://schemas.openxmlformats.org/presentationml/2006/ole">
            <mc:AlternateContent xmlns:mc="http://schemas.openxmlformats.org/markup-compatibility/2006">
              <mc:Choice xmlns:v="urn:schemas-microsoft-com:vml" Requires="v">
                <p:oleObj spid="_x0000_s9501" name="Bitmap Image" r:id="rId5" imgW="4791240" imgH="1781280" progId="PBrush">
                  <p:embed/>
                </p:oleObj>
              </mc:Choice>
              <mc:Fallback>
                <p:oleObj name="Bitmap Image" r:id="rId5" imgW="4791240" imgH="1781280" progId="PBrush">
                  <p:embed/>
                  <p:pic>
                    <p:nvPicPr>
                      <p:cNvPr id="5" name="Object 4">
                        <a:extLst>
                          <a:ext uri="{FF2B5EF4-FFF2-40B4-BE49-F238E27FC236}">
                            <a16:creationId xmlns:a16="http://schemas.microsoft.com/office/drawing/2014/main" id="{6F6E6E8F-9965-47E3-A292-462A8F9BB625}"/>
                          </a:ext>
                        </a:extLst>
                      </p:cNvPr>
                      <p:cNvPicPr/>
                      <p:nvPr/>
                    </p:nvPicPr>
                    <p:blipFill>
                      <a:blip r:embed="rId6"/>
                      <a:stretch>
                        <a:fillRect/>
                      </a:stretch>
                    </p:blipFill>
                    <p:spPr>
                      <a:xfrm>
                        <a:off x="2138949" y="3943851"/>
                        <a:ext cx="6217260" cy="2405526"/>
                      </a:xfrm>
                      <a:prstGeom prst="rect">
                        <a:avLst/>
                      </a:prstGeom>
                    </p:spPr>
                  </p:pic>
                </p:oleObj>
              </mc:Fallback>
            </mc:AlternateContent>
          </a:graphicData>
        </a:graphic>
      </p:graphicFrame>
      <p:sp>
        <p:nvSpPr>
          <p:cNvPr id="6" name="Arrow: Right 5">
            <a:extLst>
              <a:ext uri="{FF2B5EF4-FFF2-40B4-BE49-F238E27FC236}">
                <a16:creationId xmlns:a16="http://schemas.microsoft.com/office/drawing/2014/main" id="{E79620EA-2291-4BE7-A827-C884670F8D45}"/>
              </a:ext>
            </a:extLst>
          </p:cNvPr>
          <p:cNvSpPr/>
          <p:nvPr/>
        </p:nvSpPr>
        <p:spPr>
          <a:xfrm>
            <a:off x="1631853" y="2984488"/>
            <a:ext cx="689317" cy="168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94576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198185-21DD-4F8E-BEE2-906713F5A766}"/>
              </a:ext>
            </a:extLst>
          </p:cNvPr>
          <p:cNvSpPr txBox="1"/>
          <p:nvPr/>
        </p:nvSpPr>
        <p:spPr>
          <a:xfrm>
            <a:off x="0" y="0"/>
            <a:ext cx="2810513"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Mapping values to name</a:t>
            </a:r>
          </a:p>
        </p:txBody>
      </p:sp>
      <p:sp>
        <p:nvSpPr>
          <p:cNvPr id="5" name="TextBox 4">
            <a:extLst>
              <a:ext uri="{FF2B5EF4-FFF2-40B4-BE49-F238E27FC236}">
                <a16:creationId xmlns:a16="http://schemas.microsoft.com/office/drawing/2014/main" id="{4029AFF0-E589-4DF8-949D-B3334F352E1D}"/>
              </a:ext>
            </a:extLst>
          </p:cNvPr>
          <p:cNvSpPr txBox="1"/>
          <p:nvPr/>
        </p:nvSpPr>
        <p:spPr>
          <a:xfrm>
            <a:off x="154598" y="611528"/>
            <a:ext cx="11662264" cy="1938992"/>
          </a:xfrm>
          <a:prstGeom prst="rect">
            <a:avLst/>
          </a:prstGeom>
          <a:noFill/>
          <a:ln>
            <a:solidFill>
              <a:schemeClr val="accent1"/>
            </a:solidFill>
          </a:ln>
        </p:spPr>
        <p:txBody>
          <a:bodyPr wrap="square">
            <a:spAutoFit/>
          </a:bodyPr>
          <a:lstStyle/>
          <a:p>
            <a:pPr marL="342900" indent="-342900" algn="just">
              <a:buFont typeface="Arial" panose="020B0604020202020204" pitchFamily="34" charset="0"/>
              <a:buChar char="•"/>
            </a:pPr>
            <a:r>
              <a:rPr lang="en-US" sz="2400" b="0" i="0" u="none" strike="noStrike" baseline="0" dirty="0">
                <a:latin typeface="Times-Roman"/>
              </a:rPr>
              <a:t>The </a:t>
            </a:r>
            <a:r>
              <a:rPr lang="en-US" sz="2400" b="1" i="1" u="none" strike="noStrike" baseline="0" dirty="0">
                <a:solidFill>
                  <a:srgbClr val="FF0000"/>
                </a:solidFill>
                <a:latin typeface="Times-Roman"/>
              </a:rPr>
              <a:t>schem</a:t>
            </a:r>
            <a:r>
              <a:rPr lang="en-US" sz="2400" b="1" i="1" dirty="0">
                <a:solidFill>
                  <a:srgbClr val="FF0000"/>
                </a:solidFill>
                <a:latin typeface="Times-Roman"/>
              </a:rPr>
              <a:t>e</a:t>
            </a:r>
            <a:r>
              <a:rPr lang="en-US" sz="2400" dirty="0">
                <a:latin typeface="Times-Roman"/>
              </a:rPr>
              <a:t> </a:t>
            </a:r>
            <a:r>
              <a:rPr lang="en-US" sz="2400" b="0" i="0" u="none" strike="noStrike" baseline="0" dirty="0">
                <a:latin typeface="Times-Roman"/>
              </a:rPr>
              <a:t>that the compiler uses to assign </a:t>
            </a:r>
            <a:r>
              <a:rPr lang="en-US" sz="2400" b="1" i="1" dirty="0">
                <a:solidFill>
                  <a:srgbClr val="FF0000"/>
                </a:solidFill>
                <a:latin typeface="Times-Roman"/>
              </a:rPr>
              <a:t>internal names </a:t>
            </a:r>
            <a:r>
              <a:rPr lang="en-US" sz="2400" b="0" i="0" u="none" strike="noStrike" baseline="0" dirty="0">
                <a:latin typeface="Times-Roman"/>
              </a:rPr>
              <a:t>to the </a:t>
            </a:r>
            <a:r>
              <a:rPr lang="en-US" sz="2400" b="1" i="1" dirty="0">
                <a:solidFill>
                  <a:srgbClr val="FF0000"/>
                </a:solidFill>
                <a:latin typeface="Times-Roman"/>
              </a:rPr>
              <a:t>various values </a:t>
            </a:r>
            <a:r>
              <a:rPr lang="en-US" sz="2400" b="0" i="0" u="none" strike="noStrike" baseline="0" dirty="0">
                <a:latin typeface="Times-Roman"/>
              </a:rPr>
              <a:t>computed during execution has an effect on the code that it can generate.</a:t>
            </a:r>
          </a:p>
          <a:p>
            <a:pPr marL="342900" indent="-342900" algn="just">
              <a:buFont typeface="Arial" panose="020B0604020202020204" pitchFamily="34" charset="0"/>
              <a:buChar char="•"/>
            </a:pPr>
            <a:endParaRPr lang="en-US" sz="2400" dirty="0">
              <a:latin typeface="Times-Roman"/>
            </a:endParaRPr>
          </a:p>
          <a:p>
            <a:pPr marL="342900" indent="-342900" algn="just">
              <a:buFont typeface="Arial" panose="020B0604020202020204" pitchFamily="34" charset="0"/>
              <a:buChar char="•"/>
            </a:pPr>
            <a:r>
              <a:rPr lang="en-US" sz="2400" b="0" i="0" u="none" strike="noStrike" baseline="0" dirty="0">
                <a:latin typeface="Times-Roman"/>
              </a:rPr>
              <a:t>The compiler must invent </a:t>
            </a:r>
            <a:r>
              <a:rPr lang="en-US" sz="2400" b="1" i="1" dirty="0">
                <a:solidFill>
                  <a:srgbClr val="FF0000"/>
                </a:solidFill>
                <a:latin typeface="Times-Roman"/>
              </a:rPr>
              <a:t>names for many, if not all, </a:t>
            </a:r>
            <a:r>
              <a:rPr lang="en-US" sz="2400" b="0" i="0" u="none" strike="noStrike" baseline="0" dirty="0">
                <a:latin typeface="Times-Roman"/>
              </a:rPr>
              <a:t>of the intermediate results that the program produces when it executes.</a:t>
            </a:r>
            <a:endParaRPr lang="en-US" sz="2400" dirty="0"/>
          </a:p>
        </p:txBody>
      </p:sp>
      <p:sp>
        <p:nvSpPr>
          <p:cNvPr id="7" name="TextBox 6">
            <a:extLst>
              <a:ext uri="{FF2B5EF4-FFF2-40B4-BE49-F238E27FC236}">
                <a16:creationId xmlns:a16="http://schemas.microsoft.com/office/drawing/2014/main" id="{B4CF83A7-DFD2-44FC-9F7F-CB30859739B6}"/>
              </a:ext>
            </a:extLst>
          </p:cNvPr>
          <p:cNvSpPr txBox="1"/>
          <p:nvPr/>
        </p:nvSpPr>
        <p:spPr>
          <a:xfrm>
            <a:off x="3173970" y="3699814"/>
            <a:ext cx="1635406" cy="584775"/>
          </a:xfrm>
          <a:prstGeom prst="rect">
            <a:avLst/>
          </a:prstGeom>
          <a:noFill/>
          <a:ln>
            <a:solidFill>
              <a:schemeClr val="accent1"/>
            </a:solidFill>
          </a:ln>
        </p:spPr>
        <p:txBody>
          <a:bodyPr wrap="square">
            <a:spAutoFit/>
          </a:bodyPr>
          <a:lstStyle/>
          <a:p>
            <a:r>
              <a:rPr lang="en-US" sz="3200" b="1" i="1" u="none" strike="noStrike" baseline="0" dirty="0">
                <a:solidFill>
                  <a:srgbClr val="FF0000"/>
                </a:solidFill>
                <a:latin typeface="LetterGothic"/>
              </a:rPr>
              <a:t>a - 2 × b</a:t>
            </a:r>
            <a:endParaRPr lang="en-US" sz="3200" dirty="0"/>
          </a:p>
        </p:txBody>
      </p:sp>
      <p:graphicFrame>
        <p:nvGraphicFramePr>
          <p:cNvPr id="8" name="Object 7">
            <a:extLst>
              <a:ext uri="{FF2B5EF4-FFF2-40B4-BE49-F238E27FC236}">
                <a16:creationId xmlns:a16="http://schemas.microsoft.com/office/drawing/2014/main" id="{56B8F9F0-59C8-4335-B4F9-2005F56CDBEC}"/>
              </a:ext>
            </a:extLst>
          </p:cNvPr>
          <p:cNvGraphicFramePr>
            <a:graphicFrameLocks noChangeAspect="1"/>
          </p:cNvGraphicFramePr>
          <p:nvPr>
            <p:extLst>
              <p:ext uri="{D42A27DB-BD31-4B8C-83A1-F6EECF244321}">
                <p14:modId xmlns:p14="http://schemas.microsoft.com/office/powerpoint/2010/main" val="2787462090"/>
              </p:ext>
            </p:extLst>
          </p:nvPr>
        </p:nvGraphicFramePr>
        <p:xfrm>
          <a:off x="5736594" y="3699814"/>
          <a:ext cx="2504341" cy="2006028"/>
        </p:xfrm>
        <a:graphic>
          <a:graphicData uri="http://schemas.openxmlformats.org/presentationml/2006/ole">
            <mc:AlternateContent xmlns:mc="http://schemas.openxmlformats.org/markup-compatibility/2006">
              <mc:Choice xmlns:v="urn:schemas-microsoft-com:vml" Requires="v">
                <p:oleObj spid="_x0000_s39991" name="Bitmap Image" r:id="rId3" imgW="1866960" imgH="1495440" progId="PBrush">
                  <p:embed/>
                </p:oleObj>
              </mc:Choice>
              <mc:Fallback>
                <p:oleObj name="Bitmap Image" r:id="rId3" imgW="1866960" imgH="1495440" progId="PBrush">
                  <p:embed/>
                  <p:pic>
                    <p:nvPicPr>
                      <p:cNvPr id="6" name="Object 5">
                        <a:extLst>
                          <a:ext uri="{FF2B5EF4-FFF2-40B4-BE49-F238E27FC236}">
                            <a16:creationId xmlns:a16="http://schemas.microsoft.com/office/drawing/2014/main" id="{E2BC4CB1-6870-476A-B2CA-3EC0B1A65F6E}"/>
                          </a:ext>
                        </a:extLst>
                      </p:cNvPr>
                      <p:cNvPicPr/>
                      <p:nvPr/>
                    </p:nvPicPr>
                    <p:blipFill>
                      <a:blip r:embed="rId4"/>
                      <a:stretch>
                        <a:fillRect/>
                      </a:stretch>
                    </p:blipFill>
                    <p:spPr>
                      <a:xfrm>
                        <a:off x="5736594" y="3699814"/>
                        <a:ext cx="2504341" cy="2006028"/>
                      </a:xfrm>
                      <a:prstGeom prst="rect">
                        <a:avLst/>
                      </a:prstGeom>
                      <a:ln>
                        <a:solidFill>
                          <a:schemeClr val="tx1">
                            <a:lumMod val="95000"/>
                            <a:lumOff val="5000"/>
                          </a:schemeClr>
                        </a:solidFill>
                      </a:ln>
                    </p:spPr>
                  </p:pic>
                </p:oleObj>
              </mc:Fallback>
            </mc:AlternateContent>
          </a:graphicData>
        </a:graphic>
      </p:graphicFrame>
      <p:sp>
        <p:nvSpPr>
          <p:cNvPr id="9" name="TextBox 8">
            <a:extLst>
              <a:ext uri="{FF2B5EF4-FFF2-40B4-BE49-F238E27FC236}">
                <a16:creationId xmlns:a16="http://schemas.microsoft.com/office/drawing/2014/main" id="{9C75BF14-281E-47D3-BD32-4EDE69DF8D7C}"/>
              </a:ext>
            </a:extLst>
          </p:cNvPr>
          <p:cNvSpPr txBox="1"/>
          <p:nvPr/>
        </p:nvSpPr>
        <p:spPr>
          <a:xfrm>
            <a:off x="4809376" y="2863557"/>
            <a:ext cx="1635405" cy="523220"/>
          </a:xfrm>
          <a:prstGeom prst="rect">
            <a:avLst/>
          </a:prstGeom>
          <a:noFill/>
        </p:spPr>
        <p:txBody>
          <a:bodyPr wrap="square">
            <a:spAutoFit/>
          </a:bodyPr>
          <a:lstStyle/>
          <a:p>
            <a:r>
              <a:rPr lang="en-US" sz="2800" b="1" i="1" u="none" strike="noStrike" baseline="0" dirty="0">
                <a:solidFill>
                  <a:srgbClr val="FF0000"/>
                </a:solidFill>
                <a:latin typeface="LetterGothic"/>
              </a:rPr>
              <a:t>Example</a:t>
            </a:r>
            <a:endParaRPr lang="en-US" sz="2800" dirty="0"/>
          </a:p>
        </p:txBody>
      </p:sp>
    </p:spTree>
    <p:extLst>
      <p:ext uri="{BB962C8B-B14F-4D97-AF65-F5344CB8AC3E}">
        <p14:creationId xmlns:p14="http://schemas.microsoft.com/office/powerpoint/2010/main" val="3326511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向右箭號 25">
            <a:extLst>
              <a:ext uri="{FF2B5EF4-FFF2-40B4-BE49-F238E27FC236}">
                <a16:creationId xmlns:a16="http://schemas.microsoft.com/office/drawing/2014/main" id="{B9FA0FA0-0167-41AF-8394-A55E03B013F5}"/>
              </a:ext>
            </a:extLst>
          </p:cNvPr>
          <p:cNvSpPr/>
          <p:nvPr/>
        </p:nvSpPr>
        <p:spPr>
          <a:xfrm rot="5400000">
            <a:off x="5404424" y="518812"/>
            <a:ext cx="285750" cy="288925"/>
          </a:xfrm>
          <a:prstGeom prst="rightArrow">
            <a:avLst/>
          </a:prstGeom>
        </p:spPr>
        <p:style>
          <a:lnRef idx="2">
            <a:schemeClr val="accent2"/>
          </a:lnRef>
          <a:fillRef idx="1">
            <a:schemeClr val="lt1"/>
          </a:fillRef>
          <a:effectRef idx="0">
            <a:schemeClr val="accent2"/>
          </a:effectRef>
          <a:fontRef idx="minor">
            <a:schemeClr val="dk1"/>
          </a:fontRef>
        </p:style>
        <p:txBody>
          <a:bodyPr anchor="ctr"/>
          <a:lstStyle/>
          <a:p>
            <a:pPr eaLnBrk="1" hangingPunct="1">
              <a:lnSpc>
                <a:spcPct val="70000"/>
              </a:lnSpc>
              <a:defRPr/>
            </a:pPr>
            <a:endParaRPr lang="zh-TW" altLang="en-US" sz="1200" b="1">
              <a:solidFill>
                <a:srgbClr val="000000"/>
              </a:solidFill>
              <a:latin typeface="Arial Unicode MS" pitchFamily="34" charset="-120"/>
              <a:ea typeface="Arial Unicode MS" pitchFamily="34" charset="-120"/>
              <a:cs typeface="Arial Unicode MS" pitchFamily="34" charset="-120"/>
            </a:endParaRPr>
          </a:p>
        </p:txBody>
      </p:sp>
      <p:sp>
        <p:nvSpPr>
          <p:cNvPr id="10" name="圓角矩形 26">
            <a:extLst>
              <a:ext uri="{FF2B5EF4-FFF2-40B4-BE49-F238E27FC236}">
                <a16:creationId xmlns:a16="http://schemas.microsoft.com/office/drawing/2014/main" id="{5040E264-6B29-4957-89CF-E8E4B2B30158}"/>
              </a:ext>
            </a:extLst>
          </p:cNvPr>
          <p:cNvSpPr/>
          <p:nvPr/>
        </p:nvSpPr>
        <p:spPr>
          <a:xfrm>
            <a:off x="3817937" y="807827"/>
            <a:ext cx="3362325" cy="360363"/>
          </a:xfrm>
          <a:prstGeom prst="roundRect">
            <a:avLst/>
          </a:prstGeom>
        </p:spPr>
        <p:style>
          <a:lnRef idx="1">
            <a:schemeClr val="dk1"/>
          </a:lnRef>
          <a:fillRef idx="3">
            <a:schemeClr val="dk1"/>
          </a:fillRef>
          <a:effectRef idx="2">
            <a:schemeClr val="dk1"/>
          </a:effectRef>
          <a:fontRef idx="minor">
            <a:schemeClr val="lt1"/>
          </a:fontRef>
        </p:style>
        <p:txBody>
          <a:bodyPr anchor="ctr"/>
          <a:lstStyle/>
          <a:p>
            <a:pPr algn="ctr" eaLnBrk="1" hangingPunct="1">
              <a:lnSpc>
                <a:spcPct val="70000"/>
              </a:lnSpc>
              <a:defRPr/>
            </a:pPr>
            <a:r>
              <a:rPr lang="en-US" altLang="zh-TW" sz="1200" b="1" dirty="0">
                <a:solidFill>
                  <a:srgbClr val="FFFF00"/>
                </a:solidFill>
                <a:latin typeface="Arial Unicode MS" pitchFamily="34" charset="-120"/>
                <a:ea typeface="Arial Unicode MS" pitchFamily="34" charset="-120"/>
                <a:cs typeface="Arial Unicode MS" pitchFamily="34" charset="-120"/>
              </a:rPr>
              <a:t>Semantic Elaboration </a:t>
            </a:r>
            <a:br>
              <a:rPr lang="en-US" altLang="zh-TW" sz="1200" b="1" dirty="0">
                <a:solidFill>
                  <a:srgbClr val="FFFF00"/>
                </a:solidFill>
                <a:latin typeface="Arial Unicode MS" pitchFamily="34" charset="-120"/>
                <a:ea typeface="Arial Unicode MS" pitchFamily="34" charset="-120"/>
                <a:cs typeface="Arial Unicode MS" pitchFamily="34" charset="-120"/>
              </a:rPr>
            </a:br>
            <a:r>
              <a:rPr lang="en-US" altLang="zh-TW" sz="1200" b="1" dirty="0">
                <a:solidFill>
                  <a:schemeClr val="bg1"/>
                </a:solidFill>
                <a:latin typeface="Arial Unicode MS" pitchFamily="34" charset="-120"/>
                <a:ea typeface="Arial Unicode MS" pitchFamily="34" charset="-120"/>
                <a:cs typeface="Arial Unicode MS" pitchFamily="34" charset="-120"/>
              </a:rPr>
              <a:t>[Semantic analyzer]</a:t>
            </a:r>
            <a:endParaRPr lang="zh-TW" altLang="en-US" sz="1200" b="1" dirty="0">
              <a:solidFill>
                <a:schemeClr val="bg1"/>
              </a:solidFill>
              <a:latin typeface="Arial Unicode MS" pitchFamily="34" charset="-120"/>
              <a:ea typeface="Arial Unicode MS" pitchFamily="34" charset="-120"/>
              <a:cs typeface="Arial Unicode MS" pitchFamily="34" charset="-120"/>
            </a:endParaRPr>
          </a:p>
        </p:txBody>
      </p:sp>
      <p:sp>
        <p:nvSpPr>
          <p:cNvPr id="11" name="向右箭號 35">
            <a:extLst>
              <a:ext uri="{FF2B5EF4-FFF2-40B4-BE49-F238E27FC236}">
                <a16:creationId xmlns:a16="http://schemas.microsoft.com/office/drawing/2014/main" id="{C963194F-27EF-4810-99D6-83B3B8AF550D}"/>
              </a:ext>
            </a:extLst>
          </p:cNvPr>
          <p:cNvSpPr/>
          <p:nvPr/>
        </p:nvSpPr>
        <p:spPr>
          <a:xfrm rot="5400000">
            <a:off x="5356223" y="1161830"/>
            <a:ext cx="285750" cy="288925"/>
          </a:xfrm>
          <a:prstGeom prst="rightArrow">
            <a:avLst/>
          </a:prstGeom>
        </p:spPr>
        <p:style>
          <a:lnRef idx="2">
            <a:schemeClr val="accent2"/>
          </a:lnRef>
          <a:fillRef idx="1">
            <a:schemeClr val="lt1"/>
          </a:fillRef>
          <a:effectRef idx="0">
            <a:schemeClr val="accent2"/>
          </a:effectRef>
          <a:fontRef idx="minor">
            <a:schemeClr val="dk1"/>
          </a:fontRef>
        </p:style>
        <p:txBody>
          <a:bodyPr anchor="ctr"/>
          <a:lstStyle/>
          <a:p>
            <a:pPr eaLnBrk="1" hangingPunct="1">
              <a:lnSpc>
                <a:spcPct val="70000"/>
              </a:lnSpc>
              <a:defRPr/>
            </a:pPr>
            <a:endParaRPr lang="zh-TW" altLang="en-US" sz="1200" b="1">
              <a:solidFill>
                <a:srgbClr val="000000"/>
              </a:solidFill>
              <a:latin typeface="Arial Unicode MS" pitchFamily="34" charset="-120"/>
              <a:ea typeface="Arial Unicode MS" pitchFamily="34" charset="-120"/>
              <a:cs typeface="Arial Unicode MS" pitchFamily="34" charset="-120"/>
            </a:endParaRPr>
          </a:p>
        </p:txBody>
      </p:sp>
      <p:pic>
        <p:nvPicPr>
          <p:cNvPr id="19464" name="Picture 3">
            <a:extLst>
              <a:ext uri="{FF2B5EF4-FFF2-40B4-BE49-F238E27FC236}">
                <a16:creationId xmlns:a16="http://schemas.microsoft.com/office/drawing/2014/main" id="{97C60233-8F63-4F41-8BCE-ABBCB0601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2163" y="2005598"/>
            <a:ext cx="2466975"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圓角矩形 28">
            <a:extLst>
              <a:ext uri="{FF2B5EF4-FFF2-40B4-BE49-F238E27FC236}">
                <a16:creationId xmlns:a16="http://schemas.microsoft.com/office/drawing/2014/main" id="{C5C5CF3C-BBA3-418E-AE01-5BF64C446889}"/>
              </a:ext>
            </a:extLst>
          </p:cNvPr>
          <p:cNvSpPr/>
          <p:nvPr/>
        </p:nvSpPr>
        <p:spPr>
          <a:xfrm>
            <a:off x="3960370" y="3825634"/>
            <a:ext cx="3362325" cy="360363"/>
          </a:xfrm>
          <a:prstGeom prst="roundRect">
            <a:avLst/>
          </a:prstGeom>
        </p:spPr>
        <p:style>
          <a:lnRef idx="1">
            <a:schemeClr val="dk1"/>
          </a:lnRef>
          <a:fillRef idx="3">
            <a:schemeClr val="dk1"/>
          </a:fillRef>
          <a:effectRef idx="2">
            <a:schemeClr val="dk1"/>
          </a:effectRef>
          <a:fontRef idx="minor">
            <a:schemeClr val="lt1"/>
          </a:fontRef>
        </p:style>
        <p:txBody>
          <a:bodyPr anchor="ctr"/>
          <a:lstStyle/>
          <a:p>
            <a:pPr algn="ctr" eaLnBrk="1" hangingPunct="1">
              <a:lnSpc>
                <a:spcPct val="70000"/>
              </a:lnSpc>
              <a:defRPr/>
            </a:pPr>
            <a:endParaRPr lang="en-US" altLang="zh-TW" sz="1200" b="1" dirty="0">
              <a:solidFill>
                <a:srgbClr val="FFFF00"/>
              </a:solidFill>
              <a:latin typeface="Arial Unicode MS" pitchFamily="34" charset="-120"/>
              <a:ea typeface="Arial Unicode MS" pitchFamily="34" charset="-120"/>
              <a:cs typeface="Arial Unicode MS" pitchFamily="34" charset="-120"/>
            </a:endParaRPr>
          </a:p>
          <a:p>
            <a:pPr algn="ctr" eaLnBrk="1" hangingPunct="1">
              <a:lnSpc>
                <a:spcPct val="70000"/>
              </a:lnSpc>
              <a:defRPr/>
            </a:pPr>
            <a:r>
              <a:rPr lang="en-US" altLang="zh-TW" sz="1200" b="1" dirty="0">
                <a:solidFill>
                  <a:srgbClr val="FFFF00"/>
                </a:solidFill>
                <a:latin typeface="Arial Unicode MS" pitchFamily="34" charset="-120"/>
                <a:ea typeface="Arial Unicode MS" pitchFamily="34" charset="-120"/>
                <a:cs typeface="Arial Unicode MS" pitchFamily="34" charset="-120"/>
              </a:rPr>
              <a:t>Semantic Elaboration</a:t>
            </a:r>
            <a:endParaRPr lang="en-US" altLang="zh-TW" sz="1200" b="1" dirty="0">
              <a:solidFill>
                <a:srgbClr val="FFFFFF"/>
              </a:solidFill>
              <a:latin typeface="Arial Unicode MS" pitchFamily="34" charset="-120"/>
              <a:ea typeface="Arial Unicode MS" pitchFamily="34" charset="-120"/>
              <a:cs typeface="Arial Unicode MS" pitchFamily="34" charset="-120"/>
            </a:endParaRPr>
          </a:p>
          <a:p>
            <a:pPr algn="ctr" eaLnBrk="1" hangingPunct="1">
              <a:lnSpc>
                <a:spcPct val="70000"/>
              </a:lnSpc>
              <a:defRPr/>
            </a:pPr>
            <a:r>
              <a:rPr lang="en-US" altLang="zh-TW" sz="1200" b="1" dirty="0">
                <a:solidFill>
                  <a:srgbClr val="FFFFFF"/>
                </a:solidFill>
                <a:latin typeface="Arial Unicode MS" pitchFamily="34" charset="-120"/>
                <a:ea typeface="Arial Unicode MS" pitchFamily="34" charset="-120"/>
                <a:cs typeface="Arial Unicode MS" pitchFamily="34" charset="-120"/>
              </a:rPr>
              <a:t>Intermediate Code Generator</a:t>
            </a:r>
            <a:endParaRPr lang="zh-TW" altLang="en-US" sz="1200" b="1" dirty="0">
              <a:solidFill>
                <a:srgbClr val="FFFFFF"/>
              </a:solidFill>
              <a:latin typeface="Arial Unicode MS" pitchFamily="34" charset="-120"/>
              <a:ea typeface="Arial Unicode MS" pitchFamily="34" charset="-120"/>
              <a:cs typeface="Arial Unicode MS" pitchFamily="34" charset="-120"/>
            </a:endParaRPr>
          </a:p>
        </p:txBody>
      </p:sp>
      <p:sp>
        <p:nvSpPr>
          <p:cNvPr id="14" name="向右箭號 29">
            <a:extLst>
              <a:ext uri="{FF2B5EF4-FFF2-40B4-BE49-F238E27FC236}">
                <a16:creationId xmlns:a16="http://schemas.microsoft.com/office/drawing/2014/main" id="{2540D02B-B080-4F85-957E-9198F7F920BB}"/>
              </a:ext>
            </a:extLst>
          </p:cNvPr>
          <p:cNvSpPr/>
          <p:nvPr/>
        </p:nvSpPr>
        <p:spPr>
          <a:xfrm rot="5400000">
            <a:off x="5453716" y="3469481"/>
            <a:ext cx="285750" cy="288925"/>
          </a:xfrm>
          <a:prstGeom prst="rightArrow">
            <a:avLst/>
          </a:prstGeom>
        </p:spPr>
        <p:style>
          <a:lnRef idx="2">
            <a:schemeClr val="accent1"/>
          </a:lnRef>
          <a:fillRef idx="1">
            <a:schemeClr val="lt1"/>
          </a:fillRef>
          <a:effectRef idx="0">
            <a:schemeClr val="accent1"/>
          </a:effectRef>
          <a:fontRef idx="minor">
            <a:schemeClr val="dk1"/>
          </a:fontRef>
        </p:style>
        <p:txBody>
          <a:bodyPr anchor="ctr"/>
          <a:lstStyle/>
          <a:p>
            <a:pPr eaLnBrk="1" hangingPunct="1">
              <a:lnSpc>
                <a:spcPct val="70000"/>
              </a:lnSpc>
              <a:defRPr/>
            </a:pPr>
            <a:endParaRPr lang="zh-TW" altLang="en-US" sz="1200" b="1">
              <a:solidFill>
                <a:srgbClr val="000000"/>
              </a:solidFill>
              <a:latin typeface="Arial Unicode MS" pitchFamily="34" charset="-120"/>
              <a:ea typeface="Arial Unicode MS" pitchFamily="34" charset="-120"/>
              <a:cs typeface="Arial Unicode MS" pitchFamily="34" charset="-120"/>
            </a:endParaRPr>
          </a:p>
        </p:txBody>
      </p:sp>
      <p:sp>
        <p:nvSpPr>
          <p:cNvPr id="15" name="向右箭號 30">
            <a:extLst>
              <a:ext uri="{FF2B5EF4-FFF2-40B4-BE49-F238E27FC236}">
                <a16:creationId xmlns:a16="http://schemas.microsoft.com/office/drawing/2014/main" id="{3265C681-A1CC-43E4-BE74-32EA2DBC3A38}"/>
              </a:ext>
            </a:extLst>
          </p:cNvPr>
          <p:cNvSpPr/>
          <p:nvPr/>
        </p:nvSpPr>
        <p:spPr>
          <a:xfrm rot="5400000">
            <a:off x="5431386" y="4260057"/>
            <a:ext cx="285750" cy="288925"/>
          </a:xfrm>
          <a:prstGeom prst="rightArrow">
            <a:avLst/>
          </a:prstGeom>
        </p:spPr>
        <p:style>
          <a:lnRef idx="2">
            <a:schemeClr val="accent2"/>
          </a:lnRef>
          <a:fillRef idx="1">
            <a:schemeClr val="lt1"/>
          </a:fillRef>
          <a:effectRef idx="0">
            <a:schemeClr val="accent2"/>
          </a:effectRef>
          <a:fontRef idx="minor">
            <a:schemeClr val="dk1"/>
          </a:fontRef>
        </p:style>
        <p:txBody>
          <a:bodyPr anchor="ctr"/>
          <a:lstStyle/>
          <a:p>
            <a:pPr eaLnBrk="1" hangingPunct="1">
              <a:lnSpc>
                <a:spcPct val="70000"/>
              </a:lnSpc>
              <a:defRPr/>
            </a:pPr>
            <a:endParaRPr lang="zh-TW" altLang="en-US" sz="1200" b="1">
              <a:solidFill>
                <a:srgbClr val="000000"/>
              </a:solidFill>
              <a:latin typeface="Arial Unicode MS" pitchFamily="34" charset="-120"/>
              <a:ea typeface="Arial Unicode MS" pitchFamily="34" charset="-120"/>
              <a:cs typeface="Arial Unicode MS" pitchFamily="34" charset="-120"/>
            </a:endParaRPr>
          </a:p>
        </p:txBody>
      </p:sp>
      <p:sp>
        <p:nvSpPr>
          <p:cNvPr id="19" name="矩形 38">
            <a:extLst>
              <a:ext uri="{FF2B5EF4-FFF2-40B4-BE49-F238E27FC236}">
                <a16:creationId xmlns:a16="http://schemas.microsoft.com/office/drawing/2014/main" id="{EFBF7791-ACB7-4DA1-B548-54BDBD4BF34C}"/>
              </a:ext>
            </a:extLst>
          </p:cNvPr>
          <p:cNvSpPr>
            <a:spLocks noChangeArrowheads="1"/>
          </p:cNvSpPr>
          <p:nvPr/>
        </p:nvSpPr>
        <p:spPr bwMode="auto">
          <a:xfrm>
            <a:off x="1114425" y="744537"/>
            <a:ext cx="21907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zh-TW" sz="1600" b="1" dirty="0">
                <a:solidFill>
                  <a:srgbClr val="C00000"/>
                </a:solidFill>
                <a:latin typeface="Arial Unicode MS"/>
                <a:ea typeface="Arial Unicode MS"/>
                <a:cs typeface="Arial Unicode MS"/>
              </a:rPr>
              <a:t>Annotated  Abstract Syntax Tree (AST)</a:t>
            </a:r>
          </a:p>
        </p:txBody>
      </p:sp>
      <p:sp>
        <p:nvSpPr>
          <p:cNvPr id="20" name="矩形 39">
            <a:extLst>
              <a:ext uri="{FF2B5EF4-FFF2-40B4-BE49-F238E27FC236}">
                <a16:creationId xmlns:a16="http://schemas.microsoft.com/office/drawing/2014/main" id="{4105296B-E7C5-47E2-A6EE-B88AC939F15C}"/>
              </a:ext>
            </a:extLst>
          </p:cNvPr>
          <p:cNvSpPr>
            <a:spLocks noChangeArrowheads="1"/>
          </p:cNvSpPr>
          <p:nvPr/>
        </p:nvSpPr>
        <p:spPr bwMode="auto">
          <a:xfrm>
            <a:off x="7467601" y="4876801"/>
            <a:ext cx="25003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zh-TW" sz="1600" b="1" dirty="0">
                <a:solidFill>
                  <a:srgbClr val="C00000"/>
                </a:solidFill>
                <a:latin typeface="Arial Unicode MS"/>
                <a:ea typeface="Arial Unicode MS"/>
                <a:cs typeface="Arial Unicode MS"/>
              </a:rPr>
              <a:t>Non-optimized Intermediate Representation</a:t>
            </a:r>
          </a:p>
        </p:txBody>
      </p:sp>
      <p:pic>
        <p:nvPicPr>
          <p:cNvPr id="19470" name="Picture 16">
            <a:extLst>
              <a:ext uri="{FF2B5EF4-FFF2-40B4-BE49-F238E27FC236}">
                <a16:creationId xmlns:a16="http://schemas.microsoft.com/office/drawing/2014/main" id="{441084D2-A7A3-4202-9111-CC74E9793D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6986" y="1494632"/>
            <a:ext cx="4949095" cy="189230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471" name="Picture 17">
            <a:extLst>
              <a:ext uri="{FF2B5EF4-FFF2-40B4-BE49-F238E27FC236}">
                <a16:creationId xmlns:a16="http://schemas.microsoft.com/office/drawing/2014/main" id="{985A1930-6F58-4AA7-A693-E8E92CA0B6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9906" y="4641607"/>
            <a:ext cx="3397695" cy="1695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883B0E8C-A4DC-4CBA-BBF8-0D4D59E208A3}"/>
              </a:ext>
            </a:extLst>
          </p:cNvPr>
          <p:cNvSpPr txBox="1"/>
          <p:nvPr/>
        </p:nvSpPr>
        <p:spPr>
          <a:xfrm>
            <a:off x="0" y="0"/>
            <a:ext cx="3992953" cy="523220"/>
          </a:xfrm>
          <a:prstGeom prst="rect">
            <a:avLst/>
          </a:prstGeom>
          <a:solidFill>
            <a:schemeClr val="accent4">
              <a:lumMod val="20000"/>
              <a:lumOff val="80000"/>
            </a:schemeClr>
          </a:solidFill>
          <a:ln>
            <a:solidFill>
              <a:schemeClr val="accent1"/>
            </a:solidFill>
          </a:ln>
        </p:spPr>
        <p:txBody>
          <a:bodyPr wrap="none" rtlCol="0">
            <a:spAutoFit/>
          </a:bodyPr>
          <a:lstStyle/>
          <a:p>
            <a:r>
              <a:rPr lang="en-US" sz="2800" b="1" dirty="0">
                <a:solidFill>
                  <a:srgbClr val="FF0000"/>
                </a:solidFill>
              </a:rPr>
              <a:t>Overview of Compilation.</a:t>
            </a:r>
          </a:p>
        </p:txBody>
      </p:sp>
      <p:sp>
        <p:nvSpPr>
          <p:cNvPr id="17" name="TextBox 16">
            <a:extLst>
              <a:ext uri="{FF2B5EF4-FFF2-40B4-BE49-F238E27FC236}">
                <a16:creationId xmlns:a16="http://schemas.microsoft.com/office/drawing/2014/main" id="{B47DB089-813E-4EA2-8E02-8BCD784EAE0B}"/>
              </a:ext>
            </a:extLst>
          </p:cNvPr>
          <p:cNvSpPr txBox="1"/>
          <p:nvPr/>
        </p:nvSpPr>
        <p:spPr>
          <a:xfrm>
            <a:off x="4592062" y="25279"/>
            <a:ext cx="3307754" cy="461665"/>
          </a:xfrm>
          <a:prstGeom prst="rect">
            <a:avLst/>
          </a:prstGeom>
          <a:solidFill>
            <a:schemeClr val="accent6">
              <a:lumMod val="20000"/>
              <a:lumOff val="80000"/>
            </a:schemeClr>
          </a:solidFill>
          <a:ln>
            <a:solidFill>
              <a:schemeClr val="accent1"/>
            </a:solidFill>
          </a:ln>
        </p:spPr>
        <p:txBody>
          <a:bodyPr wrap="square" rtlCol="0">
            <a:spAutoFit/>
          </a:bodyPr>
          <a:lstStyle/>
          <a:p>
            <a:r>
              <a:rPr lang="en-US" sz="2400" b="1" dirty="0"/>
              <a:t>Overview of Translation</a:t>
            </a:r>
          </a:p>
        </p:txBody>
      </p:sp>
      <p:graphicFrame>
        <p:nvGraphicFramePr>
          <p:cNvPr id="18" name="Object 17">
            <a:extLst>
              <a:ext uri="{FF2B5EF4-FFF2-40B4-BE49-F238E27FC236}">
                <a16:creationId xmlns:a16="http://schemas.microsoft.com/office/drawing/2014/main" id="{18700BC0-AEB8-4D03-AF02-27E5B5C522B4}"/>
              </a:ext>
            </a:extLst>
          </p:cNvPr>
          <p:cNvGraphicFramePr>
            <a:graphicFrameLocks noChangeAspect="1"/>
          </p:cNvGraphicFramePr>
          <p:nvPr/>
        </p:nvGraphicFramePr>
        <p:xfrm>
          <a:off x="137221" y="4754613"/>
          <a:ext cx="2404690" cy="1582987"/>
        </p:xfrm>
        <a:graphic>
          <a:graphicData uri="http://schemas.openxmlformats.org/presentationml/2006/ole">
            <mc:AlternateContent xmlns:mc="http://schemas.openxmlformats.org/markup-compatibility/2006">
              <mc:Choice xmlns:v="urn:schemas-microsoft-com:vml" Requires="v">
                <p:oleObj spid="_x0000_s3218" name="Bitmap Image" r:id="rId6" imgW="1895400" imgH="1247760" progId="PBrush">
                  <p:embed/>
                </p:oleObj>
              </mc:Choice>
              <mc:Fallback>
                <p:oleObj name="Bitmap Image" r:id="rId6" imgW="1895400" imgH="1247760" progId="PBrush">
                  <p:embed/>
                  <p:pic>
                    <p:nvPicPr>
                      <p:cNvPr id="18" name="Object 17">
                        <a:extLst>
                          <a:ext uri="{FF2B5EF4-FFF2-40B4-BE49-F238E27FC236}">
                            <a16:creationId xmlns:a16="http://schemas.microsoft.com/office/drawing/2014/main" id="{18700BC0-AEB8-4D03-AF02-27E5B5C522B4}"/>
                          </a:ext>
                        </a:extLst>
                      </p:cNvPr>
                      <p:cNvPicPr/>
                      <p:nvPr/>
                    </p:nvPicPr>
                    <p:blipFill>
                      <a:blip r:embed="rId7"/>
                      <a:stretch>
                        <a:fillRect/>
                      </a:stretch>
                    </p:blipFill>
                    <p:spPr>
                      <a:xfrm>
                        <a:off x="137221" y="4754613"/>
                        <a:ext cx="2404690" cy="1582987"/>
                      </a:xfrm>
                      <a:prstGeom prst="rect">
                        <a:avLst/>
                      </a:prstGeom>
                      <a:ln>
                        <a:solidFill>
                          <a:srgbClr val="FF0000"/>
                        </a:solid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par>
                          <p:cTn id="25" fill="hold" nodeType="afterGroup">
                            <p:stCondLst>
                              <p:cond delay="500"/>
                            </p:stCondLst>
                            <p:childTnLst>
                              <p:par>
                                <p:cTn id="26" presetID="2" presetClass="entr" presetSubtype="4"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par>
                          <p:cTn id="30" fill="hold" nodeType="afterGroup">
                            <p:stCondLst>
                              <p:cond delay="1000"/>
                            </p:stCondLst>
                            <p:childTnLst>
                              <p:par>
                                <p:cTn id="31" presetID="2" presetClass="entr" presetSubtype="4"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animBg="1"/>
      <p:bldP spid="1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AB133C45-25CC-4D22-AA23-C46189FA6D77}"/>
              </a:ext>
            </a:extLst>
          </p:cNvPr>
          <p:cNvGraphicFramePr>
            <a:graphicFrameLocks noChangeAspect="1"/>
          </p:cNvGraphicFramePr>
          <p:nvPr/>
        </p:nvGraphicFramePr>
        <p:xfrm>
          <a:off x="1411238" y="120478"/>
          <a:ext cx="6944971" cy="4006253"/>
        </p:xfrm>
        <a:graphic>
          <a:graphicData uri="http://schemas.openxmlformats.org/presentationml/2006/ole">
            <mc:AlternateContent xmlns:mc="http://schemas.openxmlformats.org/markup-compatibility/2006">
              <mc:Choice xmlns:v="urn:schemas-microsoft-com:vml" Requires="v">
                <p:oleObj spid="_x0000_s41066" name="Bitmap Image" r:id="rId3" imgW="5514840" imgH="3181320" progId="PBrush">
                  <p:embed/>
                </p:oleObj>
              </mc:Choice>
              <mc:Fallback>
                <p:oleObj name="Bitmap Image" r:id="rId3" imgW="5514840" imgH="3181320" progId="PBrush">
                  <p:embed/>
                  <p:pic>
                    <p:nvPicPr>
                      <p:cNvPr id="4" name="Object 3">
                        <a:extLst>
                          <a:ext uri="{FF2B5EF4-FFF2-40B4-BE49-F238E27FC236}">
                            <a16:creationId xmlns:a16="http://schemas.microsoft.com/office/drawing/2014/main" id="{AB133C45-25CC-4D22-AA23-C46189FA6D77}"/>
                          </a:ext>
                        </a:extLst>
                      </p:cNvPr>
                      <p:cNvPicPr/>
                      <p:nvPr/>
                    </p:nvPicPr>
                    <p:blipFill>
                      <a:blip r:embed="rId4"/>
                      <a:stretch>
                        <a:fillRect/>
                      </a:stretch>
                    </p:blipFill>
                    <p:spPr>
                      <a:xfrm>
                        <a:off x="1411238" y="120478"/>
                        <a:ext cx="6944971" cy="400625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F6E6E8F-9965-47E3-A292-462A8F9BB625}"/>
              </a:ext>
            </a:extLst>
          </p:cNvPr>
          <p:cNvGraphicFramePr>
            <a:graphicFrameLocks noChangeAspect="1"/>
          </p:cNvGraphicFramePr>
          <p:nvPr/>
        </p:nvGraphicFramePr>
        <p:xfrm>
          <a:off x="2138949" y="3943851"/>
          <a:ext cx="6217260" cy="2405526"/>
        </p:xfrm>
        <a:graphic>
          <a:graphicData uri="http://schemas.openxmlformats.org/presentationml/2006/ole">
            <mc:AlternateContent xmlns:mc="http://schemas.openxmlformats.org/markup-compatibility/2006">
              <mc:Choice xmlns:v="urn:schemas-microsoft-com:vml" Requires="v">
                <p:oleObj spid="_x0000_s41067" name="Bitmap Image" r:id="rId5" imgW="4791240" imgH="1781280" progId="PBrush">
                  <p:embed/>
                </p:oleObj>
              </mc:Choice>
              <mc:Fallback>
                <p:oleObj name="Bitmap Image" r:id="rId5" imgW="4791240" imgH="1781280" progId="PBrush">
                  <p:embed/>
                  <p:pic>
                    <p:nvPicPr>
                      <p:cNvPr id="5" name="Object 4">
                        <a:extLst>
                          <a:ext uri="{FF2B5EF4-FFF2-40B4-BE49-F238E27FC236}">
                            <a16:creationId xmlns:a16="http://schemas.microsoft.com/office/drawing/2014/main" id="{6F6E6E8F-9965-47E3-A292-462A8F9BB625}"/>
                          </a:ext>
                        </a:extLst>
                      </p:cNvPr>
                      <p:cNvPicPr/>
                      <p:nvPr/>
                    </p:nvPicPr>
                    <p:blipFill>
                      <a:blip r:embed="rId6"/>
                      <a:stretch>
                        <a:fillRect/>
                      </a:stretch>
                    </p:blipFill>
                    <p:spPr>
                      <a:xfrm>
                        <a:off x="2138949" y="3943851"/>
                        <a:ext cx="6217260" cy="2405526"/>
                      </a:xfrm>
                      <a:prstGeom prst="rect">
                        <a:avLst/>
                      </a:prstGeom>
                    </p:spPr>
                  </p:pic>
                </p:oleObj>
              </mc:Fallback>
            </mc:AlternateContent>
          </a:graphicData>
        </a:graphic>
      </p:graphicFrame>
      <p:sp>
        <p:nvSpPr>
          <p:cNvPr id="6" name="Arrow: Right 5">
            <a:extLst>
              <a:ext uri="{FF2B5EF4-FFF2-40B4-BE49-F238E27FC236}">
                <a16:creationId xmlns:a16="http://schemas.microsoft.com/office/drawing/2014/main" id="{E79620EA-2291-4BE7-A827-C884670F8D45}"/>
              </a:ext>
            </a:extLst>
          </p:cNvPr>
          <p:cNvSpPr/>
          <p:nvPr/>
        </p:nvSpPr>
        <p:spPr>
          <a:xfrm>
            <a:off x="2138949" y="3217984"/>
            <a:ext cx="689317" cy="168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57001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C2D67E-E663-4674-86FB-0B689DBBC330}"/>
              </a:ext>
            </a:extLst>
          </p:cNvPr>
          <p:cNvSpPr txBox="1"/>
          <p:nvPr/>
        </p:nvSpPr>
        <p:spPr>
          <a:xfrm>
            <a:off x="0" y="0"/>
            <a:ext cx="2810513"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Mapping values to name</a:t>
            </a:r>
          </a:p>
        </p:txBody>
      </p:sp>
      <p:sp>
        <p:nvSpPr>
          <p:cNvPr id="3" name="TextBox 2">
            <a:extLst>
              <a:ext uri="{FF2B5EF4-FFF2-40B4-BE49-F238E27FC236}">
                <a16:creationId xmlns:a16="http://schemas.microsoft.com/office/drawing/2014/main" id="{ABD450AF-7B32-4A05-9A1A-95218ADDEF73}"/>
              </a:ext>
            </a:extLst>
          </p:cNvPr>
          <p:cNvSpPr txBox="1"/>
          <p:nvPr/>
        </p:nvSpPr>
        <p:spPr>
          <a:xfrm>
            <a:off x="56272" y="484518"/>
            <a:ext cx="2700996" cy="369332"/>
          </a:xfrm>
          <a:prstGeom prst="rect">
            <a:avLst/>
          </a:prstGeom>
          <a:solidFill>
            <a:schemeClr val="accent4">
              <a:lumMod val="20000"/>
              <a:lumOff val="80000"/>
            </a:schemeClr>
          </a:solidFill>
          <a:ln>
            <a:solidFill>
              <a:srgbClr val="FF0000"/>
            </a:solidFill>
          </a:ln>
        </p:spPr>
        <p:txBody>
          <a:bodyPr wrap="square">
            <a:spAutoFit/>
          </a:bodyPr>
          <a:lstStyle/>
          <a:p>
            <a:pPr algn="l"/>
            <a:r>
              <a:rPr lang="en-US" sz="1800" b="1" i="0" u="none" strike="noStrike" baseline="0" dirty="0">
                <a:latin typeface="Myriad-Bold"/>
              </a:rPr>
              <a:t>Naming temporary values</a:t>
            </a:r>
            <a:endParaRPr lang="en-US" dirty="0"/>
          </a:p>
        </p:txBody>
      </p:sp>
      <p:sp>
        <p:nvSpPr>
          <p:cNvPr id="5" name="TextBox 4">
            <a:extLst>
              <a:ext uri="{FF2B5EF4-FFF2-40B4-BE49-F238E27FC236}">
                <a16:creationId xmlns:a16="http://schemas.microsoft.com/office/drawing/2014/main" id="{D7E140AD-9B25-4A4C-BF0E-E6294C4E9916}"/>
              </a:ext>
            </a:extLst>
          </p:cNvPr>
          <p:cNvSpPr txBox="1"/>
          <p:nvPr/>
        </p:nvSpPr>
        <p:spPr>
          <a:xfrm>
            <a:off x="106205" y="976887"/>
            <a:ext cx="4620538" cy="5632311"/>
          </a:xfrm>
          <a:prstGeom prst="rect">
            <a:avLst/>
          </a:prstGeom>
          <a:noFill/>
          <a:ln>
            <a:solidFill>
              <a:schemeClr val="accent1"/>
            </a:solidFill>
          </a:ln>
        </p:spPr>
        <p:txBody>
          <a:bodyPr wrap="square">
            <a:spAutoFit/>
          </a:bodyPr>
          <a:lstStyle/>
          <a:p>
            <a:pPr marL="285750" indent="-285750" algn="just">
              <a:buFont typeface="Arial" panose="020B0604020202020204" pitchFamily="34" charset="0"/>
              <a:buChar char="•"/>
            </a:pPr>
            <a:r>
              <a:rPr lang="en-US" sz="2400" b="0" i="0" u="none" strike="noStrike" baseline="0" dirty="0">
                <a:latin typeface="Times-Roman"/>
              </a:rPr>
              <a:t>The </a:t>
            </a:r>
            <a:r>
              <a:rPr lang="en-US" sz="2400" b="1" i="1" dirty="0">
                <a:solidFill>
                  <a:srgbClr val="FF0000"/>
                </a:solidFill>
                <a:latin typeface="Times-RomanSC"/>
              </a:rPr>
              <a:t>IR</a:t>
            </a:r>
            <a:r>
              <a:rPr lang="en-US" sz="2400" b="0" i="0" u="none" strike="noStrike" baseline="0" dirty="0">
                <a:latin typeface="Times-RomanSC"/>
              </a:rPr>
              <a:t> </a:t>
            </a:r>
            <a:r>
              <a:rPr lang="en-US" sz="2400" b="0" i="0" u="none" strike="noStrike" baseline="0" dirty="0">
                <a:latin typeface="Times-Roman"/>
              </a:rPr>
              <a:t>form of a program usually contains more detail than does the source version. </a:t>
            </a:r>
          </a:p>
          <a:p>
            <a:pPr marL="285750" indent="-285750" algn="just">
              <a:buFont typeface="Arial" panose="020B0604020202020204" pitchFamily="34" charset="0"/>
              <a:buChar char="•"/>
            </a:pPr>
            <a:endParaRPr lang="en-US" sz="2400" dirty="0">
              <a:latin typeface="Times-Roman"/>
            </a:endParaRPr>
          </a:p>
          <a:p>
            <a:pPr marL="285750" indent="-285750" algn="just">
              <a:buFont typeface="Arial" panose="020B0604020202020204" pitchFamily="34" charset="0"/>
              <a:buChar char="•"/>
            </a:pPr>
            <a:r>
              <a:rPr lang="en-US" sz="2400" b="0" i="0" u="none" strike="noStrike" baseline="0" dirty="0">
                <a:latin typeface="Times-Roman"/>
              </a:rPr>
              <a:t>Some of those details are implicit in the source code; others result from deliberate choices in the translation.</a:t>
            </a:r>
          </a:p>
          <a:p>
            <a:pPr marL="285750" indent="-285750" algn="just">
              <a:buFont typeface="Arial" panose="020B0604020202020204" pitchFamily="34" charset="0"/>
              <a:buChar char="•"/>
            </a:pPr>
            <a:endParaRPr lang="en-US" sz="2400" dirty="0">
              <a:latin typeface="Times-Roman"/>
            </a:endParaRPr>
          </a:p>
          <a:p>
            <a:pPr marL="285750" indent="-285750" algn="just">
              <a:buFont typeface="Arial" panose="020B0604020202020204" pitchFamily="34" charset="0"/>
              <a:buChar char="•"/>
            </a:pPr>
            <a:r>
              <a:rPr lang="en-US" sz="2400" b="0" i="0" u="none" strike="noStrike" baseline="0" dirty="0">
                <a:latin typeface="Times-Roman"/>
              </a:rPr>
              <a:t>To see this, consider the four-line block of source code shown in Figure 5.7a. </a:t>
            </a:r>
          </a:p>
          <a:p>
            <a:pPr marL="285750" indent="-285750" algn="just">
              <a:buFont typeface="Arial" panose="020B0604020202020204" pitchFamily="34" charset="0"/>
              <a:buChar char="•"/>
            </a:pPr>
            <a:endParaRPr lang="en-US" sz="2400" dirty="0">
              <a:latin typeface="Times-Roman"/>
            </a:endParaRPr>
          </a:p>
          <a:p>
            <a:pPr marL="285750" indent="-285750" algn="just">
              <a:buFont typeface="Arial" panose="020B0604020202020204" pitchFamily="34" charset="0"/>
              <a:buChar char="•"/>
            </a:pPr>
            <a:r>
              <a:rPr lang="en-US" sz="2400" b="0" i="0" u="none" strike="noStrike" baseline="0" dirty="0">
                <a:latin typeface="Times-Roman"/>
              </a:rPr>
              <a:t>Assume that the names refer to distinct values.</a:t>
            </a:r>
            <a:endParaRPr lang="en-US" sz="2400" dirty="0"/>
          </a:p>
        </p:txBody>
      </p:sp>
      <p:graphicFrame>
        <p:nvGraphicFramePr>
          <p:cNvPr id="6" name="Object 5">
            <a:extLst>
              <a:ext uri="{FF2B5EF4-FFF2-40B4-BE49-F238E27FC236}">
                <a16:creationId xmlns:a16="http://schemas.microsoft.com/office/drawing/2014/main" id="{98F32D59-2E89-4307-B5A4-3F12F7B741BE}"/>
              </a:ext>
            </a:extLst>
          </p:cNvPr>
          <p:cNvGraphicFramePr>
            <a:graphicFrameLocks noChangeAspect="1"/>
          </p:cNvGraphicFramePr>
          <p:nvPr>
            <p:extLst>
              <p:ext uri="{D42A27DB-BD31-4B8C-83A1-F6EECF244321}">
                <p14:modId xmlns:p14="http://schemas.microsoft.com/office/powerpoint/2010/main" val="916710500"/>
              </p:ext>
            </p:extLst>
          </p:nvPr>
        </p:nvGraphicFramePr>
        <p:xfrm>
          <a:off x="5218303" y="77988"/>
          <a:ext cx="6351791" cy="4268929"/>
        </p:xfrm>
        <a:graphic>
          <a:graphicData uri="http://schemas.openxmlformats.org/presentationml/2006/ole">
            <mc:AlternateContent xmlns:mc="http://schemas.openxmlformats.org/markup-compatibility/2006">
              <mc:Choice xmlns:v="urn:schemas-microsoft-com:vml" Requires="v">
                <p:oleObj spid="_x0000_s42038" name="Bitmap Image" r:id="rId3" imgW="6448320" imgH="4334040" progId="PBrush">
                  <p:embed/>
                </p:oleObj>
              </mc:Choice>
              <mc:Fallback>
                <p:oleObj name="Bitmap Image" r:id="rId3" imgW="6448320" imgH="4334040" progId="PBrush">
                  <p:embed/>
                  <p:pic>
                    <p:nvPicPr>
                      <p:cNvPr id="0" name=""/>
                      <p:cNvPicPr/>
                      <p:nvPr/>
                    </p:nvPicPr>
                    <p:blipFill>
                      <a:blip r:embed="rId4"/>
                      <a:stretch>
                        <a:fillRect/>
                      </a:stretch>
                    </p:blipFill>
                    <p:spPr>
                      <a:xfrm>
                        <a:off x="5218303" y="77988"/>
                        <a:ext cx="6351791" cy="4268929"/>
                      </a:xfrm>
                      <a:prstGeom prst="rect">
                        <a:avLst/>
                      </a:prstGeom>
                      <a:ln>
                        <a:solidFill>
                          <a:srgbClr val="FF0000"/>
                        </a:solidFill>
                      </a:ln>
                    </p:spPr>
                  </p:pic>
                </p:oleObj>
              </mc:Fallback>
            </mc:AlternateContent>
          </a:graphicData>
        </a:graphic>
      </p:graphicFrame>
      <p:sp>
        <p:nvSpPr>
          <p:cNvPr id="8" name="TextBox 7">
            <a:extLst>
              <a:ext uri="{FF2B5EF4-FFF2-40B4-BE49-F238E27FC236}">
                <a16:creationId xmlns:a16="http://schemas.microsoft.com/office/drawing/2014/main" id="{5D4A0EF7-4FF7-4C31-8C3C-6111F07EE88E}"/>
              </a:ext>
            </a:extLst>
          </p:cNvPr>
          <p:cNvSpPr txBox="1"/>
          <p:nvPr/>
        </p:nvSpPr>
        <p:spPr>
          <a:xfrm>
            <a:off x="4797083" y="4507823"/>
            <a:ext cx="7394917" cy="2246769"/>
          </a:xfrm>
          <a:prstGeom prst="rect">
            <a:avLst/>
          </a:prstGeom>
          <a:noFill/>
          <a:ln>
            <a:solidFill>
              <a:srgbClr val="FF0000"/>
            </a:solidFill>
          </a:ln>
        </p:spPr>
        <p:txBody>
          <a:bodyPr wrap="square">
            <a:spAutoFit/>
          </a:bodyPr>
          <a:lstStyle/>
          <a:p>
            <a:pPr marL="285750" indent="-285750" algn="just">
              <a:buFont typeface="Arial" panose="020B0604020202020204" pitchFamily="34" charset="0"/>
              <a:buChar char="•"/>
            </a:pPr>
            <a:r>
              <a:rPr lang="en-US" sz="2000" b="0" i="0" u="none" strike="noStrike" baseline="0" dirty="0">
                <a:latin typeface="Times New Roman" panose="02020603050405020304" pitchFamily="18" charset="0"/>
                <a:cs typeface="Times New Roman" panose="02020603050405020304" pitchFamily="18" charset="0"/>
              </a:rPr>
              <a:t>The block deals with just four names, </a:t>
            </a:r>
            <a:r>
              <a:rPr lang="en-US" sz="2000" b="1" i="1" dirty="0">
                <a:solidFill>
                  <a:srgbClr val="FF0000"/>
                </a:solidFill>
                <a:latin typeface="Times New Roman" panose="02020603050405020304" pitchFamily="18" charset="0"/>
                <a:cs typeface="Times New Roman" panose="02020603050405020304" pitchFamily="18" charset="0"/>
              </a:rPr>
              <a:t>{</a:t>
            </a:r>
            <a:r>
              <a:rPr lang="en-US" sz="2000" b="1" i="1" u="none" strike="noStrike" baseline="0" dirty="0">
                <a:solidFill>
                  <a:srgbClr val="FF0000"/>
                </a:solidFill>
                <a:latin typeface="Times New Roman" panose="02020603050405020304" pitchFamily="18" charset="0"/>
                <a:cs typeface="Times New Roman" panose="02020603050405020304" pitchFamily="18" charset="0"/>
              </a:rPr>
              <a:t> a, b, c, d }. </a:t>
            </a:r>
          </a:p>
          <a:p>
            <a:pPr marL="285750" indent="-285750" algn="just">
              <a:buFont typeface="Arial" panose="020B0604020202020204" pitchFamily="34" charset="0"/>
              <a:buChar char="•"/>
            </a:pPr>
            <a:r>
              <a:rPr lang="en-US" sz="2000" b="0" i="0" u="none" strike="noStrike" baseline="0" dirty="0">
                <a:latin typeface="Times New Roman" panose="02020603050405020304" pitchFamily="18" charset="0"/>
                <a:cs typeface="Times New Roman" panose="02020603050405020304" pitchFamily="18" charset="0"/>
              </a:rPr>
              <a:t>It refers to more than </a:t>
            </a:r>
            <a:r>
              <a:rPr lang="en-US" sz="2000" b="1" i="1" dirty="0">
                <a:solidFill>
                  <a:srgbClr val="FF0000"/>
                </a:solidFill>
                <a:latin typeface="Times New Roman" panose="02020603050405020304" pitchFamily="18" charset="0"/>
                <a:cs typeface="Times New Roman" panose="02020603050405020304" pitchFamily="18" charset="0"/>
              </a:rPr>
              <a:t>four</a:t>
            </a:r>
            <a:r>
              <a:rPr lang="en-US" sz="2000" b="0" i="0" u="none" strike="noStrike" baseline="0" dirty="0">
                <a:latin typeface="Times New Roman" panose="02020603050405020304" pitchFamily="18" charset="0"/>
                <a:cs typeface="Times New Roman" panose="02020603050405020304" pitchFamily="18" charset="0"/>
              </a:rPr>
              <a:t> values. </a:t>
            </a:r>
          </a:p>
          <a:p>
            <a:pPr marL="285750" indent="-285750" algn="just">
              <a:buFont typeface="Arial" panose="020B0604020202020204" pitchFamily="34" charset="0"/>
              <a:buChar char="•"/>
            </a:pPr>
            <a:r>
              <a:rPr lang="en-US" sz="2000" b="0" i="0" u="none" strike="noStrike" baseline="0" dirty="0">
                <a:latin typeface="Times New Roman" panose="02020603050405020304" pitchFamily="18" charset="0"/>
                <a:cs typeface="Times New Roman" panose="02020603050405020304" pitchFamily="18" charset="0"/>
              </a:rPr>
              <a:t>Each of </a:t>
            </a:r>
            <a:r>
              <a:rPr lang="en-US" sz="2000" b="1" i="1" dirty="0">
                <a:solidFill>
                  <a:srgbClr val="FF0000"/>
                </a:solidFill>
                <a:latin typeface="Times New Roman" panose="02020603050405020304" pitchFamily="18" charset="0"/>
                <a:cs typeface="Times New Roman" panose="02020603050405020304" pitchFamily="18" charset="0"/>
              </a:rPr>
              <a:t>b, c, </a:t>
            </a:r>
            <a:r>
              <a:rPr lang="en-US" sz="2000" dirty="0">
                <a:latin typeface="Times New Roman" panose="02020603050405020304" pitchFamily="18" charset="0"/>
                <a:cs typeface="Times New Roman" panose="02020603050405020304" pitchFamily="18" charset="0"/>
              </a:rPr>
              <a:t>and</a:t>
            </a:r>
            <a:r>
              <a:rPr lang="en-US" sz="2000" b="1" i="1" dirty="0">
                <a:solidFill>
                  <a:srgbClr val="FF0000"/>
                </a:solidFill>
                <a:latin typeface="Times New Roman" panose="02020603050405020304" pitchFamily="18" charset="0"/>
                <a:cs typeface="Times New Roman" panose="02020603050405020304" pitchFamily="18" charset="0"/>
              </a:rPr>
              <a:t> d </a:t>
            </a:r>
            <a:r>
              <a:rPr lang="en-US" sz="2000" b="0" i="0" u="none" strike="noStrike" baseline="0" dirty="0">
                <a:latin typeface="Times New Roman" panose="02020603050405020304" pitchFamily="18" charset="0"/>
                <a:cs typeface="Times New Roman" panose="02020603050405020304" pitchFamily="18" charset="0"/>
              </a:rPr>
              <a:t>have a value before the first statement executes.</a:t>
            </a:r>
          </a:p>
          <a:p>
            <a:pPr marL="285750" indent="-285750" algn="just">
              <a:buFont typeface="Arial" panose="020B0604020202020204" pitchFamily="34" charset="0"/>
              <a:buChar char="•"/>
            </a:pPr>
            <a:r>
              <a:rPr lang="en-US" sz="2000" b="0" i="0" u="none" strike="noStrike" baseline="0" dirty="0">
                <a:latin typeface="Times New Roman" panose="02020603050405020304" pitchFamily="18" charset="0"/>
                <a:cs typeface="Times New Roman" panose="02020603050405020304" pitchFamily="18" charset="0"/>
              </a:rPr>
              <a:t>The first statement computes a new value, </a:t>
            </a:r>
            <a:r>
              <a:rPr lang="en-US" sz="2000" b="1" i="1" dirty="0">
                <a:solidFill>
                  <a:srgbClr val="FF0000"/>
                </a:solidFill>
                <a:latin typeface="Times New Roman" panose="02020603050405020304" pitchFamily="18" charset="0"/>
                <a:cs typeface="Times New Roman" panose="02020603050405020304" pitchFamily="18" charset="0"/>
              </a:rPr>
              <a:t>b + c</a:t>
            </a:r>
            <a:r>
              <a:rPr lang="en-US" sz="2000" b="0" i="0" u="none" strike="noStrike" baseline="0" dirty="0">
                <a:latin typeface="Times New Roman" panose="02020603050405020304" pitchFamily="18" charset="0"/>
                <a:cs typeface="Times New Roman" panose="02020603050405020304" pitchFamily="18" charset="0"/>
              </a:rPr>
              <a:t>, the second</a:t>
            </a:r>
            <a:r>
              <a:rPr lang="en-US" sz="2000" dirty="0">
                <a:latin typeface="Times New Roman" panose="02020603050405020304" pitchFamily="18" charset="0"/>
                <a:cs typeface="Times New Roman" panose="02020603050405020304" pitchFamily="18" charset="0"/>
              </a:rPr>
              <a:t> one       </a:t>
            </a:r>
            <a:r>
              <a:rPr lang="en-US" sz="2000" b="0" i="0" u="none" strike="noStrike" baseline="0" dirty="0">
                <a:latin typeface="Times New Roman" panose="02020603050405020304" pitchFamily="18" charset="0"/>
                <a:cs typeface="Times New Roman" panose="02020603050405020304" pitchFamily="18" charset="0"/>
              </a:rPr>
              <a:t> </a:t>
            </a:r>
            <a:r>
              <a:rPr lang="en-US" sz="2000" b="1" i="1" dirty="0">
                <a:solidFill>
                  <a:srgbClr val="FF0000"/>
                </a:solidFill>
                <a:latin typeface="Times New Roman" panose="02020603050405020304" pitchFamily="18" charset="0"/>
                <a:cs typeface="Times New Roman" panose="02020603050405020304" pitchFamily="18" charset="0"/>
              </a:rPr>
              <a:t>a – d</a:t>
            </a:r>
            <a:r>
              <a:rPr lang="en-US" sz="2000" dirty="0">
                <a:latin typeface="Times New Roman" panose="02020603050405020304" pitchFamily="18" charset="0"/>
                <a:cs typeface="Times New Roman" panose="02020603050405020304" pitchFamily="18" charset="0"/>
              </a:rPr>
              <a:t>, the third one computes </a:t>
            </a:r>
            <a:r>
              <a:rPr lang="en-US" sz="2000" b="1" i="1" dirty="0">
                <a:solidFill>
                  <a:srgbClr val="FF0000"/>
                </a:solidFill>
                <a:latin typeface="Times New Roman" panose="02020603050405020304" pitchFamily="18" charset="0"/>
                <a:cs typeface="Times New Roman" panose="02020603050405020304" pitchFamily="18" charset="0"/>
              </a:rPr>
              <a:t>b + c </a:t>
            </a:r>
            <a:r>
              <a:rPr lang="en-US" sz="2000" b="0" i="0" u="none" strike="noStrike" baseline="0" dirty="0">
                <a:latin typeface="Times New Roman" panose="02020603050405020304" pitchFamily="18" charset="0"/>
                <a:cs typeface="Times New Roman" panose="02020603050405020304" pitchFamily="18" charset="0"/>
              </a:rPr>
              <a:t>(which is different from earlier   </a:t>
            </a:r>
            <a:r>
              <a:rPr lang="en-US" sz="2000" b="1" i="1" dirty="0">
                <a:solidFill>
                  <a:srgbClr val="FF0000"/>
                </a:solidFill>
                <a:latin typeface="Times New Roman" panose="02020603050405020304" pitchFamily="18" charset="0"/>
                <a:cs typeface="Times New Roman" panose="02020603050405020304" pitchFamily="18" charset="0"/>
              </a:rPr>
              <a:t>b + c</a:t>
            </a:r>
            <a:r>
              <a:rPr lang="en-US" sz="2000" dirty="0">
                <a:latin typeface="Times New Roman" panose="02020603050405020304" pitchFamily="18" charset="0"/>
                <a:cs typeface="Times New Roman" panose="02020603050405020304" pitchFamily="18" charset="0"/>
              </a:rPr>
              <a:t>), the last one computes </a:t>
            </a:r>
            <a:r>
              <a:rPr lang="en-US" sz="2000" b="1" i="1" dirty="0">
                <a:solidFill>
                  <a:srgbClr val="FF0000"/>
                </a:solidFill>
                <a:latin typeface="Times New Roman" panose="02020603050405020304" pitchFamily="18" charset="0"/>
                <a:cs typeface="Times New Roman" panose="02020603050405020304" pitchFamily="18" charset="0"/>
              </a:rPr>
              <a:t>a – d </a:t>
            </a:r>
            <a:r>
              <a:rPr lang="en-US" sz="2000" dirty="0">
                <a:latin typeface="Times New Roman" panose="02020603050405020304" pitchFamily="18" charset="0"/>
                <a:cs typeface="Times New Roman" panose="02020603050405020304" pitchFamily="18" charset="0"/>
              </a:rPr>
              <a:t>(which is identical to the previous </a:t>
            </a:r>
            <a:r>
              <a:rPr lang="en-US" sz="2000" b="1" i="1" dirty="0">
                <a:solidFill>
                  <a:srgbClr val="FF0000"/>
                </a:solidFill>
                <a:latin typeface="Times New Roman" panose="02020603050405020304" pitchFamily="18" charset="0"/>
                <a:cs typeface="Times New Roman" panose="02020603050405020304" pitchFamily="18" charset="0"/>
              </a:rPr>
              <a:t>a - d</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635616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C2D67E-E663-4674-86FB-0B689DBBC330}"/>
              </a:ext>
            </a:extLst>
          </p:cNvPr>
          <p:cNvSpPr txBox="1"/>
          <p:nvPr/>
        </p:nvSpPr>
        <p:spPr>
          <a:xfrm>
            <a:off x="0" y="0"/>
            <a:ext cx="2810513"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Mapping values to name</a:t>
            </a:r>
          </a:p>
        </p:txBody>
      </p:sp>
      <p:sp>
        <p:nvSpPr>
          <p:cNvPr id="3" name="TextBox 2">
            <a:extLst>
              <a:ext uri="{FF2B5EF4-FFF2-40B4-BE49-F238E27FC236}">
                <a16:creationId xmlns:a16="http://schemas.microsoft.com/office/drawing/2014/main" id="{ABD450AF-7B32-4A05-9A1A-95218ADDEF73}"/>
              </a:ext>
            </a:extLst>
          </p:cNvPr>
          <p:cNvSpPr txBox="1"/>
          <p:nvPr/>
        </p:nvSpPr>
        <p:spPr>
          <a:xfrm>
            <a:off x="2926081" y="0"/>
            <a:ext cx="2810513" cy="369332"/>
          </a:xfrm>
          <a:prstGeom prst="rect">
            <a:avLst/>
          </a:prstGeom>
          <a:solidFill>
            <a:schemeClr val="accent4">
              <a:lumMod val="20000"/>
              <a:lumOff val="80000"/>
            </a:schemeClr>
          </a:solidFill>
          <a:ln>
            <a:solidFill>
              <a:srgbClr val="FF0000"/>
            </a:solidFill>
          </a:ln>
        </p:spPr>
        <p:txBody>
          <a:bodyPr wrap="square">
            <a:spAutoFit/>
          </a:bodyPr>
          <a:lstStyle/>
          <a:p>
            <a:pPr algn="l"/>
            <a:r>
              <a:rPr lang="en-US" sz="1800" b="1" i="0" u="none" strike="noStrike" baseline="0" dirty="0">
                <a:latin typeface="Myriad-Bold"/>
              </a:rPr>
              <a:t>Naming temporary values</a:t>
            </a:r>
            <a:endParaRPr lang="en-US" dirty="0"/>
          </a:p>
        </p:txBody>
      </p:sp>
      <p:graphicFrame>
        <p:nvGraphicFramePr>
          <p:cNvPr id="4" name="Object 3">
            <a:extLst>
              <a:ext uri="{FF2B5EF4-FFF2-40B4-BE49-F238E27FC236}">
                <a16:creationId xmlns:a16="http://schemas.microsoft.com/office/drawing/2014/main" id="{98EAFF60-F1DA-4F0B-AC95-F495EBFEABF5}"/>
              </a:ext>
            </a:extLst>
          </p:cNvPr>
          <p:cNvGraphicFramePr>
            <a:graphicFrameLocks noChangeAspect="1"/>
          </p:cNvGraphicFramePr>
          <p:nvPr>
            <p:extLst>
              <p:ext uri="{D42A27DB-BD31-4B8C-83A1-F6EECF244321}">
                <p14:modId xmlns:p14="http://schemas.microsoft.com/office/powerpoint/2010/main" val="4282576734"/>
              </p:ext>
            </p:extLst>
          </p:nvPr>
        </p:nvGraphicFramePr>
        <p:xfrm>
          <a:off x="93752" y="950187"/>
          <a:ext cx="6100612" cy="4100116"/>
        </p:xfrm>
        <a:graphic>
          <a:graphicData uri="http://schemas.openxmlformats.org/presentationml/2006/ole">
            <mc:AlternateContent xmlns:mc="http://schemas.openxmlformats.org/markup-compatibility/2006">
              <mc:Choice xmlns:v="urn:schemas-microsoft-com:vml" Requires="v">
                <p:oleObj spid="_x0000_s43061" name="Bitmap Image" r:id="rId3" imgW="6448320" imgH="4334040" progId="PBrush">
                  <p:embed/>
                </p:oleObj>
              </mc:Choice>
              <mc:Fallback>
                <p:oleObj name="Bitmap Image" r:id="rId3" imgW="6448320" imgH="4334040" progId="PBrush">
                  <p:embed/>
                  <p:pic>
                    <p:nvPicPr>
                      <p:cNvPr id="6" name="Object 5">
                        <a:extLst>
                          <a:ext uri="{FF2B5EF4-FFF2-40B4-BE49-F238E27FC236}">
                            <a16:creationId xmlns:a16="http://schemas.microsoft.com/office/drawing/2014/main" id="{98F32D59-2E89-4307-B5A4-3F12F7B741BE}"/>
                          </a:ext>
                        </a:extLst>
                      </p:cNvPr>
                      <p:cNvPicPr/>
                      <p:nvPr/>
                    </p:nvPicPr>
                    <p:blipFill>
                      <a:blip r:embed="rId4"/>
                      <a:stretch>
                        <a:fillRect/>
                      </a:stretch>
                    </p:blipFill>
                    <p:spPr>
                      <a:xfrm>
                        <a:off x="93752" y="950187"/>
                        <a:ext cx="6100612" cy="4100116"/>
                      </a:xfrm>
                      <a:prstGeom prst="rect">
                        <a:avLst/>
                      </a:prstGeom>
                      <a:ln>
                        <a:solidFill>
                          <a:srgbClr val="FF0000"/>
                        </a:solidFill>
                      </a:ln>
                    </p:spPr>
                  </p:pic>
                </p:oleObj>
              </mc:Fallback>
            </mc:AlternateContent>
          </a:graphicData>
        </a:graphic>
      </p:graphicFrame>
      <p:sp>
        <p:nvSpPr>
          <p:cNvPr id="6" name="TextBox 5">
            <a:extLst>
              <a:ext uri="{FF2B5EF4-FFF2-40B4-BE49-F238E27FC236}">
                <a16:creationId xmlns:a16="http://schemas.microsoft.com/office/drawing/2014/main" id="{E24C1C1C-5872-4521-89C2-1898E1D93074}"/>
              </a:ext>
            </a:extLst>
          </p:cNvPr>
          <p:cNvSpPr txBox="1"/>
          <p:nvPr/>
        </p:nvSpPr>
        <p:spPr>
          <a:xfrm>
            <a:off x="6455408" y="126610"/>
            <a:ext cx="5642840" cy="6555641"/>
          </a:xfrm>
          <a:prstGeom prst="rect">
            <a:avLst/>
          </a:prstGeom>
          <a:noFill/>
          <a:ln>
            <a:solidFill>
              <a:srgbClr val="FF0000"/>
            </a:solidFill>
          </a:ln>
        </p:spPr>
        <p:txBody>
          <a:bodyPr wrap="square">
            <a:spAutoFit/>
          </a:bodyPr>
          <a:lstStyle/>
          <a:p>
            <a:pPr marL="285750" indent="-285750" algn="just">
              <a:buFont typeface="Arial" panose="020B0604020202020204" pitchFamily="34" charset="0"/>
              <a:buChar char="•"/>
            </a:pPr>
            <a:r>
              <a:rPr lang="en-US" sz="2000" b="0" i="0" u="none" strike="noStrike" baseline="0" dirty="0">
                <a:latin typeface="Times-Roman"/>
              </a:rPr>
              <a:t>The source code names tell the compiler little about the values that they hold.</a:t>
            </a:r>
          </a:p>
          <a:p>
            <a:pPr marL="285750" indent="-285750" algn="just">
              <a:buFont typeface="Arial" panose="020B0604020202020204" pitchFamily="34" charset="0"/>
              <a:buChar char="•"/>
            </a:pPr>
            <a:endParaRPr lang="en-US" sz="2000" b="0" i="0" u="none" strike="noStrike" baseline="0" dirty="0">
              <a:latin typeface="Times-Roman"/>
            </a:endParaRPr>
          </a:p>
          <a:p>
            <a:pPr marL="285750" indent="-285750" algn="just">
              <a:buFont typeface="Arial" panose="020B0604020202020204" pitchFamily="34" charset="0"/>
              <a:buChar char="•"/>
            </a:pPr>
            <a:r>
              <a:rPr lang="en-US" sz="2000" b="0" i="0" u="none" strike="noStrike" baseline="0" dirty="0">
                <a:latin typeface="Times-Roman"/>
              </a:rPr>
              <a:t>For example, the </a:t>
            </a:r>
            <a:r>
              <a:rPr lang="en-US" sz="2000" b="0" i="1" u="none" strike="noStrike" baseline="0" dirty="0">
                <a:solidFill>
                  <a:srgbClr val="FF0000"/>
                </a:solidFill>
                <a:latin typeface="Times-Roman"/>
              </a:rPr>
              <a:t>use of </a:t>
            </a:r>
            <a:r>
              <a:rPr lang="en-US" sz="2000" b="0" i="1" u="none" strike="noStrike" baseline="0" dirty="0">
                <a:solidFill>
                  <a:srgbClr val="FF0000"/>
                </a:solidFill>
                <a:latin typeface="LetterGothic"/>
              </a:rPr>
              <a:t>b </a:t>
            </a:r>
            <a:r>
              <a:rPr lang="en-US" sz="2000" b="0" i="0" u="none" strike="noStrike" baseline="0" dirty="0">
                <a:latin typeface="Times-Roman"/>
              </a:rPr>
              <a:t>in the first and third statements refer to distinct values.</a:t>
            </a:r>
          </a:p>
          <a:p>
            <a:pPr marL="285750" indent="-285750" algn="just">
              <a:buFont typeface="Arial" panose="020B0604020202020204" pitchFamily="34" charset="0"/>
              <a:buChar char="•"/>
            </a:pPr>
            <a:endParaRPr lang="en-US" sz="2000" dirty="0">
              <a:latin typeface="Times-Roman"/>
            </a:endParaRPr>
          </a:p>
          <a:p>
            <a:pPr marL="285750" indent="-285750" algn="just">
              <a:buFont typeface="Arial" panose="020B0604020202020204" pitchFamily="34" charset="0"/>
              <a:buChar char="•"/>
            </a:pPr>
            <a:r>
              <a:rPr lang="en-US" sz="2000" b="0" i="0" u="none" strike="noStrike" baseline="0" dirty="0">
                <a:latin typeface="Times-Roman"/>
              </a:rPr>
              <a:t>The reuse of the </a:t>
            </a:r>
            <a:r>
              <a:rPr lang="en-US" sz="2000" b="1" i="0" u="none" strike="noStrike" baseline="0" dirty="0">
                <a:solidFill>
                  <a:srgbClr val="FF0000"/>
                </a:solidFill>
                <a:latin typeface="Times-Roman"/>
              </a:rPr>
              <a:t>name </a:t>
            </a:r>
            <a:r>
              <a:rPr lang="en-US" sz="2000" b="1" i="0" u="none" strike="noStrike" baseline="0" dirty="0">
                <a:solidFill>
                  <a:srgbClr val="FF0000"/>
                </a:solidFill>
                <a:latin typeface="LetterGothic"/>
              </a:rPr>
              <a:t>b</a:t>
            </a:r>
            <a:r>
              <a:rPr lang="en-US" sz="2000" b="0" i="0" u="none" strike="noStrike" baseline="0" dirty="0">
                <a:latin typeface="LetterGothic"/>
              </a:rPr>
              <a:t> </a:t>
            </a:r>
            <a:r>
              <a:rPr lang="en-US" sz="2000" b="0" i="0" u="none" strike="noStrike" baseline="0" dirty="0">
                <a:latin typeface="Times-Roman"/>
              </a:rPr>
              <a:t>conveys no information; in fact, it </a:t>
            </a:r>
            <a:r>
              <a:rPr lang="en-US" sz="2000" b="1" i="1" dirty="0">
                <a:solidFill>
                  <a:srgbClr val="FF0000"/>
                </a:solidFill>
                <a:latin typeface="Times-Roman"/>
              </a:rPr>
              <a:t>might mislead </a:t>
            </a:r>
            <a:r>
              <a:rPr lang="en-US" sz="2000" b="0" i="0" u="none" strike="noStrike" baseline="0" dirty="0">
                <a:latin typeface="Times-Roman"/>
              </a:rPr>
              <a:t>a casual reader into thinking that the code sets </a:t>
            </a:r>
            <a:r>
              <a:rPr lang="en-US" sz="2000" b="0" i="0" u="none" strike="noStrike" baseline="0" dirty="0">
                <a:latin typeface="LetterGothic"/>
              </a:rPr>
              <a:t>a </a:t>
            </a:r>
            <a:r>
              <a:rPr lang="en-US" sz="2000" b="0" i="0" u="none" strike="noStrike" baseline="0" dirty="0">
                <a:latin typeface="Times-Roman"/>
              </a:rPr>
              <a:t>and </a:t>
            </a:r>
            <a:r>
              <a:rPr lang="en-US" sz="2000" b="0" i="0" u="none" strike="noStrike" baseline="0" dirty="0">
                <a:latin typeface="LetterGothic"/>
              </a:rPr>
              <a:t>c </a:t>
            </a:r>
            <a:r>
              <a:rPr lang="en-US" sz="2000" b="0" i="0" u="none" strike="noStrike" baseline="0" dirty="0">
                <a:latin typeface="Times-Roman"/>
              </a:rPr>
              <a:t>to the same value.</a:t>
            </a:r>
          </a:p>
          <a:p>
            <a:pPr marL="285750" indent="-285750" algn="just">
              <a:buFont typeface="Arial" panose="020B0604020202020204" pitchFamily="34" charset="0"/>
              <a:buChar char="•"/>
            </a:pPr>
            <a:endParaRPr lang="en-US" sz="2000" dirty="0">
              <a:latin typeface="Times-Roman"/>
            </a:endParaRPr>
          </a:p>
          <a:p>
            <a:pPr marL="285750" indent="-285750" algn="just">
              <a:buFont typeface="Arial" panose="020B0604020202020204" pitchFamily="34" charset="0"/>
              <a:buChar char="•"/>
            </a:pPr>
            <a:r>
              <a:rPr lang="en-US" sz="2000" b="0" i="0" u="none" strike="noStrike" baseline="0" dirty="0">
                <a:latin typeface="Times-Roman"/>
              </a:rPr>
              <a:t>When the compiler names each of these expressions, it can chose names in ways that specifically encode useful information about their values. </a:t>
            </a:r>
          </a:p>
          <a:p>
            <a:pPr marL="285750" indent="-285750" algn="just">
              <a:buFont typeface="Arial" panose="020B0604020202020204" pitchFamily="34" charset="0"/>
              <a:buChar char="•"/>
            </a:pPr>
            <a:endParaRPr lang="en-US" sz="2000" dirty="0">
              <a:latin typeface="Times-Roman"/>
            </a:endParaRPr>
          </a:p>
          <a:p>
            <a:pPr marL="285750" indent="-285750" algn="just">
              <a:buFont typeface="Arial" panose="020B0604020202020204" pitchFamily="34" charset="0"/>
              <a:buChar char="•"/>
            </a:pPr>
            <a:r>
              <a:rPr lang="en-US" sz="2000" b="0" i="0" u="none" strike="noStrike" baseline="0" dirty="0">
                <a:latin typeface="Times-Roman"/>
              </a:rPr>
              <a:t>Consider, for example, the translations shown in Figures 5.7b and 5.7c. </a:t>
            </a:r>
          </a:p>
          <a:p>
            <a:pPr marL="285750" indent="-285750" algn="just">
              <a:buFont typeface="Arial" panose="020B0604020202020204" pitchFamily="34" charset="0"/>
              <a:buChar char="•"/>
            </a:pPr>
            <a:endParaRPr lang="en-US" sz="2000" b="0" i="0" u="none" strike="noStrike" baseline="0" dirty="0">
              <a:latin typeface="Times-Roman"/>
            </a:endParaRPr>
          </a:p>
          <a:p>
            <a:pPr marL="285750" indent="-285750" algn="just">
              <a:buFont typeface="Arial" panose="020B0604020202020204" pitchFamily="34" charset="0"/>
              <a:buChar char="•"/>
            </a:pPr>
            <a:r>
              <a:rPr lang="en-US" sz="2000" b="0" i="0" u="none" strike="noStrike" baseline="0" dirty="0">
                <a:latin typeface="Times-Roman"/>
              </a:rPr>
              <a:t>These two variants were generated with different naming disciplines.</a:t>
            </a:r>
          </a:p>
        </p:txBody>
      </p:sp>
    </p:spTree>
    <p:extLst>
      <p:ext uri="{BB962C8B-B14F-4D97-AF65-F5344CB8AC3E}">
        <p14:creationId xmlns:p14="http://schemas.microsoft.com/office/powerpoint/2010/main" val="799589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C2D67E-E663-4674-86FB-0B689DBBC330}"/>
              </a:ext>
            </a:extLst>
          </p:cNvPr>
          <p:cNvSpPr txBox="1"/>
          <p:nvPr/>
        </p:nvSpPr>
        <p:spPr>
          <a:xfrm>
            <a:off x="0" y="0"/>
            <a:ext cx="2810513"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Mapping values to name</a:t>
            </a:r>
          </a:p>
        </p:txBody>
      </p:sp>
      <p:sp>
        <p:nvSpPr>
          <p:cNvPr id="3" name="TextBox 2">
            <a:extLst>
              <a:ext uri="{FF2B5EF4-FFF2-40B4-BE49-F238E27FC236}">
                <a16:creationId xmlns:a16="http://schemas.microsoft.com/office/drawing/2014/main" id="{ABD450AF-7B32-4A05-9A1A-95218ADDEF73}"/>
              </a:ext>
            </a:extLst>
          </p:cNvPr>
          <p:cNvSpPr txBox="1"/>
          <p:nvPr/>
        </p:nvSpPr>
        <p:spPr>
          <a:xfrm>
            <a:off x="2926081" y="0"/>
            <a:ext cx="2810513" cy="369332"/>
          </a:xfrm>
          <a:prstGeom prst="rect">
            <a:avLst/>
          </a:prstGeom>
          <a:solidFill>
            <a:schemeClr val="accent4">
              <a:lumMod val="20000"/>
              <a:lumOff val="80000"/>
            </a:schemeClr>
          </a:solidFill>
          <a:ln>
            <a:solidFill>
              <a:srgbClr val="FF0000"/>
            </a:solidFill>
          </a:ln>
        </p:spPr>
        <p:txBody>
          <a:bodyPr wrap="square">
            <a:spAutoFit/>
          </a:bodyPr>
          <a:lstStyle/>
          <a:p>
            <a:pPr algn="l"/>
            <a:r>
              <a:rPr lang="en-US" sz="1800" b="1" i="0" u="none" strike="noStrike" baseline="0" dirty="0">
                <a:latin typeface="Myriad-Bold"/>
              </a:rPr>
              <a:t>Naming temporary values</a:t>
            </a:r>
            <a:endParaRPr lang="en-US" dirty="0"/>
          </a:p>
        </p:txBody>
      </p:sp>
      <p:graphicFrame>
        <p:nvGraphicFramePr>
          <p:cNvPr id="4" name="Object 3">
            <a:extLst>
              <a:ext uri="{FF2B5EF4-FFF2-40B4-BE49-F238E27FC236}">
                <a16:creationId xmlns:a16="http://schemas.microsoft.com/office/drawing/2014/main" id="{31DD6A10-35CE-43F0-A3B5-72BF4B8F8AD6}"/>
              </a:ext>
            </a:extLst>
          </p:cNvPr>
          <p:cNvGraphicFramePr>
            <a:graphicFrameLocks noChangeAspect="1"/>
          </p:cNvGraphicFramePr>
          <p:nvPr>
            <p:extLst>
              <p:ext uri="{D42A27DB-BD31-4B8C-83A1-F6EECF244321}">
                <p14:modId xmlns:p14="http://schemas.microsoft.com/office/powerpoint/2010/main" val="3573639129"/>
              </p:ext>
            </p:extLst>
          </p:nvPr>
        </p:nvGraphicFramePr>
        <p:xfrm>
          <a:off x="63879" y="568077"/>
          <a:ext cx="5746571" cy="5693843"/>
        </p:xfrm>
        <a:graphic>
          <a:graphicData uri="http://schemas.openxmlformats.org/presentationml/2006/ole">
            <mc:AlternateContent xmlns:mc="http://schemas.openxmlformats.org/markup-compatibility/2006">
              <mc:Choice xmlns:v="urn:schemas-microsoft-com:vml" Requires="v">
                <p:oleObj spid="_x0000_s44085" name="Bitmap Image" r:id="rId3" imgW="6448320" imgH="4334040" progId="PBrush">
                  <p:embed/>
                </p:oleObj>
              </mc:Choice>
              <mc:Fallback>
                <p:oleObj name="Bitmap Image" r:id="rId3" imgW="6448320" imgH="4334040" progId="PBrush">
                  <p:embed/>
                  <p:pic>
                    <p:nvPicPr>
                      <p:cNvPr id="4" name="Object 3">
                        <a:extLst>
                          <a:ext uri="{FF2B5EF4-FFF2-40B4-BE49-F238E27FC236}">
                            <a16:creationId xmlns:a16="http://schemas.microsoft.com/office/drawing/2014/main" id="{98EAFF60-F1DA-4F0B-AC95-F495EBFEABF5}"/>
                          </a:ext>
                        </a:extLst>
                      </p:cNvPr>
                      <p:cNvPicPr/>
                      <p:nvPr/>
                    </p:nvPicPr>
                    <p:blipFill>
                      <a:blip r:embed="rId4"/>
                      <a:stretch>
                        <a:fillRect/>
                      </a:stretch>
                    </p:blipFill>
                    <p:spPr>
                      <a:xfrm>
                        <a:off x="63879" y="568077"/>
                        <a:ext cx="5746571" cy="5693843"/>
                      </a:xfrm>
                      <a:prstGeom prst="rect">
                        <a:avLst/>
                      </a:prstGeom>
                      <a:ln>
                        <a:solidFill>
                          <a:srgbClr val="FF0000"/>
                        </a:solidFill>
                      </a:ln>
                    </p:spPr>
                  </p:pic>
                </p:oleObj>
              </mc:Fallback>
            </mc:AlternateContent>
          </a:graphicData>
        </a:graphic>
      </p:graphicFrame>
      <p:sp>
        <p:nvSpPr>
          <p:cNvPr id="5" name="TextBox 4">
            <a:extLst>
              <a:ext uri="{FF2B5EF4-FFF2-40B4-BE49-F238E27FC236}">
                <a16:creationId xmlns:a16="http://schemas.microsoft.com/office/drawing/2014/main" id="{D7CA7D85-80D5-4939-8D4E-7145F4D5A35F}"/>
              </a:ext>
            </a:extLst>
          </p:cNvPr>
          <p:cNvSpPr txBox="1"/>
          <p:nvPr/>
        </p:nvSpPr>
        <p:spPr>
          <a:xfrm>
            <a:off x="5994609" y="400110"/>
            <a:ext cx="6133512" cy="6001643"/>
          </a:xfrm>
          <a:prstGeom prst="rect">
            <a:avLst/>
          </a:prstGeom>
          <a:noFill/>
          <a:ln>
            <a:solidFill>
              <a:srgbClr val="FF0000"/>
            </a:solidFill>
          </a:ln>
        </p:spPr>
        <p:txBody>
          <a:bodyPr wrap="square">
            <a:spAutoFit/>
          </a:bodyPr>
          <a:lstStyle/>
          <a:p>
            <a:pPr marL="285750" indent="-285750" algn="just">
              <a:buFont typeface="Arial" panose="020B0604020202020204" pitchFamily="34" charset="0"/>
              <a:buChar char="•"/>
            </a:pPr>
            <a:r>
              <a:rPr lang="en-US" sz="2400" b="0" i="0" u="none" strike="noStrike" baseline="0" dirty="0">
                <a:latin typeface="Times-Roman"/>
              </a:rPr>
              <a:t>The code in </a:t>
            </a:r>
            <a:r>
              <a:rPr lang="en-US" sz="2400" b="1" i="1" u="none" strike="noStrike" baseline="0" dirty="0">
                <a:solidFill>
                  <a:srgbClr val="FF0000"/>
                </a:solidFill>
                <a:latin typeface="Times-Roman"/>
              </a:rPr>
              <a:t>Figure 5.7b </a:t>
            </a:r>
            <a:r>
              <a:rPr lang="en-US" sz="2400" b="0" i="0" u="none" strike="noStrike" baseline="0" dirty="0">
                <a:latin typeface="Times-Roman"/>
              </a:rPr>
              <a:t>uses fewer names than the code in </a:t>
            </a:r>
            <a:r>
              <a:rPr lang="en-US" sz="2400" b="1" i="1" dirty="0">
                <a:solidFill>
                  <a:srgbClr val="FF0000"/>
                </a:solidFill>
                <a:latin typeface="Times-Roman"/>
              </a:rPr>
              <a:t>5.7c.</a:t>
            </a:r>
            <a:r>
              <a:rPr lang="en-US" sz="2400" b="0" i="0" u="none" strike="noStrike" baseline="0" dirty="0">
                <a:latin typeface="Times-Roman"/>
              </a:rPr>
              <a:t> </a:t>
            </a:r>
          </a:p>
          <a:p>
            <a:pPr marL="285750" indent="-285750" algn="just">
              <a:buFont typeface="Arial" panose="020B0604020202020204" pitchFamily="34" charset="0"/>
              <a:buChar char="•"/>
            </a:pPr>
            <a:endParaRPr lang="en-US" sz="2400" dirty="0">
              <a:latin typeface="Times-Roman"/>
            </a:endParaRPr>
          </a:p>
          <a:p>
            <a:pPr marL="285750" indent="-285750" algn="just">
              <a:buFont typeface="Arial" panose="020B0604020202020204" pitchFamily="34" charset="0"/>
              <a:buChar char="•"/>
            </a:pPr>
            <a:r>
              <a:rPr lang="en-US" sz="2400" b="1" i="1" dirty="0">
                <a:solidFill>
                  <a:srgbClr val="FF0000"/>
                </a:solidFill>
                <a:latin typeface="Times-Roman"/>
              </a:rPr>
              <a:t>5.7b</a:t>
            </a:r>
            <a:r>
              <a:rPr lang="en-US" sz="2400" dirty="0">
                <a:latin typeface="Times-Roman"/>
              </a:rPr>
              <a:t> </a:t>
            </a:r>
            <a:r>
              <a:rPr lang="en-US" sz="2400" b="0" i="0" u="none" strike="noStrike" baseline="0" dirty="0">
                <a:latin typeface="Times-Roman"/>
              </a:rPr>
              <a:t>follows the source code names, so that a reader can easily relate the code back to the code in </a:t>
            </a:r>
            <a:r>
              <a:rPr lang="en-US" sz="2400" b="1" i="1" dirty="0">
                <a:solidFill>
                  <a:srgbClr val="FF0000"/>
                </a:solidFill>
                <a:latin typeface="Times-Roman"/>
              </a:rPr>
              <a:t>Figure 5.7a</a:t>
            </a:r>
            <a:r>
              <a:rPr lang="en-US" sz="2400" b="0" i="0" u="none" strike="noStrike" baseline="0" dirty="0">
                <a:latin typeface="Times-Roman"/>
              </a:rPr>
              <a:t>.</a:t>
            </a:r>
            <a:endParaRPr lang="en-US" sz="2400" dirty="0">
              <a:latin typeface="Times-Roman"/>
            </a:endParaRPr>
          </a:p>
          <a:p>
            <a:pPr marL="285750" indent="-285750" algn="just">
              <a:buFont typeface="Arial" panose="020B0604020202020204" pitchFamily="34" charset="0"/>
              <a:buChar char="•"/>
            </a:pPr>
            <a:endParaRPr lang="en-US" sz="2400" b="0" i="0" u="none" strike="noStrike" baseline="0" dirty="0">
              <a:latin typeface="Times-Roman"/>
            </a:endParaRPr>
          </a:p>
          <a:p>
            <a:pPr marL="285750" indent="-285750" algn="just">
              <a:buFont typeface="Arial" panose="020B0604020202020204" pitchFamily="34" charset="0"/>
              <a:buChar char="•"/>
            </a:pPr>
            <a:r>
              <a:rPr lang="en-US" sz="2400" b="0" i="0" u="none" strike="noStrike" baseline="0" dirty="0">
                <a:latin typeface="Times-Roman"/>
              </a:rPr>
              <a:t>The code in </a:t>
            </a:r>
            <a:r>
              <a:rPr lang="en-US" sz="2400" b="1" i="1" dirty="0">
                <a:solidFill>
                  <a:srgbClr val="FF0000"/>
                </a:solidFill>
                <a:latin typeface="Times-Roman"/>
              </a:rPr>
              <a:t>Figure 5.7c </a:t>
            </a:r>
            <a:r>
              <a:rPr lang="en-US" sz="2400" b="0" i="0" u="none" strike="noStrike" baseline="0" dirty="0">
                <a:latin typeface="Times-Roman"/>
              </a:rPr>
              <a:t>uses more names than the code in </a:t>
            </a:r>
            <a:r>
              <a:rPr lang="en-US" sz="2400" b="1" i="1" dirty="0">
                <a:solidFill>
                  <a:srgbClr val="FF0000"/>
                </a:solidFill>
                <a:latin typeface="Times-Roman"/>
              </a:rPr>
              <a:t>5.7b</a:t>
            </a:r>
            <a:r>
              <a:rPr lang="en-US" sz="2400" b="0" i="0" u="none" strike="noStrike" baseline="0" dirty="0">
                <a:latin typeface="Times-Roman"/>
              </a:rPr>
              <a:t>. Its naming discipline reflects the computed values and ensures that textually identical expressions produce the same result. </a:t>
            </a:r>
          </a:p>
          <a:p>
            <a:pPr marL="285750" indent="-285750" algn="just">
              <a:buFont typeface="Arial" panose="020B0604020202020204" pitchFamily="34" charset="0"/>
              <a:buChar char="•"/>
            </a:pPr>
            <a:endParaRPr lang="en-US" sz="2400" dirty="0">
              <a:latin typeface="Times-Roman"/>
            </a:endParaRPr>
          </a:p>
          <a:p>
            <a:pPr marL="285750" indent="-285750" algn="just">
              <a:buFont typeface="Arial" panose="020B0604020202020204" pitchFamily="34" charset="0"/>
              <a:buChar char="•"/>
            </a:pPr>
            <a:r>
              <a:rPr lang="en-US" sz="2400" b="1" i="1" dirty="0">
                <a:solidFill>
                  <a:srgbClr val="FF0000"/>
                </a:solidFill>
                <a:latin typeface="Times-Roman"/>
              </a:rPr>
              <a:t>5.7c</a:t>
            </a:r>
            <a:r>
              <a:rPr lang="en-US" sz="2400" b="0" i="0" u="none" strike="noStrike" baseline="0" dirty="0">
                <a:latin typeface="Times-Roman"/>
              </a:rPr>
              <a:t> scheme makes it obvious that </a:t>
            </a:r>
            <a:r>
              <a:rPr lang="en-US" sz="2400" b="1" i="1" dirty="0">
                <a:solidFill>
                  <a:srgbClr val="FF0000"/>
                </a:solidFill>
                <a:latin typeface="Times-Roman"/>
              </a:rPr>
              <a:t>a</a:t>
            </a:r>
            <a:r>
              <a:rPr lang="en-US" sz="2400" b="0" i="0" u="none" strike="noStrike" baseline="0" dirty="0">
                <a:latin typeface="LetterGothic"/>
              </a:rPr>
              <a:t> </a:t>
            </a:r>
            <a:r>
              <a:rPr lang="en-US" sz="2400" b="0" i="0" u="none" strike="noStrike" baseline="0" dirty="0">
                <a:latin typeface="Times-Roman"/>
              </a:rPr>
              <a:t>and </a:t>
            </a:r>
            <a:r>
              <a:rPr lang="en-US" sz="2400" b="1" i="1" dirty="0">
                <a:solidFill>
                  <a:srgbClr val="FF0000"/>
                </a:solidFill>
                <a:latin typeface="Times-Roman"/>
              </a:rPr>
              <a:t>c</a:t>
            </a:r>
            <a:r>
              <a:rPr lang="en-US" sz="2400" b="0" i="0" u="none" strike="noStrike" baseline="0" dirty="0">
                <a:latin typeface="LetterGothic"/>
              </a:rPr>
              <a:t> </a:t>
            </a:r>
            <a:r>
              <a:rPr lang="en-US" sz="2400" b="0" i="0" u="none" strike="noStrike" baseline="0" dirty="0">
                <a:latin typeface="Times-Roman"/>
              </a:rPr>
              <a:t>may receive different values, while </a:t>
            </a:r>
            <a:r>
              <a:rPr lang="en-US" sz="2400" b="1" i="1" dirty="0">
                <a:solidFill>
                  <a:srgbClr val="FF0000"/>
                </a:solidFill>
                <a:latin typeface="Times-Roman"/>
              </a:rPr>
              <a:t>b</a:t>
            </a:r>
            <a:r>
              <a:rPr lang="en-US" sz="2400" b="0" i="0" u="none" strike="noStrike" baseline="0" dirty="0">
                <a:latin typeface="LetterGothic"/>
              </a:rPr>
              <a:t> </a:t>
            </a:r>
            <a:r>
              <a:rPr lang="en-US" sz="2400" b="0" i="0" u="none" strike="noStrike" baseline="0" dirty="0">
                <a:latin typeface="Times-Roman"/>
              </a:rPr>
              <a:t>and </a:t>
            </a:r>
            <a:r>
              <a:rPr lang="en-US" sz="2400" b="1" i="1" dirty="0">
                <a:solidFill>
                  <a:srgbClr val="FF0000"/>
                </a:solidFill>
                <a:latin typeface="Times-Roman"/>
              </a:rPr>
              <a:t>d </a:t>
            </a:r>
            <a:r>
              <a:rPr lang="en-US" sz="2400" b="0" i="0" u="none" strike="noStrike" baseline="0" dirty="0">
                <a:latin typeface="Times-Roman"/>
              </a:rPr>
              <a:t>must receive the same value.</a:t>
            </a:r>
            <a:endParaRPr lang="en-US" sz="2400" dirty="0"/>
          </a:p>
        </p:txBody>
      </p:sp>
    </p:spTree>
    <p:extLst>
      <p:ext uri="{BB962C8B-B14F-4D97-AF65-F5344CB8AC3E}">
        <p14:creationId xmlns:p14="http://schemas.microsoft.com/office/powerpoint/2010/main" val="4097619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C2D67E-E663-4674-86FB-0B689DBBC330}"/>
              </a:ext>
            </a:extLst>
          </p:cNvPr>
          <p:cNvSpPr txBox="1"/>
          <p:nvPr/>
        </p:nvSpPr>
        <p:spPr>
          <a:xfrm>
            <a:off x="0" y="0"/>
            <a:ext cx="2810513"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Mapping values to name</a:t>
            </a:r>
          </a:p>
        </p:txBody>
      </p:sp>
      <p:sp>
        <p:nvSpPr>
          <p:cNvPr id="3" name="TextBox 2">
            <a:extLst>
              <a:ext uri="{FF2B5EF4-FFF2-40B4-BE49-F238E27FC236}">
                <a16:creationId xmlns:a16="http://schemas.microsoft.com/office/drawing/2014/main" id="{ABD450AF-7B32-4A05-9A1A-95218ADDEF73}"/>
              </a:ext>
            </a:extLst>
          </p:cNvPr>
          <p:cNvSpPr txBox="1"/>
          <p:nvPr/>
        </p:nvSpPr>
        <p:spPr>
          <a:xfrm>
            <a:off x="2926081" y="0"/>
            <a:ext cx="2810513" cy="369332"/>
          </a:xfrm>
          <a:prstGeom prst="rect">
            <a:avLst/>
          </a:prstGeom>
          <a:solidFill>
            <a:schemeClr val="accent4">
              <a:lumMod val="20000"/>
              <a:lumOff val="80000"/>
            </a:schemeClr>
          </a:solidFill>
          <a:ln>
            <a:solidFill>
              <a:srgbClr val="FF0000"/>
            </a:solidFill>
          </a:ln>
        </p:spPr>
        <p:txBody>
          <a:bodyPr wrap="square">
            <a:spAutoFit/>
          </a:bodyPr>
          <a:lstStyle/>
          <a:p>
            <a:pPr algn="l"/>
            <a:r>
              <a:rPr lang="en-US" sz="1800" b="1" i="0" u="none" strike="noStrike" baseline="0" dirty="0">
                <a:latin typeface="Myriad-Bold"/>
              </a:rPr>
              <a:t>Naming temporary values</a:t>
            </a:r>
            <a:endParaRPr lang="en-US" dirty="0"/>
          </a:p>
        </p:txBody>
      </p:sp>
      <p:sp>
        <p:nvSpPr>
          <p:cNvPr id="8" name="TextBox 7">
            <a:extLst>
              <a:ext uri="{FF2B5EF4-FFF2-40B4-BE49-F238E27FC236}">
                <a16:creationId xmlns:a16="http://schemas.microsoft.com/office/drawing/2014/main" id="{D6BB13B0-D91E-481F-98D7-33F1888C0D69}"/>
              </a:ext>
            </a:extLst>
          </p:cNvPr>
          <p:cNvSpPr txBox="1"/>
          <p:nvPr/>
        </p:nvSpPr>
        <p:spPr>
          <a:xfrm>
            <a:off x="6231990" y="184666"/>
            <a:ext cx="5893532" cy="6370975"/>
          </a:xfrm>
          <a:prstGeom prst="rect">
            <a:avLst/>
          </a:prstGeom>
          <a:noFill/>
          <a:ln>
            <a:solidFill>
              <a:srgbClr val="FF0000"/>
            </a:solidFill>
          </a:ln>
        </p:spPr>
        <p:txBody>
          <a:bodyPr wrap="square">
            <a:spAutoFit/>
          </a:bodyPr>
          <a:lstStyle/>
          <a:p>
            <a:pPr marL="285750" indent="-285750" algn="just">
              <a:buFont typeface="Arial" panose="020B0604020202020204" pitchFamily="34" charset="0"/>
              <a:buChar char="•"/>
            </a:pPr>
            <a:r>
              <a:rPr lang="en-US" sz="2400" b="0" i="0" u="none" strike="noStrike" baseline="0" dirty="0">
                <a:latin typeface="Times-Roman"/>
              </a:rPr>
              <a:t>Another example  - the representation of an array reference, </a:t>
            </a:r>
            <a:r>
              <a:rPr lang="en-US" sz="2400" b="1" i="1" u="none" strike="noStrike" baseline="0" dirty="0">
                <a:solidFill>
                  <a:srgbClr val="FF0000"/>
                </a:solidFill>
                <a:latin typeface="LetterGothic"/>
              </a:rPr>
              <a:t>A[</a:t>
            </a:r>
            <a:r>
              <a:rPr lang="en-US" sz="2400" b="1" i="1" u="none" strike="noStrike" baseline="0" dirty="0" err="1">
                <a:solidFill>
                  <a:srgbClr val="FF0000"/>
                </a:solidFill>
                <a:latin typeface="LetterGothic"/>
              </a:rPr>
              <a:t>i,j</a:t>
            </a:r>
            <a:r>
              <a:rPr lang="en-US" sz="2400" b="1" i="1" u="none" strike="noStrike" baseline="0" dirty="0">
                <a:solidFill>
                  <a:srgbClr val="FF0000"/>
                </a:solidFill>
                <a:latin typeface="LetterGothic"/>
              </a:rPr>
              <a:t>]</a:t>
            </a:r>
            <a:r>
              <a:rPr lang="en-US" sz="2400" b="0" i="0" u="none" strike="noStrike" baseline="0" dirty="0">
                <a:latin typeface="Times-Roman"/>
              </a:rPr>
              <a:t>. </a:t>
            </a:r>
          </a:p>
          <a:p>
            <a:pPr marL="285750" indent="-285750" algn="just">
              <a:buFont typeface="Arial" panose="020B0604020202020204" pitchFamily="34" charset="0"/>
              <a:buChar char="•"/>
            </a:pPr>
            <a:endParaRPr lang="en-US" sz="2400" dirty="0">
              <a:latin typeface="Times-Roman"/>
            </a:endParaRPr>
          </a:p>
          <a:p>
            <a:pPr marL="285750" indent="-285750" algn="just">
              <a:buFont typeface="Arial" panose="020B0604020202020204" pitchFamily="34" charset="0"/>
              <a:buChar char="•"/>
            </a:pPr>
            <a:r>
              <a:rPr lang="en-US" sz="2400" b="0" i="0" u="none" strike="noStrike" baseline="0" dirty="0">
                <a:latin typeface="Times-Roman"/>
              </a:rPr>
              <a:t>Figure 5.8 shows two </a:t>
            </a:r>
            <a:r>
              <a:rPr lang="en-US" sz="2400" b="1" i="1" dirty="0">
                <a:solidFill>
                  <a:srgbClr val="FF0000"/>
                </a:solidFill>
                <a:latin typeface="LetterGothic"/>
              </a:rPr>
              <a:t>IR</a:t>
            </a:r>
            <a:r>
              <a:rPr lang="en-US" sz="2400" b="0" i="0" u="none" strike="noStrike" baseline="0" dirty="0">
                <a:latin typeface="Times-RomanSC"/>
              </a:rPr>
              <a:t> </a:t>
            </a:r>
            <a:r>
              <a:rPr lang="en-US" sz="2400" b="0" i="0" u="none" strike="noStrike" baseline="0" dirty="0">
                <a:latin typeface="Times-Roman"/>
              </a:rPr>
              <a:t>fragments that represent the same computation at very different levels of abstraction. </a:t>
            </a:r>
          </a:p>
          <a:p>
            <a:pPr marL="285750" indent="-285750" algn="just">
              <a:buFont typeface="Arial" panose="020B0604020202020204" pitchFamily="34" charset="0"/>
              <a:buChar char="•"/>
            </a:pPr>
            <a:endParaRPr lang="en-US" sz="2400" dirty="0">
              <a:latin typeface="Times-Roman"/>
            </a:endParaRPr>
          </a:p>
          <a:p>
            <a:pPr marL="285750" indent="-285750" algn="just">
              <a:buFont typeface="Arial" panose="020B0604020202020204" pitchFamily="34" charset="0"/>
              <a:buChar char="•"/>
            </a:pPr>
            <a:r>
              <a:rPr lang="en-US" sz="2400" b="0" i="0" u="none" strike="noStrike" baseline="0" dirty="0">
                <a:latin typeface="Times-Roman"/>
              </a:rPr>
              <a:t>The </a:t>
            </a:r>
            <a:r>
              <a:rPr lang="en-US" sz="2400" b="1" i="1" dirty="0">
                <a:solidFill>
                  <a:srgbClr val="FF0000"/>
                </a:solidFill>
                <a:latin typeface="LetterGothic"/>
              </a:rPr>
              <a:t>high-level IR</a:t>
            </a:r>
            <a:r>
              <a:rPr lang="en-US" sz="2400" b="0" i="0" u="none" strike="noStrike" baseline="0" dirty="0">
                <a:latin typeface="Times-Roman"/>
              </a:rPr>
              <a:t>, in Figure 5.8a, contains all the essential information and is easy to identify as a subscript reference. </a:t>
            </a:r>
          </a:p>
          <a:p>
            <a:pPr marL="285750" indent="-285750" algn="just">
              <a:buFont typeface="Arial" panose="020B0604020202020204" pitchFamily="34" charset="0"/>
              <a:buChar char="•"/>
            </a:pPr>
            <a:endParaRPr lang="en-US" sz="2400" dirty="0">
              <a:latin typeface="Times-Roman"/>
            </a:endParaRPr>
          </a:p>
          <a:p>
            <a:pPr marL="285750" indent="-285750" algn="just">
              <a:buFont typeface="Arial" panose="020B0604020202020204" pitchFamily="34" charset="0"/>
              <a:buChar char="•"/>
            </a:pPr>
            <a:r>
              <a:rPr lang="en-US" sz="2400" b="0" i="0" u="none" strike="noStrike" baseline="0" dirty="0">
                <a:latin typeface="Times-Roman"/>
              </a:rPr>
              <a:t>The </a:t>
            </a:r>
            <a:r>
              <a:rPr lang="en-US" sz="2400" b="1" i="1" dirty="0">
                <a:solidFill>
                  <a:srgbClr val="FF0000"/>
                </a:solidFill>
                <a:latin typeface="LetterGothic"/>
              </a:rPr>
              <a:t>low-level IR</a:t>
            </a:r>
            <a:r>
              <a:rPr lang="en-US" sz="2400" b="0" i="0" u="none" strike="noStrike" baseline="0" dirty="0">
                <a:latin typeface="Times-Roman"/>
              </a:rPr>
              <a:t>, in Figure 5.8b, exposes many details to the compiler that are implicit in the high-level </a:t>
            </a:r>
            <a:r>
              <a:rPr lang="en-US" sz="2400" b="1" i="1" dirty="0">
                <a:solidFill>
                  <a:srgbClr val="FF0000"/>
                </a:solidFill>
                <a:latin typeface="LetterGothic"/>
              </a:rPr>
              <a:t>AST</a:t>
            </a:r>
            <a:r>
              <a:rPr lang="en-US" sz="2400" b="0" i="0" u="none" strike="noStrike" baseline="0" dirty="0">
                <a:latin typeface="Times-RomanSC"/>
              </a:rPr>
              <a:t> </a:t>
            </a:r>
            <a:r>
              <a:rPr lang="en-US" sz="2400" b="0" i="0" u="none" strike="noStrike" baseline="0" dirty="0">
                <a:latin typeface="Times-Roman"/>
              </a:rPr>
              <a:t>fragment. </a:t>
            </a:r>
          </a:p>
          <a:p>
            <a:pPr marL="285750" indent="-285750" algn="just">
              <a:buFont typeface="Arial" panose="020B0604020202020204" pitchFamily="34" charset="0"/>
              <a:buChar char="•"/>
            </a:pPr>
            <a:endParaRPr lang="en-US" sz="2400" dirty="0">
              <a:latin typeface="Times-Roman"/>
            </a:endParaRPr>
          </a:p>
          <a:p>
            <a:pPr marL="285750" indent="-285750" algn="just">
              <a:buFont typeface="Arial" panose="020B0604020202020204" pitchFamily="34" charset="0"/>
              <a:buChar char="•"/>
            </a:pPr>
            <a:r>
              <a:rPr lang="en-US" sz="2400" b="0" i="0" u="none" strike="noStrike" baseline="0" dirty="0">
                <a:latin typeface="Times-Roman"/>
              </a:rPr>
              <a:t>All of the details in the low-level </a:t>
            </a:r>
            <a:r>
              <a:rPr lang="en-US" sz="2400" b="1" i="1" dirty="0">
                <a:solidFill>
                  <a:srgbClr val="FF0000"/>
                </a:solidFill>
                <a:latin typeface="LetterGothic"/>
              </a:rPr>
              <a:t>IR</a:t>
            </a:r>
            <a:r>
              <a:rPr lang="en-US" sz="2400" b="0" i="0" u="none" strike="noStrike" baseline="0" dirty="0">
                <a:latin typeface="Times-RomanSC"/>
              </a:rPr>
              <a:t> </a:t>
            </a:r>
            <a:r>
              <a:rPr lang="en-US" sz="2400" b="0" i="0" u="none" strike="noStrike" baseline="0" dirty="0">
                <a:latin typeface="Times-Roman"/>
              </a:rPr>
              <a:t>can be inferred from the source-level </a:t>
            </a:r>
            <a:r>
              <a:rPr lang="en-US" sz="2400" b="1" i="1" dirty="0">
                <a:solidFill>
                  <a:srgbClr val="FF0000"/>
                </a:solidFill>
                <a:latin typeface="LetterGothic"/>
              </a:rPr>
              <a:t>AST</a:t>
            </a:r>
            <a:r>
              <a:rPr lang="en-US" sz="2400" b="0" i="0" u="none" strike="noStrike" baseline="0" dirty="0">
                <a:latin typeface="Times-Roman"/>
              </a:rPr>
              <a:t>.</a:t>
            </a:r>
            <a:endParaRPr lang="en-US" sz="2400" dirty="0"/>
          </a:p>
        </p:txBody>
      </p:sp>
      <p:graphicFrame>
        <p:nvGraphicFramePr>
          <p:cNvPr id="9" name="Object 8">
            <a:extLst>
              <a:ext uri="{FF2B5EF4-FFF2-40B4-BE49-F238E27FC236}">
                <a16:creationId xmlns:a16="http://schemas.microsoft.com/office/drawing/2014/main" id="{544E15FB-8124-41F2-946F-75DA6CD9E46D}"/>
              </a:ext>
            </a:extLst>
          </p:cNvPr>
          <p:cNvGraphicFramePr>
            <a:graphicFrameLocks noChangeAspect="1"/>
          </p:cNvGraphicFramePr>
          <p:nvPr>
            <p:extLst>
              <p:ext uri="{D42A27DB-BD31-4B8C-83A1-F6EECF244321}">
                <p14:modId xmlns:p14="http://schemas.microsoft.com/office/powerpoint/2010/main" val="3348697198"/>
              </p:ext>
            </p:extLst>
          </p:nvPr>
        </p:nvGraphicFramePr>
        <p:xfrm>
          <a:off x="338457" y="2230500"/>
          <a:ext cx="2472056" cy="1887150"/>
        </p:xfrm>
        <a:graphic>
          <a:graphicData uri="http://schemas.openxmlformats.org/presentationml/2006/ole">
            <mc:AlternateContent xmlns:mc="http://schemas.openxmlformats.org/markup-compatibility/2006">
              <mc:Choice xmlns:v="urn:schemas-microsoft-com:vml" Requires="v">
                <p:oleObj spid="_x0000_s45204" name="Bitmap Image" r:id="rId3" imgW="2133720" imgH="1628640" progId="PBrush">
                  <p:embed/>
                </p:oleObj>
              </mc:Choice>
              <mc:Fallback>
                <p:oleObj name="Bitmap Image" r:id="rId3" imgW="2133720" imgH="1628640" progId="PBrush">
                  <p:embed/>
                  <p:pic>
                    <p:nvPicPr>
                      <p:cNvPr id="0" name=""/>
                      <p:cNvPicPr/>
                      <p:nvPr/>
                    </p:nvPicPr>
                    <p:blipFill>
                      <a:blip r:embed="rId4"/>
                      <a:stretch>
                        <a:fillRect/>
                      </a:stretch>
                    </p:blipFill>
                    <p:spPr>
                      <a:xfrm>
                        <a:off x="338457" y="2230500"/>
                        <a:ext cx="2472056" cy="188715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F1B63869-152C-4002-AFB6-89AD6491E010}"/>
              </a:ext>
            </a:extLst>
          </p:cNvPr>
          <p:cNvGraphicFramePr>
            <a:graphicFrameLocks noChangeAspect="1"/>
          </p:cNvGraphicFramePr>
          <p:nvPr>
            <p:extLst>
              <p:ext uri="{D42A27DB-BD31-4B8C-83A1-F6EECF244321}">
                <p14:modId xmlns:p14="http://schemas.microsoft.com/office/powerpoint/2010/main" val="3088046589"/>
              </p:ext>
            </p:extLst>
          </p:nvPr>
        </p:nvGraphicFramePr>
        <p:xfrm>
          <a:off x="3113650" y="834991"/>
          <a:ext cx="2982350" cy="3818862"/>
        </p:xfrm>
        <a:graphic>
          <a:graphicData uri="http://schemas.openxmlformats.org/presentationml/2006/ole">
            <mc:AlternateContent xmlns:mc="http://schemas.openxmlformats.org/markup-compatibility/2006">
              <mc:Choice xmlns:v="urn:schemas-microsoft-com:vml" Requires="v">
                <p:oleObj spid="_x0000_s45205" name="Bitmap Image" r:id="rId5" imgW="2343240" imgH="3000240" progId="PBrush">
                  <p:embed/>
                </p:oleObj>
              </mc:Choice>
              <mc:Fallback>
                <p:oleObj name="Bitmap Image" r:id="rId5" imgW="2343240" imgH="3000240" progId="PBrush">
                  <p:embed/>
                  <p:pic>
                    <p:nvPicPr>
                      <p:cNvPr id="0" name=""/>
                      <p:cNvPicPr/>
                      <p:nvPr/>
                    </p:nvPicPr>
                    <p:blipFill>
                      <a:blip r:embed="rId6"/>
                      <a:stretch>
                        <a:fillRect/>
                      </a:stretch>
                    </p:blipFill>
                    <p:spPr>
                      <a:xfrm>
                        <a:off x="3113650" y="834991"/>
                        <a:ext cx="2982350" cy="381886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5E084BB1-519F-4BE5-B790-EC56A0D92F84}"/>
              </a:ext>
            </a:extLst>
          </p:cNvPr>
          <p:cNvGraphicFramePr>
            <a:graphicFrameLocks noChangeAspect="1"/>
          </p:cNvGraphicFramePr>
          <p:nvPr>
            <p:extLst>
              <p:ext uri="{D42A27DB-BD31-4B8C-83A1-F6EECF244321}">
                <p14:modId xmlns:p14="http://schemas.microsoft.com/office/powerpoint/2010/main" val="738514845"/>
              </p:ext>
            </p:extLst>
          </p:nvPr>
        </p:nvGraphicFramePr>
        <p:xfrm>
          <a:off x="338457" y="4872306"/>
          <a:ext cx="5893532" cy="695455"/>
        </p:xfrm>
        <a:graphic>
          <a:graphicData uri="http://schemas.openxmlformats.org/presentationml/2006/ole">
            <mc:AlternateContent xmlns:mc="http://schemas.openxmlformats.org/markup-compatibility/2006">
              <mc:Choice xmlns:v="urn:schemas-microsoft-com:vml" Requires="v">
                <p:oleObj spid="_x0000_s45206" name="Bitmap Image" r:id="rId7" imgW="6296040" imgH="743040" progId="PBrush">
                  <p:embed/>
                </p:oleObj>
              </mc:Choice>
              <mc:Fallback>
                <p:oleObj name="Bitmap Image" r:id="rId7" imgW="6296040" imgH="743040" progId="PBrush">
                  <p:embed/>
                  <p:pic>
                    <p:nvPicPr>
                      <p:cNvPr id="0" name=""/>
                      <p:cNvPicPr/>
                      <p:nvPr/>
                    </p:nvPicPr>
                    <p:blipFill>
                      <a:blip r:embed="rId8"/>
                      <a:stretch>
                        <a:fillRect/>
                      </a:stretch>
                    </p:blipFill>
                    <p:spPr>
                      <a:xfrm>
                        <a:off x="338457" y="4872306"/>
                        <a:ext cx="5893532" cy="695455"/>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7E943DC6-097E-4965-B54D-C5701AF702EB}"/>
              </a:ext>
            </a:extLst>
          </p:cNvPr>
          <p:cNvSpPr txBox="1"/>
          <p:nvPr/>
        </p:nvSpPr>
        <p:spPr>
          <a:xfrm>
            <a:off x="338457" y="5786214"/>
            <a:ext cx="5510996" cy="400110"/>
          </a:xfrm>
          <a:prstGeom prst="rect">
            <a:avLst/>
          </a:prstGeom>
          <a:noFill/>
          <a:ln>
            <a:solidFill>
              <a:srgbClr val="0070C0"/>
            </a:solidFill>
          </a:ln>
        </p:spPr>
        <p:txBody>
          <a:bodyPr wrap="none" rtlCol="0">
            <a:spAutoFit/>
          </a:bodyPr>
          <a:lstStyle/>
          <a:p>
            <a:r>
              <a:rPr lang="en-US" sz="2000" dirty="0"/>
              <a:t>Address of A[</a:t>
            </a:r>
            <a:r>
              <a:rPr lang="en-US" sz="2000" dirty="0" err="1"/>
              <a:t>i,j</a:t>
            </a:r>
            <a:r>
              <a:rPr lang="en-US" sz="2000" dirty="0"/>
              <a:t>] =</a:t>
            </a:r>
            <a:r>
              <a:rPr lang="en-US" sz="2000" dirty="0" err="1"/>
              <a:t>StartAddress</a:t>
            </a:r>
            <a:r>
              <a:rPr lang="en-US" sz="2000" dirty="0"/>
              <a:t> + ((i-1)*10 + (j-1))*4</a:t>
            </a:r>
          </a:p>
        </p:txBody>
      </p:sp>
    </p:spTree>
    <p:extLst>
      <p:ext uri="{BB962C8B-B14F-4D97-AF65-F5344CB8AC3E}">
        <p14:creationId xmlns:p14="http://schemas.microsoft.com/office/powerpoint/2010/main" val="1771839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AB133C45-25CC-4D22-AA23-C46189FA6D77}"/>
              </a:ext>
            </a:extLst>
          </p:cNvPr>
          <p:cNvGraphicFramePr>
            <a:graphicFrameLocks noChangeAspect="1"/>
          </p:cNvGraphicFramePr>
          <p:nvPr/>
        </p:nvGraphicFramePr>
        <p:xfrm>
          <a:off x="1411238" y="120478"/>
          <a:ext cx="6944971" cy="4006253"/>
        </p:xfrm>
        <a:graphic>
          <a:graphicData uri="http://schemas.openxmlformats.org/presentationml/2006/ole">
            <mc:AlternateContent xmlns:mc="http://schemas.openxmlformats.org/markup-compatibility/2006">
              <mc:Choice xmlns:v="urn:schemas-microsoft-com:vml" Requires="v">
                <p:oleObj spid="_x0000_s46174" name="Bitmap Image" r:id="rId3" imgW="5514840" imgH="3181320" progId="PBrush">
                  <p:embed/>
                </p:oleObj>
              </mc:Choice>
              <mc:Fallback>
                <p:oleObj name="Bitmap Image" r:id="rId3" imgW="5514840" imgH="3181320" progId="PBrush">
                  <p:embed/>
                  <p:pic>
                    <p:nvPicPr>
                      <p:cNvPr id="4" name="Object 3">
                        <a:extLst>
                          <a:ext uri="{FF2B5EF4-FFF2-40B4-BE49-F238E27FC236}">
                            <a16:creationId xmlns:a16="http://schemas.microsoft.com/office/drawing/2014/main" id="{AB133C45-25CC-4D22-AA23-C46189FA6D77}"/>
                          </a:ext>
                        </a:extLst>
                      </p:cNvPr>
                      <p:cNvPicPr/>
                      <p:nvPr/>
                    </p:nvPicPr>
                    <p:blipFill>
                      <a:blip r:embed="rId4"/>
                      <a:stretch>
                        <a:fillRect/>
                      </a:stretch>
                    </p:blipFill>
                    <p:spPr>
                      <a:xfrm>
                        <a:off x="1411238" y="120478"/>
                        <a:ext cx="6944971" cy="400625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F6E6E8F-9965-47E3-A292-462A8F9BB625}"/>
              </a:ext>
            </a:extLst>
          </p:cNvPr>
          <p:cNvGraphicFramePr>
            <a:graphicFrameLocks noChangeAspect="1"/>
          </p:cNvGraphicFramePr>
          <p:nvPr/>
        </p:nvGraphicFramePr>
        <p:xfrm>
          <a:off x="2138949" y="3943851"/>
          <a:ext cx="6217260" cy="2405526"/>
        </p:xfrm>
        <a:graphic>
          <a:graphicData uri="http://schemas.openxmlformats.org/presentationml/2006/ole">
            <mc:AlternateContent xmlns:mc="http://schemas.openxmlformats.org/markup-compatibility/2006">
              <mc:Choice xmlns:v="urn:schemas-microsoft-com:vml" Requires="v">
                <p:oleObj spid="_x0000_s46175" name="Bitmap Image" r:id="rId5" imgW="4791240" imgH="1781280" progId="PBrush">
                  <p:embed/>
                </p:oleObj>
              </mc:Choice>
              <mc:Fallback>
                <p:oleObj name="Bitmap Image" r:id="rId5" imgW="4791240" imgH="1781280" progId="PBrush">
                  <p:embed/>
                  <p:pic>
                    <p:nvPicPr>
                      <p:cNvPr id="5" name="Object 4">
                        <a:extLst>
                          <a:ext uri="{FF2B5EF4-FFF2-40B4-BE49-F238E27FC236}">
                            <a16:creationId xmlns:a16="http://schemas.microsoft.com/office/drawing/2014/main" id="{6F6E6E8F-9965-47E3-A292-462A8F9BB625}"/>
                          </a:ext>
                        </a:extLst>
                      </p:cNvPr>
                      <p:cNvPicPr/>
                      <p:nvPr/>
                    </p:nvPicPr>
                    <p:blipFill>
                      <a:blip r:embed="rId6"/>
                      <a:stretch>
                        <a:fillRect/>
                      </a:stretch>
                    </p:blipFill>
                    <p:spPr>
                      <a:xfrm>
                        <a:off x="2138949" y="3943851"/>
                        <a:ext cx="6217260" cy="2405526"/>
                      </a:xfrm>
                      <a:prstGeom prst="rect">
                        <a:avLst/>
                      </a:prstGeom>
                    </p:spPr>
                  </p:pic>
                </p:oleObj>
              </mc:Fallback>
            </mc:AlternateContent>
          </a:graphicData>
        </a:graphic>
      </p:graphicFrame>
      <p:sp>
        <p:nvSpPr>
          <p:cNvPr id="6" name="Arrow: Right 5">
            <a:extLst>
              <a:ext uri="{FF2B5EF4-FFF2-40B4-BE49-F238E27FC236}">
                <a16:creationId xmlns:a16="http://schemas.microsoft.com/office/drawing/2014/main" id="{E79620EA-2291-4BE7-A827-C884670F8D45}"/>
              </a:ext>
            </a:extLst>
          </p:cNvPr>
          <p:cNvSpPr/>
          <p:nvPr/>
        </p:nvSpPr>
        <p:spPr>
          <a:xfrm>
            <a:off x="2138949" y="3429004"/>
            <a:ext cx="689317" cy="168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6361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2A610B-BE9E-4D8B-8BAB-3F6020435AF7}"/>
              </a:ext>
            </a:extLst>
          </p:cNvPr>
          <p:cNvSpPr txBox="1"/>
          <p:nvPr/>
        </p:nvSpPr>
        <p:spPr>
          <a:xfrm>
            <a:off x="0" y="0"/>
            <a:ext cx="2810513" cy="400110"/>
          </a:xfrm>
          <a:prstGeom prst="rect">
            <a:avLst/>
          </a:prstGeom>
          <a:solidFill>
            <a:srgbClr val="FFFF00"/>
          </a:solidFill>
          <a:ln>
            <a:solidFill>
              <a:schemeClr val="accent1"/>
            </a:solidFill>
          </a:ln>
        </p:spPr>
        <p:txBody>
          <a:bodyPr wrap="none" rtlCol="0">
            <a:spAutoFit/>
          </a:bodyPr>
          <a:lstStyle/>
          <a:p>
            <a:r>
              <a:rPr lang="en-US" sz="2000" b="1" dirty="0"/>
              <a:t>Mapping values to name</a:t>
            </a:r>
          </a:p>
        </p:txBody>
      </p:sp>
      <p:sp>
        <p:nvSpPr>
          <p:cNvPr id="3" name="TextBox 2">
            <a:extLst>
              <a:ext uri="{FF2B5EF4-FFF2-40B4-BE49-F238E27FC236}">
                <a16:creationId xmlns:a16="http://schemas.microsoft.com/office/drawing/2014/main" id="{95573030-F441-4594-9E96-F065A653E803}"/>
              </a:ext>
            </a:extLst>
          </p:cNvPr>
          <p:cNvSpPr txBox="1"/>
          <p:nvPr/>
        </p:nvSpPr>
        <p:spPr>
          <a:xfrm>
            <a:off x="2855741" y="0"/>
            <a:ext cx="3169919" cy="369332"/>
          </a:xfrm>
          <a:prstGeom prst="rect">
            <a:avLst/>
          </a:prstGeom>
          <a:solidFill>
            <a:schemeClr val="accent4">
              <a:lumMod val="20000"/>
              <a:lumOff val="80000"/>
            </a:schemeClr>
          </a:solidFill>
          <a:ln>
            <a:solidFill>
              <a:srgbClr val="FF0000"/>
            </a:solidFill>
          </a:ln>
        </p:spPr>
        <p:txBody>
          <a:bodyPr wrap="square">
            <a:spAutoFit/>
          </a:bodyPr>
          <a:lstStyle/>
          <a:p>
            <a:pPr algn="l"/>
            <a:r>
              <a:rPr lang="en-US" sz="1800" b="1" i="0" u="none" strike="noStrike" baseline="0" dirty="0">
                <a:latin typeface="Myriad-Bold"/>
              </a:rPr>
              <a:t>Static Single Assignment form</a:t>
            </a:r>
            <a:endParaRPr lang="en-US" dirty="0"/>
          </a:p>
        </p:txBody>
      </p:sp>
      <p:sp>
        <p:nvSpPr>
          <p:cNvPr id="5" name="TextBox 4">
            <a:extLst>
              <a:ext uri="{FF2B5EF4-FFF2-40B4-BE49-F238E27FC236}">
                <a16:creationId xmlns:a16="http://schemas.microsoft.com/office/drawing/2014/main" id="{6444542B-C4D7-44B0-B82D-B4C3952BEA3E}"/>
              </a:ext>
            </a:extLst>
          </p:cNvPr>
          <p:cNvSpPr txBox="1"/>
          <p:nvPr/>
        </p:nvSpPr>
        <p:spPr>
          <a:xfrm>
            <a:off x="187568" y="487893"/>
            <a:ext cx="11676184" cy="2308324"/>
          </a:xfrm>
          <a:prstGeom prst="rect">
            <a:avLst/>
          </a:prstGeom>
          <a:noFill/>
          <a:ln>
            <a:solidFill>
              <a:schemeClr val="accent1"/>
            </a:solidFill>
          </a:ln>
        </p:spPr>
        <p:txBody>
          <a:bodyPr wrap="square">
            <a:spAutoFit/>
          </a:bodyPr>
          <a:lstStyle/>
          <a:p>
            <a:pPr marL="285750" indent="-285750" algn="just">
              <a:buFont typeface="Arial" panose="020B0604020202020204" pitchFamily="34" charset="0"/>
              <a:buChar char="•"/>
            </a:pPr>
            <a:r>
              <a:rPr lang="en-US" sz="2400" b="1" i="1" u="none" strike="noStrike" baseline="0" dirty="0">
                <a:solidFill>
                  <a:srgbClr val="FF0000"/>
                </a:solidFill>
                <a:latin typeface="Times-Italic"/>
              </a:rPr>
              <a:t>Static single-assignment form </a:t>
            </a:r>
            <a:r>
              <a:rPr lang="en-US" sz="2400" b="1" i="1" u="none" strike="noStrike" baseline="0" dirty="0">
                <a:solidFill>
                  <a:srgbClr val="FF0000"/>
                </a:solidFill>
                <a:latin typeface="Times-Roman"/>
              </a:rPr>
              <a:t>(SSA) </a:t>
            </a:r>
            <a:r>
              <a:rPr lang="en-US" sz="2400" b="0" i="0" u="none" strike="noStrike" baseline="0" dirty="0">
                <a:latin typeface="Times-Roman"/>
              </a:rPr>
              <a:t>is a naming discipline that many modern compilers use to encode information about both the </a:t>
            </a:r>
            <a:r>
              <a:rPr lang="en-US" sz="2400" b="1" i="1" u="none" strike="noStrike" baseline="0" dirty="0">
                <a:solidFill>
                  <a:srgbClr val="FF0000"/>
                </a:solidFill>
                <a:latin typeface="Times-Roman"/>
              </a:rPr>
              <a:t>flow of control </a:t>
            </a:r>
            <a:r>
              <a:rPr lang="en-US" sz="2400" b="0" i="0" u="none" strike="noStrike" baseline="0" dirty="0">
                <a:latin typeface="Times-Roman"/>
              </a:rPr>
              <a:t>and the </a:t>
            </a:r>
            <a:r>
              <a:rPr lang="en-US" sz="2400" b="1" i="1" dirty="0">
                <a:solidFill>
                  <a:srgbClr val="FF0000"/>
                </a:solidFill>
                <a:latin typeface="Times-Roman"/>
              </a:rPr>
              <a:t>flow of data values </a:t>
            </a:r>
            <a:r>
              <a:rPr lang="en-US" sz="2400" b="0" i="0" u="none" strike="noStrike" baseline="0" dirty="0">
                <a:latin typeface="Times-Roman"/>
              </a:rPr>
              <a:t>in the program.</a:t>
            </a:r>
          </a:p>
          <a:p>
            <a:pPr marL="285750" indent="-285750" algn="just">
              <a:buFont typeface="Arial" panose="020B0604020202020204" pitchFamily="34" charset="0"/>
              <a:buChar char="•"/>
            </a:pPr>
            <a:endParaRPr lang="en-US" sz="2400" dirty="0">
              <a:latin typeface="Times-Roman"/>
            </a:endParaRPr>
          </a:p>
          <a:p>
            <a:pPr marL="285750" indent="-285750" algn="just">
              <a:buFont typeface="Arial" panose="020B0604020202020204" pitchFamily="34" charset="0"/>
              <a:buChar char="•"/>
            </a:pPr>
            <a:r>
              <a:rPr lang="en-US" sz="2400" b="0" i="0" u="none" strike="noStrike" baseline="0" dirty="0">
                <a:latin typeface="Times-Roman"/>
              </a:rPr>
              <a:t>In </a:t>
            </a:r>
            <a:r>
              <a:rPr lang="en-US" sz="2400" b="1" i="1" dirty="0">
                <a:solidFill>
                  <a:srgbClr val="FF0000"/>
                </a:solidFill>
                <a:latin typeface="Times-RomanSC"/>
              </a:rPr>
              <a:t>SSA</a:t>
            </a:r>
            <a:r>
              <a:rPr lang="en-US" sz="2400" b="1" i="1" u="none" strike="noStrike" baseline="0" dirty="0">
                <a:solidFill>
                  <a:srgbClr val="FF0000"/>
                </a:solidFill>
                <a:latin typeface="Times-RomanSC"/>
              </a:rPr>
              <a:t> </a:t>
            </a:r>
            <a:r>
              <a:rPr lang="en-US" sz="2400" b="1" i="1" u="none" strike="noStrike" baseline="0" dirty="0">
                <a:solidFill>
                  <a:srgbClr val="FF0000"/>
                </a:solidFill>
                <a:latin typeface="Times-Roman"/>
              </a:rPr>
              <a:t>form</a:t>
            </a:r>
            <a:r>
              <a:rPr lang="en-US" sz="2400" b="0" i="0" u="none" strike="noStrike" baseline="0" dirty="0">
                <a:latin typeface="Times-Roman"/>
              </a:rPr>
              <a:t>, names correspond uniquely to specific </a:t>
            </a:r>
            <a:r>
              <a:rPr lang="en-US" sz="2400" b="1" i="1" u="none" strike="noStrike" baseline="0" dirty="0">
                <a:solidFill>
                  <a:srgbClr val="FF0000"/>
                </a:solidFill>
                <a:latin typeface="Times-Roman"/>
              </a:rPr>
              <a:t>definition points </a:t>
            </a:r>
            <a:r>
              <a:rPr lang="en-US" sz="2400" b="0" i="0" u="none" strike="noStrike" baseline="0" dirty="0">
                <a:latin typeface="Times-Roman"/>
              </a:rPr>
              <a:t>in the code; </a:t>
            </a:r>
            <a:r>
              <a:rPr lang="en-US" sz="2400" b="1" i="1" u="none" strike="noStrike" baseline="0" dirty="0">
                <a:solidFill>
                  <a:srgbClr val="7030A0"/>
                </a:solidFill>
                <a:latin typeface="Times-Roman"/>
              </a:rPr>
              <a:t>each name is defined by one operation</a:t>
            </a:r>
            <a:r>
              <a:rPr lang="en-US" sz="2400" b="0" i="0" u="none" strike="noStrike" baseline="0" dirty="0">
                <a:latin typeface="Times-Roman"/>
              </a:rPr>
              <a:t>, hence the name </a:t>
            </a:r>
            <a:r>
              <a:rPr lang="en-US" sz="2400" b="1" i="1" u="none" strike="noStrike" baseline="0" dirty="0">
                <a:solidFill>
                  <a:srgbClr val="7030A0"/>
                </a:solidFill>
                <a:latin typeface="Times-Roman"/>
              </a:rPr>
              <a:t>static single assignment</a:t>
            </a:r>
            <a:r>
              <a:rPr lang="en-US" sz="2400" b="0" i="0" u="none" strike="noStrike" baseline="0" dirty="0">
                <a:latin typeface="Times-Roman"/>
              </a:rPr>
              <a:t>.</a:t>
            </a:r>
            <a:endParaRPr lang="en-US" sz="2400" dirty="0">
              <a:latin typeface="Times-Roman"/>
            </a:endParaRPr>
          </a:p>
        </p:txBody>
      </p:sp>
      <p:graphicFrame>
        <p:nvGraphicFramePr>
          <p:cNvPr id="6" name="Object 5">
            <a:extLst>
              <a:ext uri="{FF2B5EF4-FFF2-40B4-BE49-F238E27FC236}">
                <a16:creationId xmlns:a16="http://schemas.microsoft.com/office/drawing/2014/main" id="{7579AA38-B166-45EF-ADE8-F1F357FD9E21}"/>
              </a:ext>
            </a:extLst>
          </p:cNvPr>
          <p:cNvGraphicFramePr>
            <a:graphicFrameLocks noChangeAspect="1"/>
          </p:cNvGraphicFramePr>
          <p:nvPr>
            <p:extLst>
              <p:ext uri="{D42A27DB-BD31-4B8C-83A1-F6EECF244321}">
                <p14:modId xmlns:p14="http://schemas.microsoft.com/office/powerpoint/2010/main" val="2143193261"/>
              </p:ext>
            </p:extLst>
          </p:nvPr>
        </p:nvGraphicFramePr>
        <p:xfrm>
          <a:off x="1847904" y="3688771"/>
          <a:ext cx="2164792" cy="1866581"/>
        </p:xfrm>
        <a:graphic>
          <a:graphicData uri="http://schemas.openxmlformats.org/presentationml/2006/ole">
            <mc:AlternateContent xmlns:mc="http://schemas.openxmlformats.org/markup-compatibility/2006">
              <mc:Choice xmlns:v="urn:schemas-microsoft-com:vml" Requires="v">
                <p:oleObj spid="_x0000_s47321" name="Bitmap Image" r:id="rId3" imgW="1866960" imgH="1609560" progId="PBrush">
                  <p:embed/>
                </p:oleObj>
              </mc:Choice>
              <mc:Fallback>
                <p:oleObj name="Bitmap Image" r:id="rId3" imgW="1866960" imgH="1609560" progId="PBrush">
                  <p:embed/>
                  <p:pic>
                    <p:nvPicPr>
                      <p:cNvPr id="6" name="Object 5">
                        <a:extLst>
                          <a:ext uri="{FF2B5EF4-FFF2-40B4-BE49-F238E27FC236}">
                            <a16:creationId xmlns:a16="http://schemas.microsoft.com/office/drawing/2014/main" id="{D14DD16B-6A9B-460A-878B-6652D65106B0}"/>
                          </a:ext>
                        </a:extLst>
                      </p:cNvPr>
                      <p:cNvPicPr/>
                      <p:nvPr/>
                    </p:nvPicPr>
                    <p:blipFill>
                      <a:blip r:embed="rId4"/>
                      <a:stretch>
                        <a:fillRect/>
                      </a:stretch>
                    </p:blipFill>
                    <p:spPr>
                      <a:xfrm>
                        <a:off x="1847904" y="3688771"/>
                        <a:ext cx="2164792" cy="1866581"/>
                      </a:xfrm>
                      <a:prstGeom prst="rect">
                        <a:avLst/>
                      </a:prstGeom>
                      <a:ln>
                        <a:solidFill>
                          <a:schemeClr val="accent1"/>
                        </a:solidFill>
                      </a:ln>
                    </p:spPr>
                  </p:pic>
                </p:oleObj>
              </mc:Fallback>
            </mc:AlternateContent>
          </a:graphicData>
        </a:graphic>
      </p:graphicFrame>
      <p:graphicFrame>
        <p:nvGraphicFramePr>
          <p:cNvPr id="7" name="Object 6">
            <a:extLst>
              <a:ext uri="{FF2B5EF4-FFF2-40B4-BE49-F238E27FC236}">
                <a16:creationId xmlns:a16="http://schemas.microsoft.com/office/drawing/2014/main" id="{7F88F5D4-2AB8-4D63-8125-91F0E665B976}"/>
              </a:ext>
            </a:extLst>
          </p:cNvPr>
          <p:cNvGraphicFramePr>
            <a:graphicFrameLocks noChangeAspect="1"/>
          </p:cNvGraphicFramePr>
          <p:nvPr>
            <p:extLst>
              <p:ext uri="{D42A27DB-BD31-4B8C-83A1-F6EECF244321}">
                <p14:modId xmlns:p14="http://schemas.microsoft.com/office/powerpoint/2010/main" val="1994748140"/>
              </p:ext>
            </p:extLst>
          </p:nvPr>
        </p:nvGraphicFramePr>
        <p:xfrm>
          <a:off x="1991363" y="5646561"/>
          <a:ext cx="1638300" cy="285750"/>
        </p:xfrm>
        <a:graphic>
          <a:graphicData uri="http://schemas.openxmlformats.org/presentationml/2006/ole">
            <mc:AlternateContent xmlns:mc="http://schemas.openxmlformats.org/markup-compatibility/2006">
              <mc:Choice xmlns:v="urn:schemas-microsoft-com:vml" Requires="v">
                <p:oleObj spid="_x0000_s47322" name="Bitmap Image" r:id="rId5" imgW="1638360" imgH="285840" progId="PBrush">
                  <p:embed/>
                </p:oleObj>
              </mc:Choice>
              <mc:Fallback>
                <p:oleObj name="Bitmap Image" r:id="rId5" imgW="1638360" imgH="285840" progId="PBrush">
                  <p:embed/>
                  <p:pic>
                    <p:nvPicPr>
                      <p:cNvPr id="7" name="Object 6">
                        <a:extLst>
                          <a:ext uri="{FF2B5EF4-FFF2-40B4-BE49-F238E27FC236}">
                            <a16:creationId xmlns:a16="http://schemas.microsoft.com/office/drawing/2014/main" id="{33E57ADD-3618-49F0-BD0E-0367C5CC3F98}"/>
                          </a:ext>
                        </a:extLst>
                      </p:cNvPr>
                      <p:cNvPicPr/>
                      <p:nvPr/>
                    </p:nvPicPr>
                    <p:blipFill>
                      <a:blip r:embed="rId6"/>
                      <a:stretch>
                        <a:fillRect/>
                      </a:stretch>
                    </p:blipFill>
                    <p:spPr>
                      <a:xfrm>
                        <a:off x="1991363" y="5646561"/>
                        <a:ext cx="1638300" cy="28575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832C74C6-1CA9-448A-87AE-43C5019DB2B1}"/>
              </a:ext>
            </a:extLst>
          </p:cNvPr>
          <p:cNvGraphicFramePr>
            <a:graphicFrameLocks noChangeAspect="1"/>
          </p:cNvGraphicFramePr>
          <p:nvPr>
            <p:extLst>
              <p:ext uri="{D42A27DB-BD31-4B8C-83A1-F6EECF244321}">
                <p14:modId xmlns:p14="http://schemas.microsoft.com/office/powerpoint/2010/main" val="487460394"/>
              </p:ext>
            </p:extLst>
          </p:nvPr>
        </p:nvGraphicFramePr>
        <p:xfrm>
          <a:off x="4631038" y="2979585"/>
          <a:ext cx="4057214" cy="3511706"/>
        </p:xfrm>
        <a:graphic>
          <a:graphicData uri="http://schemas.openxmlformats.org/presentationml/2006/ole">
            <mc:AlternateContent xmlns:mc="http://schemas.openxmlformats.org/markup-compatibility/2006">
              <mc:Choice xmlns:v="urn:schemas-microsoft-com:vml" Requires="v">
                <p:oleObj spid="_x0000_s47323" name="Bitmap Image" r:id="rId7" imgW="3400560" imgH="2943360" progId="PBrush">
                  <p:embed/>
                </p:oleObj>
              </mc:Choice>
              <mc:Fallback>
                <p:oleObj name="Bitmap Image" r:id="rId7" imgW="3400560" imgH="2943360" progId="PBrush">
                  <p:embed/>
                  <p:pic>
                    <p:nvPicPr>
                      <p:cNvPr id="8" name="Object 7">
                        <a:extLst>
                          <a:ext uri="{FF2B5EF4-FFF2-40B4-BE49-F238E27FC236}">
                            <a16:creationId xmlns:a16="http://schemas.microsoft.com/office/drawing/2014/main" id="{C88DED70-818E-485E-9D9B-22B8AD634FA0}"/>
                          </a:ext>
                        </a:extLst>
                      </p:cNvPr>
                      <p:cNvPicPr/>
                      <p:nvPr/>
                    </p:nvPicPr>
                    <p:blipFill>
                      <a:blip r:embed="rId8"/>
                      <a:stretch>
                        <a:fillRect/>
                      </a:stretch>
                    </p:blipFill>
                    <p:spPr>
                      <a:xfrm>
                        <a:off x="4631038" y="2979585"/>
                        <a:ext cx="4057214" cy="3511706"/>
                      </a:xfrm>
                      <a:prstGeom prst="rect">
                        <a:avLst/>
                      </a:prstGeom>
                      <a:ln>
                        <a:solidFill>
                          <a:schemeClr val="accent1"/>
                        </a:solidFill>
                      </a:ln>
                    </p:spPr>
                  </p:pic>
                </p:oleObj>
              </mc:Fallback>
            </mc:AlternateContent>
          </a:graphicData>
        </a:graphic>
      </p:graphicFrame>
      <p:graphicFrame>
        <p:nvGraphicFramePr>
          <p:cNvPr id="9" name="Object 8">
            <a:extLst>
              <a:ext uri="{FF2B5EF4-FFF2-40B4-BE49-F238E27FC236}">
                <a16:creationId xmlns:a16="http://schemas.microsoft.com/office/drawing/2014/main" id="{9FE3BA64-DE6D-4D55-A13A-C2EF38385766}"/>
              </a:ext>
            </a:extLst>
          </p:cNvPr>
          <p:cNvGraphicFramePr>
            <a:graphicFrameLocks noChangeAspect="1"/>
          </p:cNvGraphicFramePr>
          <p:nvPr>
            <p:extLst>
              <p:ext uri="{D42A27DB-BD31-4B8C-83A1-F6EECF244321}">
                <p14:modId xmlns:p14="http://schemas.microsoft.com/office/powerpoint/2010/main" val="611709996"/>
              </p:ext>
            </p:extLst>
          </p:nvPr>
        </p:nvGraphicFramePr>
        <p:xfrm>
          <a:off x="5554745" y="6524625"/>
          <a:ext cx="2209800" cy="333375"/>
        </p:xfrm>
        <a:graphic>
          <a:graphicData uri="http://schemas.openxmlformats.org/presentationml/2006/ole">
            <mc:AlternateContent xmlns:mc="http://schemas.openxmlformats.org/markup-compatibility/2006">
              <mc:Choice xmlns:v="urn:schemas-microsoft-com:vml" Requires="v">
                <p:oleObj spid="_x0000_s47324" name="Bitmap Image" r:id="rId9" imgW="2209680" imgH="333360" progId="PBrush">
                  <p:embed/>
                </p:oleObj>
              </mc:Choice>
              <mc:Fallback>
                <p:oleObj name="Bitmap Image" r:id="rId9" imgW="2209680" imgH="333360" progId="PBrush">
                  <p:embed/>
                  <p:pic>
                    <p:nvPicPr>
                      <p:cNvPr id="9" name="Object 8">
                        <a:extLst>
                          <a:ext uri="{FF2B5EF4-FFF2-40B4-BE49-F238E27FC236}">
                            <a16:creationId xmlns:a16="http://schemas.microsoft.com/office/drawing/2014/main" id="{46E47259-6BE7-4E4C-ADA3-29309446D65E}"/>
                          </a:ext>
                        </a:extLst>
                      </p:cNvPr>
                      <p:cNvPicPr/>
                      <p:nvPr/>
                    </p:nvPicPr>
                    <p:blipFill>
                      <a:blip r:embed="rId10"/>
                      <a:stretch>
                        <a:fillRect/>
                      </a:stretch>
                    </p:blipFill>
                    <p:spPr>
                      <a:xfrm>
                        <a:off x="5554745" y="6524625"/>
                        <a:ext cx="2209800" cy="333375"/>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F0E0E3AA-D202-4A17-8182-69CD023C0D81}"/>
              </a:ext>
            </a:extLst>
          </p:cNvPr>
          <p:cNvGraphicFramePr>
            <a:graphicFrameLocks noChangeAspect="1"/>
          </p:cNvGraphicFramePr>
          <p:nvPr>
            <p:extLst>
              <p:ext uri="{D42A27DB-BD31-4B8C-83A1-F6EECF244321}">
                <p14:modId xmlns:p14="http://schemas.microsoft.com/office/powerpoint/2010/main" val="2106977184"/>
              </p:ext>
            </p:extLst>
          </p:nvPr>
        </p:nvGraphicFramePr>
        <p:xfrm>
          <a:off x="1649371" y="6204930"/>
          <a:ext cx="2667000" cy="304800"/>
        </p:xfrm>
        <a:graphic>
          <a:graphicData uri="http://schemas.openxmlformats.org/presentationml/2006/ole">
            <mc:AlternateContent xmlns:mc="http://schemas.openxmlformats.org/markup-compatibility/2006">
              <mc:Choice xmlns:v="urn:schemas-microsoft-com:vml" Requires="v">
                <p:oleObj spid="_x0000_s47325" name="Bitmap Image" r:id="rId11" imgW="2666880" imgH="304920" progId="PBrush">
                  <p:embed/>
                </p:oleObj>
              </mc:Choice>
              <mc:Fallback>
                <p:oleObj name="Bitmap Image" r:id="rId11" imgW="2666880" imgH="304920" progId="PBrush">
                  <p:embed/>
                  <p:pic>
                    <p:nvPicPr>
                      <p:cNvPr id="10" name="Object 9">
                        <a:extLst>
                          <a:ext uri="{FF2B5EF4-FFF2-40B4-BE49-F238E27FC236}">
                            <a16:creationId xmlns:a16="http://schemas.microsoft.com/office/drawing/2014/main" id="{B09F4E01-07C9-44DF-91EB-B6C749ED90D8}"/>
                          </a:ext>
                        </a:extLst>
                      </p:cNvPr>
                      <p:cNvPicPr/>
                      <p:nvPr/>
                    </p:nvPicPr>
                    <p:blipFill>
                      <a:blip r:embed="rId12"/>
                      <a:stretch>
                        <a:fillRect/>
                      </a:stretch>
                    </p:blipFill>
                    <p:spPr>
                      <a:xfrm>
                        <a:off x="1649371" y="6204930"/>
                        <a:ext cx="2667000" cy="304800"/>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4F107165-E152-43FC-9B3B-E15B7DABE957}"/>
              </a:ext>
            </a:extLst>
          </p:cNvPr>
          <p:cNvSpPr txBox="1"/>
          <p:nvPr/>
        </p:nvSpPr>
        <p:spPr>
          <a:xfrm>
            <a:off x="5605975" y="2947181"/>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661273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E2056A-921C-4DAB-8A8F-110D14CF0D95}"/>
              </a:ext>
            </a:extLst>
          </p:cNvPr>
          <p:cNvSpPr txBox="1"/>
          <p:nvPr/>
        </p:nvSpPr>
        <p:spPr>
          <a:xfrm>
            <a:off x="0" y="0"/>
            <a:ext cx="2810513" cy="400110"/>
          </a:xfrm>
          <a:prstGeom prst="rect">
            <a:avLst/>
          </a:prstGeom>
          <a:solidFill>
            <a:srgbClr val="FFFF00"/>
          </a:solidFill>
          <a:ln>
            <a:solidFill>
              <a:schemeClr val="accent1"/>
            </a:solidFill>
          </a:ln>
        </p:spPr>
        <p:txBody>
          <a:bodyPr wrap="none" rtlCol="0">
            <a:spAutoFit/>
          </a:bodyPr>
          <a:lstStyle/>
          <a:p>
            <a:r>
              <a:rPr lang="en-US" sz="2000" b="1" dirty="0"/>
              <a:t>Mapping values to name</a:t>
            </a:r>
          </a:p>
        </p:txBody>
      </p:sp>
      <p:sp>
        <p:nvSpPr>
          <p:cNvPr id="3" name="TextBox 2">
            <a:extLst>
              <a:ext uri="{FF2B5EF4-FFF2-40B4-BE49-F238E27FC236}">
                <a16:creationId xmlns:a16="http://schemas.microsoft.com/office/drawing/2014/main" id="{73B5AA0F-3905-40C3-B149-5FB65AD36A72}"/>
              </a:ext>
            </a:extLst>
          </p:cNvPr>
          <p:cNvSpPr txBox="1"/>
          <p:nvPr/>
        </p:nvSpPr>
        <p:spPr>
          <a:xfrm>
            <a:off x="2855741" y="0"/>
            <a:ext cx="3169919" cy="369332"/>
          </a:xfrm>
          <a:prstGeom prst="rect">
            <a:avLst/>
          </a:prstGeom>
          <a:solidFill>
            <a:schemeClr val="accent4">
              <a:lumMod val="20000"/>
              <a:lumOff val="80000"/>
            </a:schemeClr>
          </a:solidFill>
          <a:ln>
            <a:solidFill>
              <a:srgbClr val="FF0000"/>
            </a:solidFill>
          </a:ln>
        </p:spPr>
        <p:txBody>
          <a:bodyPr wrap="square">
            <a:spAutoFit/>
          </a:bodyPr>
          <a:lstStyle/>
          <a:p>
            <a:pPr algn="l"/>
            <a:r>
              <a:rPr lang="en-US" sz="1800" b="1" i="0" u="none" strike="noStrike" baseline="0" dirty="0">
                <a:latin typeface="Myriad-Bold"/>
              </a:rPr>
              <a:t>Static Single Assignment form</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8FDA951-3FDB-4C29-B034-015BABA1DC19}"/>
                  </a:ext>
                </a:extLst>
              </p:cNvPr>
              <p:cNvSpPr txBox="1"/>
              <p:nvPr/>
            </p:nvSpPr>
            <p:spPr>
              <a:xfrm>
                <a:off x="5390345" y="499467"/>
                <a:ext cx="6574524" cy="2862322"/>
              </a:xfrm>
              <a:prstGeom prst="rect">
                <a:avLst/>
              </a:prstGeom>
              <a:noFill/>
              <a:ln>
                <a:solidFill>
                  <a:schemeClr val="accent1"/>
                </a:solidFill>
              </a:ln>
            </p:spPr>
            <p:txBody>
              <a:bodyPr wrap="square">
                <a:spAutoFit/>
              </a:bodyPr>
              <a:lstStyle/>
              <a:p>
                <a:pPr marL="285750" indent="-285750" algn="just">
                  <a:buFont typeface="Arial" panose="020B0604020202020204" pitchFamily="34" charset="0"/>
                  <a:buChar char="•"/>
                </a:pPr>
                <a:r>
                  <a:rPr lang="en-US" sz="2000" b="0" i="0" u="none" strike="noStrike" baseline="0" dirty="0">
                    <a:latin typeface="Times-Roman"/>
                  </a:rPr>
                  <a:t>As a corollary, each </a:t>
                </a:r>
                <a:r>
                  <a:rPr lang="en-US" sz="2000" b="1" i="1" u="none" strike="noStrike" baseline="0" dirty="0">
                    <a:solidFill>
                      <a:srgbClr val="FF0000"/>
                    </a:solidFill>
                    <a:latin typeface="Times-Roman"/>
                  </a:rPr>
                  <a:t>use of a name </a:t>
                </a:r>
                <a:r>
                  <a:rPr lang="en-US" sz="2000" b="0" i="0" u="none" strike="noStrike" baseline="0" dirty="0">
                    <a:latin typeface="Times-Roman"/>
                  </a:rPr>
                  <a:t>as an argument in some </a:t>
                </a:r>
                <a:r>
                  <a:rPr lang="en-US" sz="2000" b="1" i="1" u="none" strike="noStrike" baseline="0" dirty="0">
                    <a:solidFill>
                      <a:srgbClr val="FF0000"/>
                    </a:solidFill>
                    <a:latin typeface="Times-Roman"/>
                  </a:rPr>
                  <a:t>operation</a:t>
                </a:r>
                <a:r>
                  <a:rPr lang="en-US" sz="2000" b="0" i="0" u="none" strike="noStrike" baseline="0" dirty="0">
                    <a:latin typeface="Times-Roman"/>
                  </a:rPr>
                  <a:t> encodes information about where the value originated; the textual name refers to a specific definition point. </a:t>
                </a:r>
              </a:p>
              <a:p>
                <a:pPr marL="285750" indent="-285750" algn="just">
                  <a:buFont typeface="Arial" panose="020B0604020202020204" pitchFamily="34" charset="0"/>
                  <a:buChar char="•"/>
                </a:pPr>
                <a:endParaRPr lang="en-US" sz="2000" dirty="0">
                  <a:latin typeface="Times-Roman"/>
                </a:endParaRPr>
              </a:p>
              <a:p>
                <a:pPr marL="285750" indent="-285750" algn="just">
                  <a:buFont typeface="Arial" panose="020B0604020202020204" pitchFamily="34" charset="0"/>
                  <a:buChar char="•"/>
                </a:pPr>
                <a:r>
                  <a:rPr lang="en-US" sz="2000" b="0" i="0" u="none" strike="noStrike" baseline="0" dirty="0">
                    <a:latin typeface="Times-Roman"/>
                  </a:rPr>
                  <a:t>To reconcile this single-assignment naming discipline with the effects of control flow, </a:t>
                </a:r>
                <a:r>
                  <a:rPr lang="en-US" sz="2000" b="1" i="1" u="none" strike="noStrike" baseline="0" dirty="0">
                    <a:solidFill>
                      <a:srgbClr val="FF0000"/>
                    </a:solidFill>
                    <a:latin typeface="Times-Roman"/>
                  </a:rPr>
                  <a:t>SSA</a:t>
                </a:r>
                <a:r>
                  <a:rPr lang="en-US" sz="2000" b="1" i="1" u="none" strike="noStrike" baseline="0" dirty="0">
                    <a:solidFill>
                      <a:srgbClr val="FF0000"/>
                    </a:solidFill>
                    <a:latin typeface="Times-RomanSC"/>
                  </a:rPr>
                  <a:t> </a:t>
                </a:r>
                <a:r>
                  <a:rPr lang="en-US" sz="2000" b="1" i="1" u="none" strike="noStrike" baseline="0" dirty="0">
                    <a:solidFill>
                      <a:srgbClr val="FF0000"/>
                    </a:solidFill>
                    <a:latin typeface="Times-Roman"/>
                  </a:rPr>
                  <a:t>form inserts special operations</a:t>
                </a:r>
                <a:r>
                  <a:rPr lang="en-US" sz="2000" b="0" i="0" u="none" strike="noStrike" baseline="0" dirty="0">
                    <a:latin typeface="Times-Roman"/>
                  </a:rPr>
                  <a:t>, called </a:t>
                </a:r>
                <a14:m>
                  <m:oMath xmlns:m="http://schemas.openxmlformats.org/officeDocument/2006/math">
                    <m:r>
                      <a:rPr lang="en-US" sz="2000" b="1" i="1" u="none" strike="noStrike" baseline="0" smtClean="0">
                        <a:solidFill>
                          <a:srgbClr val="FF0000"/>
                        </a:solidFill>
                        <a:latin typeface="Cambria Math" panose="02040503050406030204" pitchFamily="18" charset="0"/>
                        <a:ea typeface="Cambria Math" panose="02040503050406030204" pitchFamily="18" charset="0"/>
                      </a:rPr>
                      <m:t>∅</m:t>
                    </m:r>
                  </m:oMath>
                </a14:m>
                <a:r>
                  <a:rPr lang="en-US" sz="2000" b="1" i="1" u="none" strike="noStrike" baseline="0" dirty="0">
                    <a:solidFill>
                      <a:srgbClr val="FF0000"/>
                    </a:solidFill>
                    <a:latin typeface="Times-Roman"/>
                  </a:rPr>
                  <a:t>-functions</a:t>
                </a:r>
                <a:r>
                  <a:rPr lang="en-US" sz="2000" b="0" i="0" u="none" strike="noStrike" baseline="0" dirty="0">
                    <a:latin typeface="Times-Roman"/>
                  </a:rPr>
                  <a:t>, at points where control-flow paths meet.</a:t>
                </a:r>
                <a:endParaRPr lang="en-US" sz="2000" dirty="0"/>
              </a:p>
            </p:txBody>
          </p:sp>
        </mc:Choice>
        <mc:Fallback xmlns="">
          <p:sp>
            <p:nvSpPr>
              <p:cNvPr id="5" name="TextBox 4">
                <a:extLst>
                  <a:ext uri="{FF2B5EF4-FFF2-40B4-BE49-F238E27FC236}">
                    <a16:creationId xmlns:a16="http://schemas.microsoft.com/office/drawing/2014/main" id="{38FDA951-3FDB-4C29-B034-015BABA1DC19}"/>
                  </a:ext>
                </a:extLst>
              </p:cNvPr>
              <p:cNvSpPr txBox="1">
                <a:spLocks noRot="1" noChangeAspect="1" noMove="1" noResize="1" noEditPoints="1" noAdjustHandles="1" noChangeArrowheads="1" noChangeShapeType="1" noTextEdit="1"/>
              </p:cNvSpPr>
              <p:nvPr/>
            </p:nvSpPr>
            <p:spPr>
              <a:xfrm>
                <a:off x="5390345" y="499467"/>
                <a:ext cx="6574524" cy="2862322"/>
              </a:xfrm>
              <a:prstGeom prst="rect">
                <a:avLst/>
              </a:prstGeom>
              <a:blipFill>
                <a:blip r:embed="rId3"/>
                <a:stretch>
                  <a:fillRect l="-740" t="-1062" r="-833" b="-2548"/>
                </a:stretch>
              </a:blipFill>
              <a:ln>
                <a:solidFill>
                  <a:schemeClr val="accent1"/>
                </a:solidFill>
              </a:ln>
            </p:spPr>
            <p:txBody>
              <a:bodyPr/>
              <a:lstStyle/>
              <a:p>
                <a:r>
                  <a:rPr lang="en-US">
                    <a:noFill/>
                  </a:rPr>
                  <a:t> </a:t>
                </a:r>
              </a:p>
            </p:txBody>
          </p:sp>
        </mc:Fallback>
      </mc:AlternateContent>
      <p:graphicFrame>
        <p:nvGraphicFramePr>
          <p:cNvPr id="6" name="Object 5">
            <a:extLst>
              <a:ext uri="{FF2B5EF4-FFF2-40B4-BE49-F238E27FC236}">
                <a16:creationId xmlns:a16="http://schemas.microsoft.com/office/drawing/2014/main" id="{D14DD16B-6A9B-460A-878B-6652D65106B0}"/>
              </a:ext>
            </a:extLst>
          </p:cNvPr>
          <p:cNvGraphicFramePr>
            <a:graphicFrameLocks noChangeAspect="1"/>
          </p:cNvGraphicFramePr>
          <p:nvPr>
            <p:extLst>
              <p:ext uri="{D42A27DB-BD31-4B8C-83A1-F6EECF244321}">
                <p14:modId xmlns:p14="http://schemas.microsoft.com/office/powerpoint/2010/main" val="2270618544"/>
              </p:ext>
            </p:extLst>
          </p:nvPr>
        </p:nvGraphicFramePr>
        <p:xfrm>
          <a:off x="41418" y="2748180"/>
          <a:ext cx="1866900" cy="1609725"/>
        </p:xfrm>
        <a:graphic>
          <a:graphicData uri="http://schemas.openxmlformats.org/presentationml/2006/ole">
            <mc:AlternateContent xmlns:mc="http://schemas.openxmlformats.org/markup-compatibility/2006">
              <mc:Choice xmlns:v="urn:schemas-microsoft-com:vml" Requires="v">
                <p:oleObj spid="_x0000_s48429" name="Bitmap Image" r:id="rId4" imgW="1866960" imgH="1609560" progId="PBrush">
                  <p:embed/>
                </p:oleObj>
              </mc:Choice>
              <mc:Fallback>
                <p:oleObj name="Bitmap Image" r:id="rId4" imgW="1866960" imgH="1609560" progId="PBrush">
                  <p:embed/>
                  <p:pic>
                    <p:nvPicPr>
                      <p:cNvPr id="0" name=""/>
                      <p:cNvPicPr/>
                      <p:nvPr/>
                    </p:nvPicPr>
                    <p:blipFill>
                      <a:blip r:embed="rId5"/>
                      <a:stretch>
                        <a:fillRect/>
                      </a:stretch>
                    </p:blipFill>
                    <p:spPr>
                      <a:xfrm>
                        <a:off x="41418" y="2748180"/>
                        <a:ext cx="1866900" cy="1609725"/>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33E57ADD-3618-49F0-BD0E-0367C5CC3F98}"/>
              </a:ext>
            </a:extLst>
          </p:cNvPr>
          <p:cNvGraphicFramePr>
            <a:graphicFrameLocks noChangeAspect="1"/>
          </p:cNvGraphicFramePr>
          <p:nvPr>
            <p:extLst>
              <p:ext uri="{D42A27DB-BD31-4B8C-83A1-F6EECF244321}">
                <p14:modId xmlns:p14="http://schemas.microsoft.com/office/powerpoint/2010/main" val="2480632879"/>
              </p:ext>
            </p:extLst>
          </p:nvPr>
        </p:nvGraphicFramePr>
        <p:xfrm>
          <a:off x="121359" y="4406520"/>
          <a:ext cx="1638300" cy="285750"/>
        </p:xfrm>
        <a:graphic>
          <a:graphicData uri="http://schemas.openxmlformats.org/presentationml/2006/ole">
            <mc:AlternateContent xmlns:mc="http://schemas.openxmlformats.org/markup-compatibility/2006">
              <mc:Choice xmlns:v="urn:schemas-microsoft-com:vml" Requires="v">
                <p:oleObj spid="_x0000_s48430" name="Bitmap Image" r:id="rId6" imgW="1638360" imgH="285840" progId="PBrush">
                  <p:embed/>
                </p:oleObj>
              </mc:Choice>
              <mc:Fallback>
                <p:oleObj name="Bitmap Image" r:id="rId6" imgW="1638360" imgH="285840" progId="PBrush">
                  <p:embed/>
                  <p:pic>
                    <p:nvPicPr>
                      <p:cNvPr id="0" name=""/>
                      <p:cNvPicPr/>
                      <p:nvPr/>
                    </p:nvPicPr>
                    <p:blipFill>
                      <a:blip r:embed="rId7"/>
                      <a:stretch>
                        <a:fillRect/>
                      </a:stretch>
                    </p:blipFill>
                    <p:spPr>
                      <a:xfrm>
                        <a:off x="121359" y="4406520"/>
                        <a:ext cx="1638300" cy="28575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C88DED70-818E-485E-9D9B-22B8AD634FA0}"/>
              </a:ext>
            </a:extLst>
          </p:cNvPr>
          <p:cNvGraphicFramePr>
            <a:graphicFrameLocks noChangeAspect="1"/>
          </p:cNvGraphicFramePr>
          <p:nvPr>
            <p:extLst>
              <p:ext uri="{D42A27DB-BD31-4B8C-83A1-F6EECF244321}">
                <p14:modId xmlns:p14="http://schemas.microsoft.com/office/powerpoint/2010/main" val="1848077673"/>
              </p:ext>
            </p:extLst>
          </p:nvPr>
        </p:nvGraphicFramePr>
        <p:xfrm>
          <a:off x="1961974" y="653677"/>
          <a:ext cx="3400425" cy="3556757"/>
        </p:xfrm>
        <a:graphic>
          <a:graphicData uri="http://schemas.openxmlformats.org/presentationml/2006/ole">
            <mc:AlternateContent xmlns:mc="http://schemas.openxmlformats.org/markup-compatibility/2006">
              <mc:Choice xmlns:v="urn:schemas-microsoft-com:vml" Requires="v">
                <p:oleObj spid="_x0000_s48431" name="Bitmap Image" r:id="rId8" imgW="3400560" imgH="2943360" progId="PBrush">
                  <p:embed/>
                </p:oleObj>
              </mc:Choice>
              <mc:Fallback>
                <p:oleObj name="Bitmap Image" r:id="rId8" imgW="3400560" imgH="2943360" progId="PBrush">
                  <p:embed/>
                  <p:pic>
                    <p:nvPicPr>
                      <p:cNvPr id="0" name=""/>
                      <p:cNvPicPr/>
                      <p:nvPr/>
                    </p:nvPicPr>
                    <p:blipFill>
                      <a:blip r:embed="rId9"/>
                      <a:stretch>
                        <a:fillRect/>
                      </a:stretch>
                    </p:blipFill>
                    <p:spPr>
                      <a:xfrm>
                        <a:off x="1961974" y="653677"/>
                        <a:ext cx="3400425" cy="3556757"/>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46E47259-6BE7-4E4C-ADA3-29309446D65E}"/>
              </a:ext>
            </a:extLst>
          </p:cNvPr>
          <p:cNvGraphicFramePr>
            <a:graphicFrameLocks noChangeAspect="1"/>
          </p:cNvGraphicFramePr>
          <p:nvPr>
            <p:extLst>
              <p:ext uri="{D42A27DB-BD31-4B8C-83A1-F6EECF244321}">
                <p14:modId xmlns:p14="http://schemas.microsoft.com/office/powerpoint/2010/main" val="2933789554"/>
              </p:ext>
            </p:extLst>
          </p:nvPr>
        </p:nvGraphicFramePr>
        <p:xfrm>
          <a:off x="2855741" y="4357905"/>
          <a:ext cx="2209800" cy="333375"/>
        </p:xfrm>
        <a:graphic>
          <a:graphicData uri="http://schemas.openxmlformats.org/presentationml/2006/ole">
            <mc:AlternateContent xmlns:mc="http://schemas.openxmlformats.org/markup-compatibility/2006">
              <mc:Choice xmlns:v="urn:schemas-microsoft-com:vml" Requires="v">
                <p:oleObj spid="_x0000_s48432" name="Bitmap Image" r:id="rId10" imgW="2209680" imgH="333360" progId="PBrush">
                  <p:embed/>
                </p:oleObj>
              </mc:Choice>
              <mc:Fallback>
                <p:oleObj name="Bitmap Image" r:id="rId10" imgW="2209680" imgH="333360" progId="PBrush">
                  <p:embed/>
                  <p:pic>
                    <p:nvPicPr>
                      <p:cNvPr id="0" name=""/>
                      <p:cNvPicPr/>
                      <p:nvPr/>
                    </p:nvPicPr>
                    <p:blipFill>
                      <a:blip r:embed="rId11"/>
                      <a:stretch>
                        <a:fillRect/>
                      </a:stretch>
                    </p:blipFill>
                    <p:spPr>
                      <a:xfrm>
                        <a:off x="2855741" y="4357905"/>
                        <a:ext cx="2209800" cy="333375"/>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B09F4E01-07C9-44DF-91EB-B6C749ED90D8}"/>
              </a:ext>
            </a:extLst>
          </p:cNvPr>
          <p:cNvGraphicFramePr>
            <a:graphicFrameLocks noChangeAspect="1"/>
          </p:cNvGraphicFramePr>
          <p:nvPr>
            <p:extLst>
              <p:ext uri="{D42A27DB-BD31-4B8C-83A1-F6EECF244321}">
                <p14:modId xmlns:p14="http://schemas.microsoft.com/office/powerpoint/2010/main" val="364011750"/>
              </p:ext>
            </p:extLst>
          </p:nvPr>
        </p:nvGraphicFramePr>
        <p:xfrm>
          <a:off x="1288290" y="4833798"/>
          <a:ext cx="2667000" cy="304800"/>
        </p:xfrm>
        <a:graphic>
          <a:graphicData uri="http://schemas.openxmlformats.org/presentationml/2006/ole">
            <mc:AlternateContent xmlns:mc="http://schemas.openxmlformats.org/markup-compatibility/2006">
              <mc:Choice xmlns:v="urn:schemas-microsoft-com:vml" Requires="v">
                <p:oleObj spid="_x0000_s48433" name="Bitmap Image" r:id="rId12" imgW="2666880" imgH="304920" progId="PBrush">
                  <p:embed/>
                </p:oleObj>
              </mc:Choice>
              <mc:Fallback>
                <p:oleObj name="Bitmap Image" r:id="rId12" imgW="2666880" imgH="304920" progId="PBrush">
                  <p:embed/>
                  <p:pic>
                    <p:nvPicPr>
                      <p:cNvPr id="0" name=""/>
                      <p:cNvPicPr/>
                      <p:nvPr/>
                    </p:nvPicPr>
                    <p:blipFill>
                      <a:blip r:embed="rId13"/>
                      <a:stretch>
                        <a:fillRect/>
                      </a:stretch>
                    </p:blipFill>
                    <p:spPr>
                      <a:xfrm>
                        <a:off x="1288290" y="4833798"/>
                        <a:ext cx="2667000" cy="304800"/>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300515F2-B5CD-4B8B-BBD6-383D43679D5C}"/>
              </a:ext>
            </a:extLst>
          </p:cNvPr>
          <p:cNvGraphicFramePr>
            <a:graphicFrameLocks noChangeAspect="1"/>
          </p:cNvGraphicFramePr>
          <p:nvPr>
            <p:extLst>
              <p:ext uri="{D42A27DB-BD31-4B8C-83A1-F6EECF244321}">
                <p14:modId xmlns:p14="http://schemas.microsoft.com/office/powerpoint/2010/main" val="2966647928"/>
              </p:ext>
            </p:extLst>
          </p:nvPr>
        </p:nvGraphicFramePr>
        <p:xfrm>
          <a:off x="5390345" y="3491925"/>
          <a:ext cx="6099183" cy="3193893"/>
        </p:xfrm>
        <a:graphic>
          <a:graphicData uri="http://schemas.openxmlformats.org/presentationml/2006/ole">
            <mc:AlternateContent xmlns:mc="http://schemas.openxmlformats.org/markup-compatibility/2006">
              <mc:Choice xmlns:v="urn:schemas-microsoft-com:vml" Requires="v">
                <p:oleObj spid="_x0000_s48434" name="Bitmap Image" r:id="rId14" imgW="3019320" imgH="1581120" progId="PBrush">
                  <p:embed/>
                </p:oleObj>
              </mc:Choice>
              <mc:Fallback>
                <p:oleObj name="Bitmap Image" r:id="rId14" imgW="3019320" imgH="1581120" progId="PBrush">
                  <p:embed/>
                  <p:pic>
                    <p:nvPicPr>
                      <p:cNvPr id="0" name=""/>
                      <p:cNvPicPr/>
                      <p:nvPr/>
                    </p:nvPicPr>
                    <p:blipFill>
                      <a:blip r:embed="rId15"/>
                      <a:stretch>
                        <a:fillRect/>
                      </a:stretch>
                    </p:blipFill>
                    <p:spPr>
                      <a:xfrm>
                        <a:off x="5390345" y="3491925"/>
                        <a:ext cx="6099183" cy="3193893"/>
                      </a:xfrm>
                      <a:prstGeom prst="rect">
                        <a:avLst/>
                      </a:prstGeom>
                      <a:ln>
                        <a:solidFill>
                          <a:schemeClr val="accent1"/>
                        </a:solidFill>
                      </a:ln>
                    </p:spPr>
                  </p:pic>
                </p:oleObj>
              </mc:Fallback>
            </mc:AlternateContent>
          </a:graphicData>
        </a:graphic>
      </p:graphicFrame>
      <p:graphicFrame>
        <p:nvGraphicFramePr>
          <p:cNvPr id="12" name="Object 11">
            <a:extLst>
              <a:ext uri="{FF2B5EF4-FFF2-40B4-BE49-F238E27FC236}">
                <a16:creationId xmlns:a16="http://schemas.microsoft.com/office/drawing/2014/main" id="{8B530EDC-3CF0-4283-AD21-3E23D05FC036}"/>
              </a:ext>
            </a:extLst>
          </p:cNvPr>
          <p:cNvGraphicFramePr>
            <a:graphicFrameLocks noChangeAspect="1"/>
          </p:cNvGraphicFramePr>
          <p:nvPr>
            <p:extLst>
              <p:ext uri="{D42A27DB-BD31-4B8C-83A1-F6EECF244321}">
                <p14:modId xmlns:p14="http://schemas.microsoft.com/office/powerpoint/2010/main" val="977768697"/>
              </p:ext>
            </p:extLst>
          </p:nvPr>
        </p:nvGraphicFramePr>
        <p:xfrm>
          <a:off x="121359" y="5286069"/>
          <a:ext cx="5100954" cy="1419531"/>
        </p:xfrm>
        <a:graphic>
          <a:graphicData uri="http://schemas.openxmlformats.org/presentationml/2006/ole">
            <mc:AlternateContent xmlns:mc="http://schemas.openxmlformats.org/markup-compatibility/2006">
              <mc:Choice xmlns:v="urn:schemas-microsoft-com:vml" Requires="v">
                <p:oleObj spid="_x0000_s48435" name="Bitmap Image" r:id="rId16" imgW="3114720" imgH="866880" progId="PBrush">
                  <p:embed/>
                </p:oleObj>
              </mc:Choice>
              <mc:Fallback>
                <p:oleObj name="Bitmap Image" r:id="rId16" imgW="3114720" imgH="866880" progId="PBrush">
                  <p:embed/>
                  <p:pic>
                    <p:nvPicPr>
                      <p:cNvPr id="0" name=""/>
                      <p:cNvPicPr/>
                      <p:nvPr/>
                    </p:nvPicPr>
                    <p:blipFill>
                      <a:blip r:embed="rId17"/>
                      <a:stretch>
                        <a:fillRect/>
                      </a:stretch>
                    </p:blipFill>
                    <p:spPr>
                      <a:xfrm>
                        <a:off x="121359" y="5286069"/>
                        <a:ext cx="5100954" cy="1419531"/>
                      </a:xfrm>
                      <a:prstGeom prst="rect">
                        <a:avLst/>
                      </a:prstGeom>
                      <a:ln>
                        <a:solidFill>
                          <a:schemeClr val="accent1"/>
                        </a:solidFill>
                      </a:ln>
                    </p:spPr>
                  </p:pic>
                </p:oleObj>
              </mc:Fallback>
            </mc:AlternateContent>
          </a:graphicData>
        </a:graphic>
      </p:graphicFrame>
    </p:spTree>
    <p:extLst>
      <p:ext uri="{BB962C8B-B14F-4D97-AF65-F5344CB8AC3E}">
        <p14:creationId xmlns:p14="http://schemas.microsoft.com/office/powerpoint/2010/main" val="23575327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E2056A-921C-4DAB-8A8F-110D14CF0D95}"/>
              </a:ext>
            </a:extLst>
          </p:cNvPr>
          <p:cNvSpPr txBox="1"/>
          <p:nvPr/>
        </p:nvSpPr>
        <p:spPr>
          <a:xfrm>
            <a:off x="0" y="0"/>
            <a:ext cx="2810513" cy="400110"/>
          </a:xfrm>
          <a:prstGeom prst="rect">
            <a:avLst/>
          </a:prstGeom>
          <a:solidFill>
            <a:srgbClr val="FFFF00"/>
          </a:solidFill>
          <a:ln>
            <a:solidFill>
              <a:schemeClr val="accent1"/>
            </a:solidFill>
          </a:ln>
        </p:spPr>
        <p:txBody>
          <a:bodyPr wrap="none" rtlCol="0">
            <a:spAutoFit/>
          </a:bodyPr>
          <a:lstStyle/>
          <a:p>
            <a:r>
              <a:rPr lang="en-US" sz="2000" b="1" dirty="0"/>
              <a:t>Mapping values to name</a:t>
            </a:r>
          </a:p>
        </p:txBody>
      </p:sp>
      <p:sp>
        <p:nvSpPr>
          <p:cNvPr id="3" name="TextBox 2">
            <a:extLst>
              <a:ext uri="{FF2B5EF4-FFF2-40B4-BE49-F238E27FC236}">
                <a16:creationId xmlns:a16="http://schemas.microsoft.com/office/drawing/2014/main" id="{73B5AA0F-3905-40C3-B149-5FB65AD36A72}"/>
              </a:ext>
            </a:extLst>
          </p:cNvPr>
          <p:cNvSpPr txBox="1"/>
          <p:nvPr/>
        </p:nvSpPr>
        <p:spPr>
          <a:xfrm>
            <a:off x="246743" y="444704"/>
            <a:ext cx="3169919" cy="369332"/>
          </a:xfrm>
          <a:prstGeom prst="rect">
            <a:avLst/>
          </a:prstGeom>
          <a:solidFill>
            <a:schemeClr val="accent4">
              <a:lumMod val="20000"/>
              <a:lumOff val="80000"/>
            </a:schemeClr>
          </a:solidFill>
          <a:ln>
            <a:solidFill>
              <a:srgbClr val="FF0000"/>
            </a:solidFill>
          </a:ln>
        </p:spPr>
        <p:txBody>
          <a:bodyPr wrap="square">
            <a:spAutoFit/>
          </a:bodyPr>
          <a:lstStyle/>
          <a:p>
            <a:pPr algn="l"/>
            <a:r>
              <a:rPr lang="en-US" sz="1800" b="1" i="0" u="none" strike="noStrike" baseline="0" dirty="0">
                <a:latin typeface="Myriad-Bold"/>
              </a:rPr>
              <a:t>Static Single Assignment form</a:t>
            </a:r>
            <a:endParaRPr lang="en-US" dirty="0"/>
          </a:p>
        </p:txBody>
      </p:sp>
      <p:graphicFrame>
        <p:nvGraphicFramePr>
          <p:cNvPr id="4" name="Object 3">
            <a:extLst>
              <a:ext uri="{FF2B5EF4-FFF2-40B4-BE49-F238E27FC236}">
                <a16:creationId xmlns:a16="http://schemas.microsoft.com/office/drawing/2014/main" id="{45C8D5B1-84BE-435E-802C-C070338523FD}"/>
              </a:ext>
            </a:extLst>
          </p:cNvPr>
          <p:cNvGraphicFramePr>
            <a:graphicFrameLocks noChangeAspect="1"/>
          </p:cNvGraphicFramePr>
          <p:nvPr>
            <p:extLst>
              <p:ext uri="{D42A27DB-BD31-4B8C-83A1-F6EECF244321}">
                <p14:modId xmlns:p14="http://schemas.microsoft.com/office/powerpoint/2010/main" val="2239217382"/>
              </p:ext>
            </p:extLst>
          </p:nvPr>
        </p:nvGraphicFramePr>
        <p:xfrm>
          <a:off x="0" y="3256180"/>
          <a:ext cx="1866900" cy="1609725"/>
        </p:xfrm>
        <a:graphic>
          <a:graphicData uri="http://schemas.openxmlformats.org/presentationml/2006/ole">
            <mc:AlternateContent xmlns:mc="http://schemas.openxmlformats.org/markup-compatibility/2006">
              <mc:Choice xmlns:v="urn:schemas-microsoft-com:vml" Requires="v">
                <p:oleObj spid="_x0000_s49359" name="Bitmap Image" r:id="rId3" imgW="1866960" imgH="1609560" progId="PBrush">
                  <p:embed/>
                </p:oleObj>
              </mc:Choice>
              <mc:Fallback>
                <p:oleObj name="Bitmap Image" r:id="rId3" imgW="1866960" imgH="1609560" progId="PBrush">
                  <p:embed/>
                  <p:pic>
                    <p:nvPicPr>
                      <p:cNvPr id="6" name="Object 5">
                        <a:extLst>
                          <a:ext uri="{FF2B5EF4-FFF2-40B4-BE49-F238E27FC236}">
                            <a16:creationId xmlns:a16="http://schemas.microsoft.com/office/drawing/2014/main" id="{D14DD16B-6A9B-460A-878B-6652D65106B0}"/>
                          </a:ext>
                        </a:extLst>
                      </p:cNvPr>
                      <p:cNvPicPr/>
                      <p:nvPr/>
                    </p:nvPicPr>
                    <p:blipFill>
                      <a:blip r:embed="rId4"/>
                      <a:stretch>
                        <a:fillRect/>
                      </a:stretch>
                    </p:blipFill>
                    <p:spPr>
                      <a:xfrm>
                        <a:off x="0" y="3256180"/>
                        <a:ext cx="1866900" cy="160972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F2B3C7D8-514C-43C8-9FE0-A54B1CD1137F}"/>
              </a:ext>
            </a:extLst>
          </p:cNvPr>
          <p:cNvGraphicFramePr>
            <a:graphicFrameLocks noChangeAspect="1"/>
          </p:cNvGraphicFramePr>
          <p:nvPr>
            <p:extLst>
              <p:ext uri="{D42A27DB-BD31-4B8C-83A1-F6EECF244321}">
                <p14:modId xmlns:p14="http://schemas.microsoft.com/office/powerpoint/2010/main" val="1414696135"/>
              </p:ext>
            </p:extLst>
          </p:nvPr>
        </p:nvGraphicFramePr>
        <p:xfrm>
          <a:off x="79941" y="4914520"/>
          <a:ext cx="1638300" cy="285750"/>
        </p:xfrm>
        <a:graphic>
          <a:graphicData uri="http://schemas.openxmlformats.org/presentationml/2006/ole">
            <mc:AlternateContent xmlns:mc="http://schemas.openxmlformats.org/markup-compatibility/2006">
              <mc:Choice xmlns:v="urn:schemas-microsoft-com:vml" Requires="v">
                <p:oleObj spid="_x0000_s49360" name="Bitmap Image" r:id="rId5" imgW="1638360" imgH="285840" progId="PBrush">
                  <p:embed/>
                </p:oleObj>
              </mc:Choice>
              <mc:Fallback>
                <p:oleObj name="Bitmap Image" r:id="rId5" imgW="1638360" imgH="285840" progId="PBrush">
                  <p:embed/>
                  <p:pic>
                    <p:nvPicPr>
                      <p:cNvPr id="7" name="Object 6">
                        <a:extLst>
                          <a:ext uri="{FF2B5EF4-FFF2-40B4-BE49-F238E27FC236}">
                            <a16:creationId xmlns:a16="http://schemas.microsoft.com/office/drawing/2014/main" id="{33E57ADD-3618-49F0-BD0E-0367C5CC3F98}"/>
                          </a:ext>
                        </a:extLst>
                      </p:cNvPr>
                      <p:cNvPicPr/>
                      <p:nvPr/>
                    </p:nvPicPr>
                    <p:blipFill>
                      <a:blip r:embed="rId6"/>
                      <a:stretch>
                        <a:fillRect/>
                      </a:stretch>
                    </p:blipFill>
                    <p:spPr>
                      <a:xfrm>
                        <a:off x="79941" y="4914520"/>
                        <a:ext cx="1638300" cy="28575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040A2813-E202-4507-A948-3F0C460AB053}"/>
              </a:ext>
            </a:extLst>
          </p:cNvPr>
          <p:cNvGraphicFramePr>
            <a:graphicFrameLocks noChangeAspect="1"/>
          </p:cNvGraphicFramePr>
          <p:nvPr>
            <p:extLst>
              <p:ext uri="{D42A27DB-BD31-4B8C-83A1-F6EECF244321}">
                <p14:modId xmlns:p14="http://schemas.microsoft.com/office/powerpoint/2010/main" val="359084838"/>
              </p:ext>
            </p:extLst>
          </p:nvPr>
        </p:nvGraphicFramePr>
        <p:xfrm>
          <a:off x="1920556" y="1161677"/>
          <a:ext cx="3400425" cy="3556757"/>
        </p:xfrm>
        <a:graphic>
          <a:graphicData uri="http://schemas.openxmlformats.org/presentationml/2006/ole">
            <mc:AlternateContent xmlns:mc="http://schemas.openxmlformats.org/markup-compatibility/2006">
              <mc:Choice xmlns:v="urn:schemas-microsoft-com:vml" Requires="v">
                <p:oleObj spid="_x0000_s49361" name="Bitmap Image" r:id="rId7" imgW="3400560" imgH="2943360" progId="PBrush">
                  <p:embed/>
                </p:oleObj>
              </mc:Choice>
              <mc:Fallback>
                <p:oleObj name="Bitmap Image" r:id="rId7" imgW="3400560" imgH="2943360" progId="PBrush">
                  <p:embed/>
                  <p:pic>
                    <p:nvPicPr>
                      <p:cNvPr id="8" name="Object 7">
                        <a:extLst>
                          <a:ext uri="{FF2B5EF4-FFF2-40B4-BE49-F238E27FC236}">
                            <a16:creationId xmlns:a16="http://schemas.microsoft.com/office/drawing/2014/main" id="{C88DED70-818E-485E-9D9B-22B8AD634FA0}"/>
                          </a:ext>
                        </a:extLst>
                      </p:cNvPr>
                      <p:cNvPicPr/>
                      <p:nvPr/>
                    </p:nvPicPr>
                    <p:blipFill>
                      <a:blip r:embed="rId8"/>
                      <a:stretch>
                        <a:fillRect/>
                      </a:stretch>
                    </p:blipFill>
                    <p:spPr>
                      <a:xfrm>
                        <a:off x="1920556" y="1161677"/>
                        <a:ext cx="3400425" cy="355675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DA263475-DC99-4C71-B3F7-1071C1F0CF9A}"/>
              </a:ext>
            </a:extLst>
          </p:cNvPr>
          <p:cNvGraphicFramePr>
            <a:graphicFrameLocks noChangeAspect="1"/>
          </p:cNvGraphicFramePr>
          <p:nvPr>
            <p:extLst>
              <p:ext uri="{D42A27DB-BD31-4B8C-83A1-F6EECF244321}">
                <p14:modId xmlns:p14="http://schemas.microsoft.com/office/powerpoint/2010/main" val="3754408416"/>
              </p:ext>
            </p:extLst>
          </p:nvPr>
        </p:nvGraphicFramePr>
        <p:xfrm>
          <a:off x="2814323" y="4865905"/>
          <a:ext cx="2209800" cy="333375"/>
        </p:xfrm>
        <a:graphic>
          <a:graphicData uri="http://schemas.openxmlformats.org/presentationml/2006/ole">
            <mc:AlternateContent xmlns:mc="http://schemas.openxmlformats.org/markup-compatibility/2006">
              <mc:Choice xmlns:v="urn:schemas-microsoft-com:vml" Requires="v">
                <p:oleObj spid="_x0000_s49362" name="Bitmap Image" r:id="rId9" imgW="2209680" imgH="333360" progId="PBrush">
                  <p:embed/>
                </p:oleObj>
              </mc:Choice>
              <mc:Fallback>
                <p:oleObj name="Bitmap Image" r:id="rId9" imgW="2209680" imgH="333360" progId="PBrush">
                  <p:embed/>
                  <p:pic>
                    <p:nvPicPr>
                      <p:cNvPr id="9" name="Object 8">
                        <a:extLst>
                          <a:ext uri="{FF2B5EF4-FFF2-40B4-BE49-F238E27FC236}">
                            <a16:creationId xmlns:a16="http://schemas.microsoft.com/office/drawing/2014/main" id="{46E47259-6BE7-4E4C-ADA3-29309446D65E}"/>
                          </a:ext>
                        </a:extLst>
                      </p:cNvPr>
                      <p:cNvPicPr/>
                      <p:nvPr/>
                    </p:nvPicPr>
                    <p:blipFill>
                      <a:blip r:embed="rId10"/>
                      <a:stretch>
                        <a:fillRect/>
                      </a:stretch>
                    </p:blipFill>
                    <p:spPr>
                      <a:xfrm>
                        <a:off x="2814323" y="4865905"/>
                        <a:ext cx="2209800" cy="3333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964A1104-8B01-49AF-9860-E539F4B09DC1}"/>
              </a:ext>
            </a:extLst>
          </p:cNvPr>
          <p:cNvGraphicFramePr>
            <a:graphicFrameLocks noChangeAspect="1"/>
          </p:cNvGraphicFramePr>
          <p:nvPr>
            <p:extLst>
              <p:ext uri="{D42A27DB-BD31-4B8C-83A1-F6EECF244321}">
                <p14:modId xmlns:p14="http://schemas.microsoft.com/office/powerpoint/2010/main" val="3748971383"/>
              </p:ext>
            </p:extLst>
          </p:nvPr>
        </p:nvGraphicFramePr>
        <p:xfrm>
          <a:off x="1246872" y="5341798"/>
          <a:ext cx="2667000" cy="304800"/>
        </p:xfrm>
        <a:graphic>
          <a:graphicData uri="http://schemas.openxmlformats.org/presentationml/2006/ole">
            <mc:AlternateContent xmlns:mc="http://schemas.openxmlformats.org/markup-compatibility/2006">
              <mc:Choice xmlns:v="urn:schemas-microsoft-com:vml" Requires="v">
                <p:oleObj spid="_x0000_s49363" name="Bitmap Image" r:id="rId11" imgW="2666880" imgH="304920" progId="PBrush">
                  <p:embed/>
                </p:oleObj>
              </mc:Choice>
              <mc:Fallback>
                <p:oleObj name="Bitmap Image" r:id="rId11" imgW="2666880" imgH="304920" progId="PBrush">
                  <p:embed/>
                  <p:pic>
                    <p:nvPicPr>
                      <p:cNvPr id="10" name="Object 9">
                        <a:extLst>
                          <a:ext uri="{FF2B5EF4-FFF2-40B4-BE49-F238E27FC236}">
                            <a16:creationId xmlns:a16="http://schemas.microsoft.com/office/drawing/2014/main" id="{B09F4E01-07C9-44DF-91EB-B6C749ED90D8}"/>
                          </a:ext>
                        </a:extLst>
                      </p:cNvPr>
                      <p:cNvPicPr/>
                      <p:nvPr/>
                    </p:nvPicPr>
                    <p:blipFill>
                      <a:blip r:embed="rId12"/>
                      <a:stretch>
                        <a:fillRect/>
                      </a:stretch>
                    </p:blipFill>
                    <p:spPr>
                      <a:xfrm>
                        <a:off x="1246872" y="5341798"/>
                        <a:ext cx="2667000" cy="3048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1466C4C-F405-4A99-872A-ACC73E2A9A37}"/>
                  </a:ext>
                </a:extLst>
              </p:cNvPr>
              <p:cNvSpPr txBox="1"/>
              <p:nvPr/>
            </p:nvSpPr>
            <p:spPr>
              <a:xfrm>
                <a:off x="5362399" y="35161"/>
                <a:ext cx="6708242" cy="6863417"/>
              </a:xfrm>
              <a:prstGeom prst="rect">
                <a:avLst/>
              </a:prstGeom>
              <a:noFill/>
              <a:ln>
                <a:solidFill>
                  <a:schemeClr val="accent1"/>
                </a:solidFill>
              </a:ln>
            </p:spPr>
            <p:txBody>
              <a:bodyPr wrap="square">
                <a:spAutoFit/>
              </a:bodyPr>
              <a:lstStyle/>
              <a:p>
                <a:pPr marL="342900" indent="-342900" algn="just">
                  <a:buFont typeface="Arial" panose="020B0604020202020204" pitchFamily="34" charset="0"/>
                  <a:buChar char="•"/>
                </a:pPr>
                <a:r>
                  <a:rPr lang="en-US" sz="2000" b="0" i="0" u="none" strike="noStrike" baseline="0" dirty="0">
                    <a:latin typeface="Times-Roman"/>
                  </a:rPr>
                  <a:t>A program is in </a:t>
                </a:r>
                <a:r>
                  <a:rPr lang="en-US" sz="2000" b="1" i="1" dirty="0">
                    <a:solidFill>
                      <a:srgbClr val="FF0000"/>
                    </a:solidFill>
                    <a:latin typeface="Times-RomanSC"/>
                  </a:rPr>
                  <a:t>SSA</a:t>
                </a:r>
                <a:r>
                  <a:rPr lang="en-US" sz="2000" b="0" i="0" u="none" strike="noStrike" baseline="0" dirty="0">
                    <a:latin typeface="Times-RomanSC"/>
                  </a:rPr>
                  <a:t> </a:t>
                </a:r>
                <a:r>
                  <a:rPr lang="en-US" sz="2000" b="0" i="0" u="none" strike="noStrike" baseline="0" dirty="0">
                    <a:latin typeface="Times-Roman"/>
                  </a:rPr>
                  <a:t>form when it meets two constraints: </a:t>
                </a:r>
              </a:p>
              <a:p>
                <a:pPr algn="just"/>
                <a:r>
                  <a:rPr lang="en-US" sz="2000" dirty="0">
                    <a:latin typeface="Times-Roman"/>
                  </a:rPr>
                  <a:t>(1) </a:t>
                </a:r>
                <a:r>
                  <a:rPr lang="en-US" sz="2000" b="0" i="0" u="none" strike="noStrike" baseline="0" dirty="0">
                    <a:latin typeface="Times-Roman"/>
                  </a:rPr>
                  <a:t>each definition has a distinct name; and </a:t>
                </a:r>
              </a:p>
              <a:p>
                <a:pPr algn="just"/>
                <a:r>
                  <a:rPr lang="en-US" sz="2000" b="0" i="0" u="none" strike="noStrike" baseline="0" dirty="0">
                    <a:latin typeface="Times-Roman"/>
                  </a:rPr>
                  <a:t>(2) each use refers to a single definition.</a:t>
                </a:r>
              </a:p>
              <a:p>
                <a:pPr marL="342900" indent="-342900" algn="just">
                  <a:buFont typeface="Arial" panose="020B0604020202020204" pitchFamily="34" charset="0"/>
                  <a:buChar char="•"/>
                </a:pPr>
                <a:endParaRPr lang="en-US" sz="2000" dirty="0">
                  <a:latin typeface="Times-Roman"/>
                </a:endParaRPr>
              </a:p>
              <a:p>
                <a:pPr marL="342900" indent="-342900" algn="just">
                  <a:buFont typeface="Arial" panose="020B0604020202020204" pitchFamily="34" charset="0"/>
                  <a:buChar char="•"/>
                </a:pPr>
                <a:r>
                  <a:rPr lang="en-US" sz="2000" b="0" i="0" u="none" strike="noStrike" baseline="0" dirty="0">
                    <a:latin typeface="Times-Roman"/>
                  </a:rPr>
                  <a:t>To transform an </a:t>
                </a:r>
                <a:r>
                  <a:rPr lang="en-US" sz="2000" b="1" i="1" u="none" strike="noStrike" baseline="0" dirty="0">
                    <a:solidFill>
                      <a:srgbClr val="FF0000"/>
                    </a:solidFill>
                    <a:latin typeface="Times-Roman"/>
                  </a:rPr>
                  <a:t>IR</a:t>
                </a:r>
                <a:r>
                  <a:rPr lang="en-US" sz="2000" b="1" i="1" u="none" strike="noStrike" baseline="0" dirty="0">
                    <a:solidFill>
                      <a:srgbClr val="FF0000"/>
                    </a:solidFill>
                    <a:latin typeface="Times-RomanSC"/>
                  </a:rPr>
                  <a:t> </a:t>
                </a:r>
                <a:r>
                  <a:rPr lang="en-US" sz="2000" b="1" i="1" u="none" strike="noStrike" baseline="0" dirty="0">
                    <a:solidFill>
                      <a:srgbClr val="FF0000"/>
                    </a:solidFill>
                    <a:latin typeface="Times-Roman"/>
                  </a:rPr>
                  <a:t>program </a:t>
                </a:r>
                <a:r>
                  <a:rPr lang="en-US" sz="2000" b="0" i="0" u="none" strike="noStrike" baseline="0" dirty="0">
                    <a:latin typeface="Times-Roman"/>
                  </a:rPr>
                  <a:t>to </a:t>
                </a:r>
                <a:r>
                  <a:rPr lang="en-US" sz="2000" b="1" i="1" dirty="0">
                    <a:solidFill>
                      <a:srgbClr val="FF0000"/>
                    </a:solidFill>
                    <a:latin typeface="Times-Roman"/>
                  </a:rPr>
                  <a:t>SSA</a:t>
                </a:r>
                <a:r>
                  <a:rPr lang="en-US" sz="2000" b="0" i="0" u="none" strike="noStrike" baseline="0" dirty="0">
                    <a:latin typeface="Times-RomanSC"/>
                  </a:rPr>
                  <a:t> </a:t>
                </a:r>
                <a:r>
                  <a:rPr lang="en-US" sz="2000" b="0" i="0" u="none" strike="noStrike" baseline="0" dirty="0">
                    <a:latin typeface="Times-Roman"/>
                  </a:rPr>
                  <a:t>form, the compiler inserts </a:t>
                </a:r>
                <a14:m>
                  <m:oMath xmlns:m="http://schemas.openxmlformats.org/officeDocument/2006/math">
                    <m:r>
                      <a:rPr lang="en-US" sz="2000" b="1" i="1" u="none" strike="noStrike" baseline="0" smtClean="0">
                        <a:solidFill>
                          <a:srgbClr val="FF0000"/>
                        </a:solidFill>
                        <a:latin typeface="Cambria Math" panose="02040503050406030204" pitchFamily="18" charset="0"/>
                        <a:ea typeface="Cambria Math" panose="02040503050406030204" pitchFamily="18" charset="0"/>
                      </a:rPr>
                      <m:t>∅ </m:t>
                    </m:r>
                  </m:oMath>
                </a14:m>
                <a:r>
                  <a:rPr lang="en-US" sz="2000" b="1" i="1" u="none" strike="noStrike" baseline="0" dirty="0">
                    <a:solidFill>
                      <a:srgbClr val="FF0000"/>
                    </a:solidFill>
                    <a:latin typeface="Times-Roman"/>
                  </a:rPr>
                  <a:t>-functions </a:t>
                </a:r>
                <a:r>
                  <a:rPr lang="en-US" sz="2000" b="0" i="0" u="none" strike="noStrike" baseline="0" dirty="0">
                    <a:latin typeface="Times-Roman"/>
                  </a:rPr>
                  <a:t>at points where different control-flow paths merge and it then renames variables to make the single-assignment property hold.</a:t>
                </a:r>
              </a:p>
              <a:p>
                <a:pPr marL="342900" indent="-342900" algn="just">
                  <a:buFont typeface="Arial" panose="020B0604020202020204" pitchFamily="34" charset="0"/>
                  <a:buChar char="•"/>
                </a:pPr>
                <a:endParaRPr lang="en-US" sz="2000" dirty="0">
                  <a:latin typeface="Times-Roman"/>
                </a:endParaRPr>
              </a:p>
              <a:p>
                <a:pPr marL="342900" indent="-342900" algn="just">
                  <a:buFont typeface="Arial" panose="020B0604020202020204" pitchFamily="34" charset="0"/>
                  <a:buChar char="•"/>
                </a:pPr>
                <a:r>
                  <a:rPr lang="en-US" sz="2000" b="0" i="0" u="none" strike="noStrike" baseline="0" dirty="0">
                    <a:latin typeface="Times-Roman"/>
                  </a:rPr>
                  <a:t>To clarify all these points, consider the </a:t>
                </a:r>
                <a:r>
                  <a:rPr lang="en-US" sz="2000" b="1" i="1" dirty="0">
                    <a:solidFill>
                      <a:srgbClr val="FF0000"/>
                    </a:solidFill>
                    <a:latin typeface="Cambria Math" panose="02040503050406030204" pitchFamily="18" charset="0"/>
                    <a:ea typeface="Cambria Math" panose="02040503050406030204" pitchFamily="18" charset="0"/>
                  </a:rPr>
                  <a:t>example</a:t>
                </a:r>
                <a:r>
                  <a:rPr lang="en-US" sz="2000" b="0" i="0" u="none" strike="noStrike" baseline="0" dirty="0">
                    <a:latin typeface="Times-Roman"/>
                  </a:rPr>
                  <a:t> with small loop shown on the left side of Figure 5.9. The right column shows the same code in </a:t>
                </a:r>
                <a:r>
                  <a:rPr lang="en-US" sz="2000" dirty="0">
                    <a:latin typeface="Times-RomanSC"/>
                  </a:rPr>
                  <a:t>SSA </a:t>
                </a:r>
                <a:r>
                  <a:rPr lang="en-US" sz="2000" b="0" i="0" u="none" strike="noStrike" baseline="0" dirty="0">
                    <a:latin typeface="Times-Roman"/>
                  </a:rPr>
                  <a:t>form.</a:t>
                </a:r>
              </a:p>
              <a:p>
                <a:pPr marL="342900" indent="-342900" algn="just">
                  <a:buFont typeface="Arial" panose="020B0604020202020204" pitchFamily="34" charset="0"/>
                  <a:buChar char="•"/>
                </a:pPr>
                <a:endParaRPr lang="en-US" sz="2000" dirty="0">
                  <a:latin typeface="Times-Roman"/>
                </a:endParaRPr>
              </a:p>
              <a:p>
                <a:pPr marL="342900" indent="-342900" algn="just">
                  <a:buFont typeface="Arial" panose="020B0604020202020204" pitchFamily="34" charset="0"/>
                  <a:buChar char="•"/>
                </a:pPr>
                <a:r>
                  <a:rPr lang="en-US" sz="2000" b="0" i="0" u="none" strike="noStrike" baseline="0" dirty="0">
                    <a:latin typeface="Times-Roman"/>
                  </a:rPr>
                  <a:t>Variable names include </a:t>
                </a:r>
                <a:r>
                  <a:rPr lang="en-US" sz="2000" b="1" i="1" dirty="0">
                    <a:solidFill>
                      <a:srgbClr val="FF0000"/>
                    </a:solidFill>
                    <a:latin typeface="Cambria Math" panose="02040503050406030204" pitchFamily="18" charset="0"/>
                    <a:ea typeface="Cambria Math" panose="02040503050406030204" pitchFamily="18" charset="0"/>
                  </a:rPr>
                  <a:t>subscripts</a:t>
                </a:r>
                <a:r>
                  <a:rPr lang="en-US" sz="2000" b="0" i="0" u="none" strike="noStrike" baseline="0" dirty="0">
                    <a:latin typeface="Times-Roman"/>
                  </a:rPr>
                  <a:t> to create a distinct name for each definition. </a:t>
                </a:r>
              </a:p>
              <a:p>
                <a:pPr marL="342900" indent="-342900" algn="just">
                  <a:buFont typeface="Arial" panose="020B0604020202020204" pitchFamily="34" charset="0"/>
                  <a:buChar char="•"/>
                </a:pPr>
                <a:endParaRPr lang="en-US" sz="2000" dirty="0">
                  <a:solidFill>
                    <a:srgbClr val="FF0000"/>
                  </a:solidFill>
                  <a:latin typeface="Times-Roman"/>
                  <a:ea typeface="Cambria Math" panose="02040503050406030204" pitchFamily="18" charset="0"/>
                </a:endParaRPr>
              </a:p>
              <a:p>
                <a:pPr marL="342900" indent="-342900" algn="just">
                  <a:buFont typeface="Arial" panose="020B0604020202020204" pitchFamily="34" charset="0"/>
                  <a:buChar char="•"/>
                </a:pPr>
                <a14:m>
                  <m:oMath xmlns:m="http://schemas.openxmlformats.org/officeDocument/2006/math">
                    <m:r>
                      <a:rPr lang="en-US" sz="2000" b="1" i="1">
                        <a:solidFill>
                          <a:srgbClr val="FF0000"/>
                        </a:solidFill>
                        <a:latin typeface="Cambria Math" panose="02040503050406030204" pitchFamily="18" charset="0"/>
                        <a:ea typeface="Cambria Math" panose="02040503050406030204" pitchFamily="18" charset="0"/>
                      </a:rPr>
                      <m:t>∅ </m:t>
                    </m:r>
                  </m:oMath>
                </a14:m>
                <a:r>
                  <a:rPr lang="en-US" sz="2000" b="1" i="1" dirty="0">
                    <a:solidFill>
                      <a:srgbClr val="FF0000"/>
                    </a:solidFill>
                    <a:latin typeface="Cambria Math" panose="02040503050406030204" pitchFamily="18" charset="0"/>
                    <a:ea typeface="Cambria Math" panose="02040503050406030204" pitchFamily="18" charset="0"/>
                  </a:rPr>
                  <a:t>- functions </a:t>
                </a:r>
                <a:r>
                  <a:rPr lang="en-US" sz="2000" b="0" i="0" u="none" strike="noStrike" baseline="0" dirty="0">
                    <a:latin typeface="Times-Roman"/>
                  </a:rPr>
                  <a:t>have been inserted at points where multiple distinct values can reach the start of a block. </a:t>
                </a:r>
              </a:p>
              <a:p>
                <a:pPr marL="342900" indent="-342900" algn="just">
                  <a:buFont typeface="Arial" panose="020B0604020202020204" pitchFamily="34" charset="0"/>
                  <a:buChar char="•"/>
                </a:pPr>
                <a:endParaRPr lang="en-US" sz="2000" b="0" i="0" u="none" strike="noStrike" baseline="0" dirty="0">
                  <a:latin typeface="Times-Roman"/>
                </a:endParaRPr>
              </a:p>
              <a:p>
                <a:pPr marL="342900" indent="-342900" algn="just">
                  <a:buFont typeface="Arial" panose="020B0604020202020204" pitchFamily="34" charset="0"/>
                  <a:buChar char="•"/>
                </a:pPr>
                <a:r>
                  <a:rPr lang="en-US" sz="2000" b="0" i="0" u="none" strike="noStrike" baseline="0" dirty="0">
                    <a:latin typeface="Times-Roman"/>
                  </a:rPr>
                  <a:t>Finally, the </a:t>
                </a:r>
                <a:r>
                  <a:rPr lang="en-US" sz="2000" b="1" i="1" dirty="0">
                    <a:solidFill>
                      <a:srgbClr val="FF0000"/>
                    </a:solidFill>
                    <a:latin typeface="Cambria Math" panose="02040503050406030204" pitchFamily="18" charset="0"/>
                    <a:ea typeface="Cambria Math" panose="02040503050406030204" pitchFamily="18" charset="0"/>
                  </a:rPr>
                  <a:t>while</a:t>
                </a:r>
                <a:r>
                  <a:rPr lang="en-US" sz="2000" b="0" i="0" u="none" strike="noStrike" baseline="0" dirty="0">
                    <a:latin typeface="LetterGothic"/>
                  </a:rPr>
                  <a:t> </a:t>
                </a:r>
                <a:r>
                  <a:rPr lang="en-US" sz="2000" b="0" i="0" u="none" strike="noStrike" baseline="0" dirty="0">
                    <a:latin typeface="Times-Roman"/>
                  </a:rPr>
                  <a:t>construct has been </a:t>
                </a:r>
                <a:r>
                  <a:rPr lang="en-US" sz="2000" b="1" i="1" dirty="0">
                    <a:solidFill>
                      <a:srgbClr val="FF0000"/>
                    </a:solidFill>
                    <a:latin typeface="Cambria Math" panose="02040503050406030204" pitchFamily="18" charset="0"/>
                    <a:ea typeface="Cambria Math" panose="02040503050406030204" pitchFamily="18" charset="0"/>
                  </a:rPr>
                  <a:t>rewritten</a:t>
                </a:r>
                <a:r>
                  <a:rPr lang="en-US" sz="2000" b="0" i="0" u="none" strike="noStrike" baseline="0" dirty="0">
                    <a:latin typeface="Times-Roman"/>
                  </a:rPr>
                  <a:t> with two distinct tests, to reflect the fact that the initial test refers to </a:t>
                </a:r>
                <a:r>
                  <a:rPr lang="en-US" sz="2000" b="1" i="1" dirty="0">
                    <a:solidFill>
                      <a:srgbClr val="FF0000"/>
                    </a:solidFill>
                    <a:latin typeface="Cambria Math" panose="02040503050406030204" pitchFamily="18" charset="0"/>
                    <a:ea typeface="Cambria Math" panose="02040503050406030204" pitchFamily="18" charset="0"/>
                  </a:rPr>
                  <a:t>x0</a:t>
                </a:r>
                <a:r>
                  <a:rPr lang="en-US" sz="2000" b="0" i="0" u="none" strike="noStrike" baseline="0" dirty="0">
                    <a:latin typeface="LetterGothic"/>
                  </a:rPr>
                  <a:t> </a:t>
                </a:r>
                <a:r>
                  <a:rPr lang="en-US" sz="2000" b="0" i="0" u="none" strike="noStrike" baseline="0" dirty="0">
                    <a:latin typeface="Times-Roman"/>
                  </a:rPr>
                  <a:t>while the end-of-loop test refers to </a:t>
                </a:r>
                <a:r>
                  <a:rPr lang="en-US" sz="2000" b="1" i="1" dirty="0">
                    <a:solidFill>
                      <a:srgbClr val="FF0000"/>
                    </a:solidFill>
                    <a:latin typeface="Cambria Math" panose="02040503050406030204" pitchFamily="18" charset="0"/>
                    <a:ea typeface="Cambria Math" panose="02040503050406030204" pitchFamily="18" charset="0"/>
                  </a:rPr>
                  <a:t>x2</a:t>
                </a:r>
                <a:r>
                  <a:rPr lang="en-US" sz="2000" b="0" i="0" u="none" strike="noStrike" baseline="0" dirty="0">
                    <a:latin typeface="Times-Roman"/>
                  </a:rPr>
                  <a:t>.</a:t>
                </a:r>
                <a:endParaRPr lang="en-US" sz="2000" dirty="0"/>
              </a:p>
            </p:txBody>
          </p:sp>
        </mc:Choice>
        <mc:Fallback xmlns="">
          <p:sp>
            <p:nvSpPr>
              <p:cNvPr id="10" name="TextBox 9">
                <a:extLst>
                  <a:ext uri="{FF2B5EF4-FFF2-40B4-BE49-F238E27FC236}">
                    <a16:creationId xmlns:a16="http://schemas.microsoft.com/office/drawing/2014/main" id="{31466C4C-F405-4A99-872A-ACC73E2A9A37}"/>
                  </a:ext>
                </a:extLst>
              </p:cNvPr>
              <p:cNvSpPr txBox="1">
                <a:spLocks noRot="1" noChangeAspect="1" noMove="1" noResize="1" noEditPoints="1" noAdjustHandles="1" noChangeArrowheads="1" noChangeShapeType="1" noTextEdit="1"/>
              </p:cNvSpPr>
              <p:nvPr/>
            </p:nvSpPr>
            <p:spPr>
              <a:xfrm>
                <a:off x="5362399" y="35161"/>
                <a:ext cx="6708242" cy="6863417"/>
              </a:xfrm>
              <a:prstGeom prst="rect">
                <a:avLst/>
              </a:prstGeom>
              <a:blipFill>
                <a:blip r:embed="rId13"/>
                <a:stretch>
                  <a:fillRect l="-907" t="-443" r="-817" b="-443"/>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33288335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E2056A-921C-4DAB-8A8F-110D14CF0D95}"/>
              </a:ext>
            </a:extLst>
          </p:cNvPr>
          <p:cNvSpPr txBox="1"/>
          <p:nvPr/>
        </p:nvSpPr>
        <p:spPr>
          <a:xfrm>
            <a:off x="0" y="0"/>
            <a:ext cx="2810513" cy="400110"/>
          </a:xfrm>
          <a:prstGeom prst="rect">
            <a:avLst/>
          </a:prstGeom>
          <a:solidFill>
            <a:srgbClr val="FFFF00"/>
          </a:solidFill>
          <a:ln>
            <a:solidFill>
              <a:schemeClr val="accent1"/>
            </a:solidFill>
          </a:ln>
        </p:spPr>
        <p:txBody>
          <a:bodyPr wrap="none" rtlCol="0">
            <a:spAutoFit/>
          </a:bodyPr>
          <a:lstStyle/>
          <a:p>
            <a:r>
              <a:rPr lang="en-US" sz="2000" b="1" dirty="0"/>
              <a:t>Mapping values to name</a:t>
            </a:r>
          </a:p>
        </p:txBody>
      </p:sp>
      <p:sp>
        <p:nvSpPr>
          <p:cNvPr id="3" name="TextBox 2">
            <a:extLst>
              <a:ext uri="{FF2B5EF4-FFF2-40B4-BE49-F238E27FC236}">
                <a16:creationId xmlns:a16="http://schemas.microsoft.com/office/drawing/2014/main" id="{73B5AA0F-3905-40C3-B149-5FB65AD36A72}"/>
              </a:ext>
            </a:extLst>
          </p:cNvPr>
          <p:cNvSpPr txBox="1"/>
          <p:nvPr/>
        </p:nvSpPr>
        <p:spPr>
          <a:xfrm>
            <a:off x="0" y="541638"/>
            <a:ext cx="3169919" cy="369332"/>
          </a:xfrm>
          <a:prstGeom prst="rect">
            <a:avLst/>
          </a:prstGeom>
          <a:solidFill>
            <a:schemeClr val="accent4">
              <a:lumMod val="20000"/>
              <a:lumOff val="80000"/>
            </a:schemeClr>
          </a:solidFill>
          <a:ln>
            <a:solidFill>
              <a:srgbClr val="FF0000"/>
            </a:solidFill>
          </a:ln>
        </p:spPr>
        <p:txBody>
          <a:bodyPr wrap="square">
            <a:spAutoFit/>
          </a:bodyPr>
          <a:lstStyle/>
          <a:p>
            <a:pPr algn="l"/>
            <a:r>
              <a:rPr lang="en-US" sz="1800" b="1" i="0" u="none" strike="noStrike" baseline="0" dirty="0">
                <a:latin typeface="Myriad-Bold"/>
              </a:rPr>
              <a:t>Static Single Assignment form</a:t>
            </a:r>
            <a:endParaRPr lang="en-US" dirty="0"/>
          </a:p>
        </p:txBody>
      </p:sp>
      <p:graphicFrame>
        <p:nvGraphicFramePr>
          <p:cNvPr id="4" name="Object 3">
            <a:extLst>
              <a:ext uri="{FF2B5EF4-FFF2-40B4-BE49-F238E27FC236}">
                <a16:creationId xmlns:a16="http://schemas.microsoft.com/office/drawing/2014/main" id="{47A481CE-0562-4F55-AE47-862C089CAFE6}"/>
              </a:ext>
            </a:extLst>
          </p:cNvPr>
          <p:cNvGraphicFramePr>
            <a:graphicFrameLocks noChangeAspect="1"/>
          </p:cNvGraphicFramePr>
          <p:nvPr>
            <p:extLst>
              <p:ext uri="{D42A27DB-BD31-4B8C-83A1-F6EECF244321}">
                <p14:modId xmlns:p14="http://schemas.microsoft.com/office/powerpoint/2010/main" val="4107981160"/>
              </p:ext>
            </p:extLst>
          </p:nvPr>
        </p:nvGraphicFramePr>
        <p:xfrm>
          <a:off x="41417" y="3430351"/>
          <a:ext cx="1866900" cy="1609725"/>
        </p:xfrm>
        <a:graphic>
          <a:graphicData uri="http://schemas.openxmlformats.org/presentationml/2006/ole">
            <mc:AlternateContent xmlns:mc="http://schemas.openxmlformats.org/markup-compatibility/2006">
              <mc:Choice xmlns:v="urn:schemas-microsoft-com:vml" Requires="v">
                <p:oleObj spid="_x0000_s50383" name="Bitmap Image" r:id="rId3" imgW="1866960" imgH="1609560" progId="PBrush">
                  <p:embed/>
                </p:oleObj>
              </mc:Choice>
              <mc:Fallback>
                <p:oleObj name="Bitmap Image" r:id="rId3" imgW="1866960" imgH="1609560" progId="PBrush">
                  <p:embed/>
                  <p:pic>
                    <p:nvPicPr>
                      <p:cNvPr id="6" name="Object 5">
                        <a:extLst>
                          <a:ext uri="{FF2B5EF4-FFF2-40B4-BE49-F238E27FC236}">
                            <a16:creationId xmlns:a16="http://schemas.microsoft.com/office/drawing/2014/main" id="{D14DD16B-6A9B-460A-878B-6652D65106B0}"/>
                          </a:ext>
                        </a:extLst>
                      </p:cNvPr>
                      <p:cNvPicPr/>
                      <p:nvPr/>
                    </p:nvPicPr>
                    <p:blipFill>
                      <a:blip r:embed="rId4"/>
                      <a:stretch>
                        <a:fillRect/>
                      </a:stretch>
                    </p:blipFill>
                    <p:spPr>
                      <a:xfrm>
                        <a:off x="41417" y="3430351"/>
                        <a:ext cx="1866900" cy="160972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196DE41D-E356-49E6-9BC0-74407D62BA47}"/>
              </a:ext>
            </a:extLst>
          </p:cNvPr>
          <p:cNvGraphicFramePr>
            <a:graphicFrameLocks noChangeAspect="1"/>
          </p:cNvGraphicFramePr>
          <p:nvPr>
            <p:extLst>
              <p:ext uri="{D42A27DB-BD31-4B8C-83A1-F6EECF244321}">
                <p14:modId xmlns:p14="http://schemas.microsoft.com/office/powerpoint/2010/main" val="2395489013"/>
              </p:ext>
            </p:extLst>
          </p:nvPr>
        </p:nvGraphicFramePr>
        <p:xfrm>
          <a:off x="121358" y="5088691"/>
          <a:ext cx="1638300" cy="285750"/>
        </p:xfrm>
        <a:graphic>
          <a:graphicData uri="http://schemas.openxmlformats.org/presentationml/2006/ole">
            <mc:AlternateContent xmlns:mc="http://schemas.openxmlformats.org/markup-compatibility/2006">
              <mc:Choice xmlns:v="urn:schemas-microsoft-com:vml" Requires="v">
                <p:oleObj spid="_x0000_s50384" name="Bitmap Image" r:id="rId5" imgW="1638360" imgH="285840" progId="PBrush">
                  <p:embed/>
                </p:oleObj>
              </mc:Choice>
              <mc:Fallback>
                <p:oleObj name="Bitmap Image" r:id="rId5" imgW="1638360" imgH="285840" progId="PBrush">
                  <p:embed/>
                  <p:pic>
                    <p:nvPicPr>
                      <p:cNvPr id="7" name="Object 6">
                        <a:extLst>
                          <a:ext uri="{FF2B5EF4-FFF2-40B4-BE49-F238E27FC236}">
                            <a16:creationId xmlns:a16="http://schemas.microsoft.com/office/drawing/2014/main" id="{33E57ADD-3618-49F0-BD0E-0367C5CC3F98}"/>
                          </a:ext>
                        </a:extLst>
                      </p:cNvPr>
                      <p:cNvPicPr/>
                      <p:nvPr/>
                    </p:nvPicPr>
                    <p:blipFill>
                      <a:blip r:embed="rId6"/>
                      <a:stretch>
                        <a:fillRect/>
                      </a:stretch>
                    </p:blipFill>
                    <p:spPr>
                      <a:xfrm>
                        <a:off x="121358" y="5088691"/>
                        <a:ext cx="1638300" cy="28575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0DACFF92-A6C4-4254-9E80-B92371C13D9B}"/>
              </a:ext>
            </a:extLst>
          </p:cNvPr>
          <p:cNvGraphicFramePr>
            <a:graphicFrameLocks noChangeAspect="1"/>
          </p:cNvGraphicFramePr>
          <p:nvPr>
            <p:extLst>
              <p:ext uri="{D42A27DB-BD31-4B8C-83A1-F6EECF244321}">
                <p14:modId xmlns:p14="http://schemas.microsoft.com/office/powerpoint/2010/main" val="636429847"/>
              </p:ext>
            </p:extLst>
          </p:nvPr>
        </p:nvGraphicFramePr>
        <p:xfrm>
          <a:off x="1961973" y="1335848"/>
          <a:ext cx="3400425" cy="3556757"/>
        </p:xfrm>
        <a:graphic>
          <a:graphicData uri="http://schemas.openxmlformats.org/presentationml/2006/ole">
            <mc:AlternateContent xmlns:mc="http://schemas.openxmlformats.org/markup-compatibility/2006">
              <mc:Choice xmlns:v="urn:schemas-microsoft-com:vml" Requires="v">
                <p:oleObj spid="_x0000_s50385" name="Bitmap Image" r:id="rId7" imgW="3400560" imgH="2943360" progId="PBrush">
                  <p:embed/>
                </p:oleObj>
              </mc:Choice>
              <mc:Fallback>
                <p:oleObj name="Bitmap Image" r:id="rId7" imgW="3400560" imgH="2943360" progId="PBrush">
                  <p:embed/>
                  <p:pic>
                    <p:nvPicPr>
                      <p:cNvPr id="8" name="Object 7">
                        <a:extLst>
                          <a:ext uri="{FF2B5EF4-FFF2-40B4-BE49-F238E27FC236}">
                            <a16:creationId xmlns:a16="http://schemas.microsoft.com/office/drawing/2014/main" id="{C88DED70-818E-485E-9D9B-22B8AD634FA0}"/>
                          </a:ext>
                        </a:extLst>
                      </p:cNvPr>
                      <p:cNvPicPr/>
                      <p:nvPr/>
                    </p:nvPicPr>
                    <p:blipFill>
                      <a:blip r:embed="rId8"/>
                      <a:stretch>
                        <a:fillRect/>
                      </a:stretch>
                    </p:blipFill>
                    <p:spPr>
                      <a:xfrm>
                        <a:off x="1961973" y="1335848"/>
                        <a:ext cx="3400425" cy="355675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D771C408-0DF1-44C9-A178-E6FBE2BF3DE6}"/>
              </a:ext>
            </a:extLst>
          </p:cNvPr>
          <p:cNvGraphicFramePr>
            <a:graphicFrameLocks noChangeAspect="1"/>
          </p:cNvGraphicFramePr>
          <p:nvPr>
            <p:extLst>
              <p:ext uri="{D42A27DB-BD31-4B8C-83A1-F6EECF244321}">
                <p14:modId xmlns:p14="http://schemas.microsoft.com/office/powerpoint/2010/main" val="3164381157"/>
              </p:ext>
            </p:extLst>
          </p:nvPr>
        </p:nvGraphicFramePr>
        <p:xfrm>
          <a:off x="2855740" y="5040076"/>
          <a:ext cx="2209800" cy="333375"/>
        </p:xfrm>
        <a:graphic>
          <a:graphicData uri="http://schemas.openxmlformats.org/presentationml/2006/ole">
            <mc:AlternateContent xmlns:mc="http://schemas.openxmlformats.org/markup-compatibility/2006">
              <mc:Choice xmlns:v="urn:schemas-microsoft-com:vml" Requires="v">
                <p:oleObj spid="_x0000_s50386" name="Bitmap Image" r:id="rId9" imgW="2209680" imgH="333360" progId="PBrush">
                  <p:embed/>
                </p:oleObj>
              </mc:Choice>
              <mc:Fallback>
                <p:oleObj name="Bitmap Image" r:id="rId9" imgW="2209680" imgH="333360" progId="PBrush">
                  <p:embed/>
                  <p:pic>
                    <p:nvPicPr>
                      <p:cNvPr id="9" name="Object 8">
                        <a:extLst>
                          <a:ext uri="{FF2B5EF4-FFF2-40B4-BE49-F238E27FC236}">
                            <a16:creationId xmlns:a16="http://schemas.microsoft.com/office/drawing/2014/main" id="{46E47259-6BE7-4E4C-ADA3-29309446D65E}"/>
                          </a:ext>
                        </a:extLst>
                      </p:cNvPr>
                      <p:cNvPicPr/>
                      <p:nvPr/>
                    </p:nvPicPr>
                    <p:blipFill>
                      <a:blip r:embed="rId10"/>
                      <a:stretch>
                        <a:fillRect/>
                      </a:stretch>
                    </p:blipFill>
                    <p:spPr>
                      <a:xfrm>
                        <a:off x="2855740" y="5040076"/>
                        <a:ext cx="2209800" cy="3333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3817244F-2707-462C-9E8F-ACF6DECA4675}"/>
              </a:ext>
            </a:extLst>
          </p:cNvPr>
          <p:cNvGraphicFramePr>
            <a:graphicFrameLocks noChangeAspect="1"/>
          </p:cNvGraphicFramePr>
          <p:nvPr>
            <p:extLst>
              <p:ext uri="{D42A27DB-BD31-4B8C-83A1-F6EECF244321}">
                <p14:modId xmlns:p14="http://schemas.microsoft.com/office/powerpoint/2010/main" val="724843281"/>
              </p:ext>
            </p:extLst>
          </p:nvPr>
        </p:nvGraphicFramePr>
        <p:xfrm>
          <a:off x="1288289" y="5515969"/>
          <a:ext cx="2667000" cy="304800"/>
        </p:xfrm>
        <a:graphic>
          <a:graphicData uri="http://schemas.openxmlformats.org/presentationml/2006/ole">
            <mc:AlternateContent xmlns:mc="http://schemas.openxmlformats.org/markup-compatibility/2006">
              <mc:Choice xmlns:v="urn:schemas-microsoft-com:vml" Requires="v">
                <p:oleObj spid="_x0000_s50387" name="Bitmap Image" r:id="rId11" imgW="2666880" imgH="304920" progId="PBrush">
                  <p:embed/>
                </p:oleObj>
              </mc:Choice>
              <mc:Fallback>
                <p:oleObj name="Bitmap Image" r:id="rId11" imgW="2666880" imgH="304920" progId="PBrush">
                  <p:embed/>
                  <p:pic>
                    <p:nvPicPr>
                      <p:cNvPr id="10" name="Object 9">
                        <a:extLst>
                          <a:ext uri="{FF2B5EF4-FFF2-40B4-BE49-F238E27FC236}">
                            <a16:creationId xmlns:a16="http://schemas.microsoft.com/office/drawing/2014/main" id="{B09F4E01-07C9-44DF-91EB-B6C749ED90D8}"/>
                          </a:ext>
                        </a:extLst>
                      </p:cNvPr>
                      <p:cNvPicPr/>
                      <p:nvPr/>
                    </p:nvPicPr>
                    <p:blipFill>
                      <a:blip r:embed="rId12"/>
                      <a:stretch>
                        <a:fillRect/>
                      </a:stretch>
                    </p:blipFill>
                    <p:spPr>
                      <a:xfrm>
                        <a:off x="1288289" y="5515969"/>
                        <a:ext cx="2667000" cy="3048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D9D3387-5D58-49A3-8CFD-F957256CD923}"/>
                  </a:ext>
                </a:extLst>
              </p:cNvPr>
              <p:cNvSpPr txBox="1"/>
              <p:nvPr/>
            </p:nvSpPr>
            <p:spPr>
              <a:xfrm>
                <a:off x="5390875" y="26130"/>
                <a:ext cx="6743898" cy="6555641"/>
              </a:xfrm>
              <a:prstGeom prst="rect">
                <a:avLst/>
              </a:prstGeom>
              <a:noFill/>
              <a:ln>
                <a:solidFill>
                  <a:schemeClr val="accent1"/>
                </a:solidFill>
              </a:ln>
            </p:spPr>
            <p:txBody>
              <a:bodyPr wrap="square">
                <a:spAutoFit/>
              </a:bodyPr>
              <a:lstStyle/>
              <a:p>
                <a:pPr algn="just"/>
                <a:r>
                  <a:rPr lang="en-US" sz="2000" b="0" i="0" u="none" strike="noStrike" baseline="0" dirty="0">
                    <a:latin typeface="Times-Roman"/>
                  </a:rPr>
                  <a:t>The </a:t>
                </a:r>
                <a14:m>
                  <m:oMath xmlns:m="http://schemas.openxmlformats.org/officeDocument/2006/math">
                    <m:r>
                      <a:rPr lang="en-US" sz="2000" b="1" i="1">
                        <a:solidFill>
                          <a:srgbClr val="FF0000"/>
                        </a:solidFill>
                        <a:latin typeface="Cambria Math" panose="02040503050406030204" pitchFamily="18" charset="0"/>
                      </a:rPr>
                      <m:t>∅</m:t>
                    </m:r>
                  </m:oMath>
                </a14:m>
                <a:r>
                  <a:rPr lang="en-US" sz="2000" b="1" i="1" dirty="0">
                    <a:solidFill>
                      <a:srgbClr val="FF0000"/>
                    </a:solidFill>
                    <a:latin typeface="Times-RomanSC"/>
                  </a:rPr>
                  <a:t> -function’s behavior </a:t>
                </a:r>
                <a:r>
                  <a:rPr lang="en-US" sz="2000" b="0" i="0" u="none" strike="noStrike" baseline="0" dirty="0">
                    <a:latin typeface="Times-Roman"/>
                  </a:rPr>
                  <a:t>depends on context. </a:t>
                </a:r>
              </a:p>
              <a:p>
                <a:pPr algn="just"/>
                <a:endParaRPr lang="en-US" sz="2000" b="0" i="0" u="none" strike="noStrike" baseline="0" dirty="0">
                  <a:latin typeface="Times-Roman"/>
                </a:endParaRPr>
              </a:p>
              <a:p>
                <a:pPr algn="just"/>
                <a:r>
                  <a:rPr lang="en-US" sz="2000" dirty="0">
                    <a:latin typeface="Times-Roman"/>
                  </a:rPr>
                  <a:t>I</a:t>
                </a:r>
                <a:r>
                  <a:rPr lang="en-US" sz="2000" b="0" i="0" u="none" strike="noStrike" baseline="0" dirty="0">
                    <a:latin typeface="Times-Roman"/>
                  </a:rPr>
                  <a:t>t defines its target </a:t>
                </a:r>
                <a:r>
                  <a:rPr lang="en-US" sz="2000" b="1" i="1" dirty="0">
                    <a:solidFill>
                      <a:srgbClr val="FF0000"/>
                    </a:solidFill>
                    <a:latin typeface="Times-RomanSC"/>
                  </a:rPr>
                  <a:t>SSA</a:t>
                </a:r>
                <a:r>
                  <a:rPr lang="en-US" sz="2000" b="1" i="1" u="none" strike="noStrike" baseline="0" dirty="0">
                    <a:solidFill>
                      <a:srgbClr val="FF0000"/>
                    </a:solidFill>
                    <a:latin typeface="Times-RomanSC"/>
                  </a:rPr>
                  <a:t> </a:t>
                </a:r>
                <a:r>
                  <a:rPr lang="en-US" sz="2000" b="1" i="1" u="none" strike="noStrike" baseline="0" dirty="0">
                    <a:solidFill>
                      <a:srgbClr val="FF0000"/>
                    </a:solidFill>
                    <a:latin typeface="Times-Roman"/>
                  </a:rPr>
                  <a:t>name </a:t>
                </a:r>
                <a:r>
                  <a:rPr lang="en-US" sz="2000" b="0" i="0" u="none" strike="noStrike" baseline="0" dirty="0">
                    <a:latin typeface="Times-Roman"/>
                  </a:rPr>
                  <a:t>with the value of its argument that corresponds to the edge along which control entered the block. </a:t>
                </a:r>
              </a:p>
              <a:p>
                <a:pPr algn="just"/>
                <a:endParaRPr lang="en-US" sz="2000" dirty="0">
                  <a:latin typeface="Times-Roman"/>
                </a:endParaRPr>
              </a:p>
              <a:p>
                <a:pPr algn="just"/>
                <a:r>
                  <a:rPr lang="en-US" sz="2000" b="0" i="0" u="none" strike="noStrike" baseline="0" dirty="0">
                    <a:latin typeface="Times-Roman"/>
                  </a:rPr>
                  <a:t>Thus, when control flows into the loop from the block above the loop, the </a:t>
                </a:r>
                <a14:m>
                  <m:oMath xmlns:m="http://schemas.openxmlformats.org/officeDocument/2006/math">
                    <m:r>
                      <a:rPr lang="en-US" sz="2000" b="0" i="1" smtClean="0">
                        <a:solidFill>
                          <a:srgbClr val="FF0000"/>
                        </a:solidFill>
                        <a:latin typeface="Cambria Math" panose="02040503050406030204" pitchFamily="18" charset="0"/>
                        <a:ea typeface="Cambria Math" panose="02040503050406030204" pitchFamily="18" charset="0"/>
                      </a:rPr>
                      <m:t>∅ </m:t>
                    </m:r>
                  </m:oMath>
                </a14:m>
                <a:r>
                  <a:rPr lang="en-US" sz="2000" i="1" u="none" strike="noStrike" baseline="0" dirty="0">
                    <a:solidFill>
                      <a:srgbClr val="FF0000"/>
                    </a:solidFill>
                    <a:latin typeface="Times-Roman"/>
                  </a:rPr>
                  <a:t>-functions </a:t>
                </a:r>
                <a:r>
                  <a:rPr lang="en-US" sz="2000" b="0" i="0" u="none" strike="noStrike" baseline="0" dirty="0">
                    <a:latin typeface="Times-Roman"/>
                  </a:rPr>
                  <a:t>at the top of the loop body copy the values of </a:t>
                </a:r>
                <a:r>
                  <a:rPr lang="en-US" sz="2000" b="0" i="0" u="none" strike="noStrike" baseline="0" dirty="0">
                    <a:latin typeface="LetterGothic"/>
                  </a:rPr>
                  <a:t>x0 </a:t>
                </a:r>
                <a:r>
                  <a:rPr lang="en-US" sz="2000" b="0" i="0" u="none" strike="noStrike" baseline="0" dirty="0">
                    <a:latin typeface="Times-Roman"/>
                  </a:rPr>
                  <a:t>and </a:t>
                </a:r>
                <a:r>
                  <a:rPr lang="en-US" sz="2000" b="0" i="0" u="none" strike="noStrike" baseline="0" dirty="0">
                    <a:latin typeface="LetterGothic"/>
                  </a:rPr>
                  <a:t>y0 </a:t>
                </a:r>
                <a:r>
                  <a:rPr lang="en-US" sz="2000" b="0" i="0" u="none" strike="noStrike" baseline="0" dirty="0">
                    <a:latin typeface="Times-Roman"/>
                  </a:rPr>
                  <a:t>into </a:t>
                </a:r>
                <a:r>
                  <a:rPr lang="en-US" sz="2000" i="1" dirty="0">
                    <a:solidFill>
                      <a:srgbClr val="FF0000"/>
                    </a:solidFill>
                    <a:latin typeface="Cambria Math" panose="02040503050406030204" pitchFamily="18" charset="0"/>
                    <a:ea typeface="Cambria Math" panose="02040503050406030204" pitchFamily="18" charset="0"/>
                  </a:rPr>
                  <a:t>x1 and y1</a:t>
                </a:r>
                <a:r>
                  <a:rPr lang="en-US" sz="2000" b="0" i="0" u="none" strike="noStrike" baseline="0" dirty="0">
                    <a:latin typeface="Times-Roman"/>
                  </a:rPr>
                  <a:t>, respectively. </a:t>
                </a:r>
              </a:p>
              <a:p>
                <a:pPr algn="just"/>
                <a:endParaRPr lang="en-US" sz="2000" dirty="0">
                  <a:latin typeface="Times-Roman"/>
                </a:endParaRPr>
              </a:p>
              <a:p>
                <a:pPr algn="just"/>
                <a:r>
                  <a:rPr lang="en-US" sz="2000" b="0" i="0" u="none" strike="noStrike" baseline="0" dirty="0">
                    <a:latin typeface="Times-Roman"/>
                  </a:rPr>
                  <a:t>When control flows into the loop from the test at the loop’s bottom, the </a:t>
                </a:r>
                <a14:m>
                  <m:oMath xmlns:m="http://schemas.openxmlformats.org/officeDocument/2006/math">
                    <m:r>
                      <a:rPr lang="en-US" sz="2000" i="1">
                        <a:solidFill>
                          <a:srgbClr val="FF0000"/>
                        </a:solidFill>
                        <a:latin typeface="Cambria Math" panose="02040503050406030204" pitchFamily="18" charset="0"/>
                      </a:rPr>
                      <m:t>∅ </m:t>
                    </m:r>
                  </m:oMath>
                </a14:m>
                <a:r>
                  <a:rPr lang="en-US" sz="2000" i="1" dirty="0">
                    <a:solidFill>
                      <a:srgbClr val="FF0000"/>
                    </a:solidFill>
                    <a:latin typeface="Times-Roman"/>
                  </a:rPr>
                  <a:t>-functions </a:t>
                </a:r>
                <a:r>
                  <a:rPr lang="en-US" sz="2000" b="0" i="0" u="none" strike="noStrike" baseline="0" dirty="0">
                    <a:latin typeface="Times-Roman"/>
                  </a:rPr>
                  <a:t>select their other arguments, </a:t>
                </a:r>
                <a:r>
                  <a:rPr lang="en-US" sz="2000" i="1" dirty="0">
                    <a:solidFill>
                      <a:srgbClr val="FF0000"/>
                    </a:solidFill>
                    <a:latin typeface="Cambria Math" panose="02040503050406030204" pitchFamily="18" charset="0"/>
                    <a:ea typeface="Cambria Math" panose="02040503050406030204" pitchFamily="18" charset="0"/>
                  </a:rPr>
                  <a:t>x2 and y2</a:t>
                </a:r>
                <a:r>
                  <a:rPr lang="en-US" sz="2000" b="0" i="0" u="none" strike="noStrike" baseline="0" dirty="0">
                    <a:latin typeface="Times-Roman"/>
                  </a:rPr>
                  <a:t>.</a:t>
                </a:r>
              </a:p>
              <a:p>
                <a:pPr algn="just"/>
                <a:endParaRPr lang="en-US" sz="2000" b="0" i="0" u="none" strike="noStrike" baseline="0" dirty="0">
                  <a:latin typeface="Times-Roman"/>
                </a:endParaRPr>
              </a:p>
              <a:p>
                <a:pPr algn="just"/>
                <a:r>
                  <a:rPr lang="en-US" sz="2000" dirty="0">
                    <a:latin typeface="Times-RomanSC"/>
                  </a:rPr>
                  <a:t>SSA </a:t>
                </a:r>
                <a:r>
                  <a:rPr lang="en-US" sz="2000" b="0" i="0" u="none" strike="noStrike" baseline="0" dirty="0">
                    <a:latin typeface="Times-Roman"/>
                  </a:rPr>
                  <a:t>form was intended for code optimization.</a:t>
                </a:r>
              </a:p>
              <a:p>
                <a:pPr marL="342900" indent="-342900" algn="just">
                  <a:buAutoNum type="arabicParenBoth"/>
                </a:pPr>
                <a:r>
                  <a:rPr lang="en-US" sz="2000" b="0" i="0" u="none" strike="noStrike" baseline="0" dirty="0">
                    <a:latin typeface="Times-Roman"/>
                  </a:rPr>
                  <a:t>The placement of </a:t>
                </a:r>
                <a14:m>
                  <m:oMath xmlns:m="http://schemas.openxmlformats.org/officeDocument/2006/math">
                    <m:r>
                      <a:rPr lang="en-US" sz="2000" i="1">
                        <a:solidFill>
                          <a:srgbClr val="FF0000"/>
                        </a:solidFill>
                        <a:latin typeface="Cambria Math" panose="02040503050406030204" pitchFamily="18" charset="0"/>
                      </a:rPr>
                      <m:t>∅</m:t>
                    </m:r>
                  </m:oMath>
                </a14:m>
                <a:r>
                  <a:rPr lang="en-US" sz="2000" i="1" dirty="0">
                    <a:solidFill>
                      <a:srgbClr val="FF0000"/>
                    </a:solidFill>
                    <a:latin typeface="Times-Roman"/>
                  </a:rPr>
                  <a:t>-functions </a:t>
                </a:r>
                <a:r>
                  <a:rPr lang="en-US" sz="2000" b="0" i="0" u="none" strike="noStrike" baseline="0" dirty="0">
                    <a:latin typeface="Times-Roman"/>
                  </a:rPr>
                  <a:t>in </a:t>
                </a:r>
                <a:r>
                  <a:rPr lang="en-US" sz="2000" i="1" dirty="0">
                    <a:solidFill>
                      <a:srgbClr val="FF0000"/>
                    </a:solidFill>
                    <a:latin typeface="Times-Roman"/>
                  </a:rPr>
                  <a:t>SSA</a:t>
                </a:r>
                <a:r>
                  <a:rPr lang="en-US" sz="2000" b="0" i="0" u="none" strike="noStrike" baseline="0" dirty="0">
                    <a:latin typeface="Times-RomanSC"/>
                  </a:rPr>
                  <a:t> </a:t>
                </a:r>
                <a:r>
                  <a:rPr lang="en-US" sz="2000" b="0" i="0" u="none" strike="noStrike" baseline="0" dirty="0">
                    <a:latin typeface="Times-Roman"/>
                  </a:rPr>
                  <a:t>form encodes information about both the creation of values and their uses.</a:t>
                </a:r>
              </a:p>
              <a:p>
                <a:pPr algn="just"/>
                <a:r>
                  <a:rPr lang="en-US" sz="2000" b="0" i="0" u="none" strike="noStrike" baseline="0" dirty="0">
                    <a:latin typeface="Times-Roman"/>
                  </a:rPr>
                  <a:t>(2) The names are never </a:t>
                </a:r>
                <a:r>
                  <a:rPr lang="en-US" sz="2000" i="1" dirty="0">
                    <a:solidFill>
                      <a:srgbClr val="FF0000"/>
                    </a:solidFill>
                    <a:latin typeface="Times-Roman"/>
                  </a:rPr>
                  <a:t>redefined or killed</a:t>
                </a:r>
                <a:r>
                  <a:rPr lang="en-US" sz="2000" b="0" i="0" u="none" strike="noStrike" baseline="0" dirty="0">
                    <a:latin typeface="Times-Roman"/>
                  </a:rPr>
                  <a:t>, the value of a name is available along any path that proceeds from that operation.</a:t>
                </a:r>
              </a:p>
              <a:p>
                <a:pPr algn="just"/>
                <a:endParaRPr lang="en-US" sz="2000" dirty="0">
                  <a:latin typeface="Times-Roman"/>
                </a:endParaRPr>
              </a:p>
              <a:p>
                <a:pPr algn="just"/>
                <a:r>
                  <a:rPr lang="en-US" sz="2000" b="0" i="0" u="none" strike="noStrike" baseline="0" dirty="0">
                    <a:latin typeface="Times-Roman"/>
                  </a:rPr>
                  <a:t>These two properties simplify and </a:t>
                </a:r>
                <a:r>
                  <a:rPr lang="en-US" sz="2000" i="1" dirty="0">
                    <a:solidFill>
                      <a:srgbClr val="FF0000"/>
                    </a:solidFill>
                    <a:latin typeface="Times-Roman"/>
                  </a:rPr>
                  <a:t>improve many optimization techniques.</a:t>
                </a:r>
              </a:p>
            </p:txBody>
          </p:sp>
        </mc:Choice>
        <mc:Fallback xmlns="">
          <p:sp>
            <p:nvSpPr>
              <p:cNvPr id="10" name="TextBox 9">
                <a:extLst>
                  <a:ext uri="{FF2B5EF4-FFF2-40B4-BE49-F238E27FC236}">
                    <a16:creationId xmlns:a16="http://schemas.microsoft.com/office/drawing/2014/main" id="{4D9D3387-5D58-49A3-8CFD-F957256CD923}"/>
                  </a:ext>
                </a:extLst>
              </p:cNvPr>
              <p:cNvSpPr txBox="1">
                <a:spLocks noRot="1" noChangeAspect="1" noMove="1" noResize="1" noEditPoints="1" noAdjustHandles="1" noChangeArrowheads="1" noChangeShapeType="1" noTextEdit="1"/>
              </p:cNvSpPr>
              <p:nvPr/>
            </p:nvSpPr>
            <p:spPr>
              <a:xfrm>
                <a:off x="5390875" y="26130"/>
                <a:ext cx="6743898" cy="6555641"/>
              </a:xfrm>
              <a:prstGeom prst="rect">
                <a:avLst/>
              </a:prstGeom>
              <a:blipFill>
                <a:blip r:embed="rId13"/>
                <a:stretch>
                  <a:fillRect l="-812" t="-371" r="-812" b="-557"/>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395139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5" name="Picture 2">
            <a:extLst>
              <a:ext uri="{FF2B5EF4-FFF2-40B4-BE49-F238E27FC236}">
                <a16:creationId xmlns:a16="http://schemas.microsoft.com/office/drawing/2014/main" id="{07994F0E-468F-4C0C-8530-5DAE8E5718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424" y="1714933"/>
            <a:ext cx="3048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圓角矩形 31">
            <a:extLst>
              <a:ext uri="{FF2B5EF4-FFF2-40B4-BE49-F238E27FC236}">
                <a16:creationId xmlns:a16="http://schemas.microsoft.com/office/drawing/2014/main" id="{FE01A3EC-FE17-41BE-B92D-1BE425B426E1}"/>
              </a:ext>
            </a:extLst>
          </p:cNvPr>
          <p:cNvSpPr/>
          <p:nvPr/>
        </p:nvSpPr>
        <p:spPr>
          <a:xfrm>
            <a:off x="3921125" y="952934"/>
            <a:ext cx="3362325" cy="360363"/>
          </a:xfrm>
          <a:prstGeom prst="roundRect">
            <a:avLst/>
          </a:prstGeom>
        </p:spPr>
        <p:style>
          <a:lnRef idx="1">
            <a:schemeClr val="dk1"/>
          </a:lnRef>
          <a:fillRef idx="3">
            <a:schemeClr val="dk1"/>
          </a:fillRef>
          <a:effectRef idx="2">
            <a:schemeClr val="dk1"/>
          </a:effectRef>
          <a:fontRef idx="minor">
            <a:schemeClr val="lt1"/>
          </a:fontRef>
        </p:style>
        <p:txBody>
          <a:bodyPr anchor="ctr"/>
          <a:lstStyle/>
          <a:p>
            <a:pPr algn="ctr" eaLnBrk="1" hangingPunct="1">
              <a:lnSpc>
                <a:spcPct val="70000"/>
              </a:lnSpc>
              <a:defRPr/>
            </a:pPr>
            <a:r>
              <a:rPr lang="en-US" altLang="zh-TW" sz="1200" b="1" dirty="0">
                <a:solidFill>
                  <a:srgbClr val="FFFF00"/>
                </a:solidFill>
                <a:latin typeface="Arial Unicode MS" pitchFamily="34" charset="-120"/>
                <a:ea typeface="Arial Unicode MS" pitchFamily="34" charset="-120"/>
                <a:cs typeface="Arial Unicode MS" pitchFamily="34" charset="-120"/>
              </a:rPr>
              <a:t>Code Optimizer</a:t>
            </a:r>
          </a:p>
        </p:txBody>
      </p:sp>
      <p:sp>
        <p:nvSpPr>
          <p:cNvPr id="7" name="向右箭號 33">
            <a:extLst>
              <a:ext uri="{FF2B5EF4-FFF2-40B4-BE49-F238E27FC236}">
                <a16:creationId xmlns:a16="http://schemas.microsoft.com/office/drawing/2014/main" id="{73E483EB-21EB-4DB4-B3A5-2C17D8DA3805}"/>
              </a:ext>
            </a:extLst>
          </p:cNvPr>
          <p:cNvSpPr/>
          <p:nvPr/>
        </p:nvSpPr>
        <p:spPr>
          <a:xfrm rot="5400000">
            <a:off x="5459412" y="1379971"/>
            <a:ext cx="285750" cy="288925"/>
          </a:xfrm>
          <a:prstGeom prst="rightArrow">
            <a:avLst/>
          </a:prstGeom>
        </p:spPr>
        <p:style>
          <a:lnRef idx="2">
            <a:schemeClr val="accent2"/>
          </a:lnRef>
          <a:fillRef idx="1">
            <a:schemeClr val="lt1"/>
          </a:fillRef>
          <a:effectRef idx="0">
            <a:schemeClr val="accent2"/>
          </a:effectRef>
          <a:fontRef idx="minor">
            <a:schemeClr val="dk1"/>
          </a:fontRef>
        </p:style>
        <p:txBody>
          <a:bodyPr anchor="ctr"/>
          <a:lstStyle/>
          <a:p>
            <a:pPr eaLnBrk="1" hangingPunct="1">
              <a:lnSpc>
                <a:spcPct val="70000"/>
              </a:lnSpc>
              <a:defRPr/>
            </a:pPr>
            <a:endParaRPr lang="zh-TW" altLang="en-US" sz="1200" b="1">
              <a:solidFill>
                <a:srgbClr val="000000"/>
              </a:solidFill>
              <a:latin typeface="Arial Unicode MS" pitchFamily="34" charset="-120"/>
              <a:ea typeface="Arial Unicode MS" pitchFamily="34" charset="-120"/>
              <a:cs typeface="Arial Unicode MS" pitchFamily="34" charset="-120"/>
            </a:endParaRPr>
          </a:p>
        </p:txBody>
      </p:sp>
      <p:sp>
        <p:nvSpPr>
          <p:cNvPr id="8" name="向右箭號 34">
            <a:extLst>
              <a:ext uri="{FF2B5EF4-FFF2-40B4-BE49-F238E27FC236}">
                <a16:creationId xmlns:a16="http://schemas.microsoft.com/office/drawing/2014/main" id="{04D70E35-B407-4BEB-AFE1-2972778B36B7}"/>
              </a:ext>
            </a:extLst>
          </p:cNvPr>
          <p:cNvSpPr/>
          <p:nvPr/>
        </p:nvSpPr>
        <p:spPr>
          <a:xfrm rot="5400000">
            <a:off x="5459412" y="665596"/>
            <a:ext cx="285750" cy="288925"/>
          </a:xfrm>
          <a:prstGeom prst="rightArrow">
            <a:avLst/>
          </a:prstGeom>
        </p:spPr>
        <p:style>
          <a:lnRef idx="2">
            <a:schemeClr val="accent2"/>
          </a:lnRef>
          <a:fillRef idx="1">
            <a:schemeClr val="lt1"/>
          </a:fillRef>
          <a:effectRef idx="0">
            <a:schemeClr val="accent2"/>
          </a:effectRef>
          <a:fontRef idx="minor">
            <a:schemeClr val="dk1"/>
          </a:fontRef>
        </p:style>
        <p:txBody>
          <a:bodyPr anchor="ctr"/>
          <a:lstStyle/>
          <a:p>
            <a:pPr eaLnBrk="1" hangingPunct="1">
              <a:lnSpc>
                <a:spcPct val="70000"/>
              </a:lnSpc>
              <a:defRPr/>
            </a:pPr>
            <a:endParaRPr lang="zh-TW" altLang="en-US" sz="1200" b="1">
              <a:solidFill>
                <a:srgbClr val="000000"/>
              </a:solidFill>
              <a:latin typeface="Arial Unicode MS" pitchFamily="34" charset="-120"/>
              <a:ea typeface="Arial Unicode MS" pitchFamily="34" charset="-120"/>
              <a:cs typeface="Arial Unicode MS" pitchFamily="34" charset="-120"/>
            </a:endParaRPr>
          </a:p>
        </p:txBody>
      </p:sp>
      <p:sp>
        <p:nvSpPr>
          <p:cNvPr id="9" name="圓角矩形 42">
            <a:extLst>
              <a:ext uri="{FF2B5EF4-FFF2-40B4-BE49-F238E27FC236}">
                <a16:creationId xmlns:a16="http://schemas.microsoft.com/office/drawing/2014/main" id="{41AE64C7-383C-464E-8EEE-0FCCF6B242B9}"/>
              </a:ext>
            </a:extLst>
          </p:cNvPr>
          <p:cNvSpPr/>
          <p:nvPr/>
        </p:nvSpPr>
        <p:spPr>
          <a:xfrm>
            <a:off x="4112457" y="3264910"/>
            <a:ext cx="3362325" cy="360363"/>
          </a:xfrm>
          <a:prstGeom prst="roundRect">
            <a:avLst/>
          </a:prstGeom>
        </p:spPr>
        <p:style>
          <a:lnRef idx="1">
            <a:schemeClr val="dk1"/>
          </a:lnRef>
          <a:fillRef idx="3">
            <a:schemeClr val="dk1"/>
          </a:fillRef>
          <a:effectRef idx="2">
            <a:schemeClr val="dk1"/>
          </a:effectRef>
          <a:fontRef idx="minor">
            <a:schemeClr val="lt1"/>
          </a:fontRef>
        </p:style>
        <p:txBody>
          <a:bodyPr anchor="ctr"/>
          <a:lstStyle/>
          <a:p>
            <a:pPr algn="ctr" eaLnBrk="1" hangingPunct="1">
              <a:lnSpc>
                <a:spcPct val="70000"/>
              </a:lnSpc>
              <a:defRPr/>
            </a:pPr>
            <a:r>
              <a:rPr lang="en-US" altLang="zh-TW" sz="1200" b="1" dirty="0">
                <a:solidFill>
                  <a:srgbClr val="FFFF00"/>
                </a:solidFill>
                <a:latin typeface="Arial Unicode MS" pitchFamily="34" charset="-120"/>
                <a:ea typeface="Arial Unicode MS" pitchFamily="34" charset="-120"/>
                <a:cs typeface="Arial Unicode MS" pitchFamily="34" charset="-120"/>
              </a:rPr>
              <a:t>Instruction Selection</a:t>
            </a:r>
          </a:p>
        </p:txBody>
      </p:sp>
      <p:sp>
        <p:nvSpPr>
          <p:cNvPr id="10" name="向右箭號 43">
            <a:extLst>
              <a:ext uri="{FF2B5EF4-FFF2-40B4-BE49-F238E27FC236}">
                <a16:creationId xmlns:a16="http://schemas.microsoft.com/office/drawing/2014/main" id="{3636DCE8-F21F-46FA-81E1-F0CD42539F55}"/>
              </a:ext>
            </a:extLst>
          </p:cNvPr>
          <p:cNvSpPr/>
          <p:nvPr/>
        </p:nvSpPr>
        <p:spPr>
          <a:xfrm rot="5400000">
            <a:off x="5543548" y="2903970"/>
            <a:ext cx="285750" cy="288925"/>
          </a:xfrm>
          <a:prstGeom prst="rightArrow">
            <a:avLst/>
          </a:prstGeom>
        </p:spPr>
        <p:style>
          <a:lnRef idx="2">
            <a:schemeClr val="accent2"/>
          </a:lnRef>
          <a:fillRef idx="1">
            <a:schemeClr val="lt1"/>
          </a:fillRef>
          <a:effectRef idx="0">
            <a:schemeClr val="accent2"/>
          </a:effectRef>
          <a:fontRef idx="minor">
            <a:schemeClr val="dk1"/>
          </a:fontRef>
        </p:style>
        <p:txBody>
          <a:bodyPr anchor="ctr"/>
          <a:lstStyle/>
          <a:p>
            <a:pPr eaLnBrk="1" hangingPunct="1">
              <a:lnSpc>
                <a:spcPct val="70000"/>
              </a:lnSpc>
              <a:defRPr/>
            </a:pPr>
            <a:endParaRPr lang="zh-TW" altLang="en-US" sz="1200" b="1">
              <a:solidFill>
                <a:srgbClr val="000000"/>
              </a:solidFill>
              <a:latin typeface="Arial Unicode MS" pitchFamily="34" charset="-120"/>
              <a:ea typeface="Arial Unicode MS" pitchFamily="34" charset="-120"/>
              <a:cs typeface="Arial Unicode MS" pitchFamily="34" charset="-120"/>
            </a:endParaRPr>
          </a:p>
        </p:txBody>
      </p:sp>
      <p:sp>
        <p:nvSpPr>
          <p:cNvPr id="11" name="向右箭號 44">
            <a:extLst>
              <a:ext uri="{FF2B5EF4-FFF2-40B4-BE49-F238E27FC236}">
                <a16:creationId xmlns:a16="http://schemas.microsoft.com/office/drawing/2014/main" id="{71A330BB-EC35-4B3E-BC66-3E84C3C55F75}"/>
              </a:ext>
            </a:extLst>
          </p:cNvPr>
          <p:cNvSpPr/>
          <p:nvPr/>
        </p:nvSpPr>
        <p:spPr>
          <a:xfrm rot="5400000">
            <a:off x="5650743" y="3803926"/>
            <a:ext cx="285750" cy="288925"/>
          </a:xfrm>
          <a:prstGeom prst="rightArrow">
            <a:avLst/>
          </a:prstGeom>
        </p:spPr>
        <p:style>
          <a:lnRef idx="2">
            <a:schemeClr val="accent2"/>
          </a:lnRef>
          <a:fillRef idx="1">
            <a:schemeClr val="lt1"/>
          </a:fillRef>
          <a:effectRef idx="0">
            <a:schemeClr val="accent2"/>
          </a:effectRef>
          <a:fontRef idx="minor">
            <a:schemeClr val="dk1"/>
          </a:fontRef>
        </p:style>
        <p:txBody>
          <a:bodyPr anchor="ctr"/>
          <a:lstStyle/>
          <a:p>
            <a:pPr eaLnBrk="1" hangingPunct="1">
              <a:lnSpc>
                <a:spcPct val="70000"/>
              </a:lnSpc>
              <a:defRPr/>
            </a:pPr>
            <a:endParaRPr lang="zh-TW" altLang="en-US" sz="1200" b="1">
              <a:solidFill>
                <a:srgbClr val="000000"/>
              </a:solidFill>
              <a:latin typeface="Arial Unicode MS" pitchFamily="34" charset="-120"/>
              <a:ea typeface="Arial Unicode MS" pitchFamily="34" charset="-120"/>
              <a:cs typeface="Arial Unicode MS" pitchFamily="34" charset="-120"/>
            </a:endParaRPr>
          </a:p>
        </p:txBody>
      </p:sp>
      <p:pic>
        <p:nvPicPr>
          <p:cNvPr id="20492" name="Picture 3">
            <a:extLst>
              <a:ext uri="{FF2B5EF4-FFF2-40B4-BE49-F238E27FC236}">
                <a16:creationId xmlns:a16="http://schemas.microsoft.com/office/drawing/2014/main" id="{9FC08CB8-495A-4FFE-BD3B-DB7E46FF2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7839" y="4114000"/>
            <a:ext cx="8346054" cy="240672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6" name="矩形 40">
            <a:extLst>
              <a:ext uri="{FF2B5EF4-FFF2-40B4-BE49-F238E27FC236}">
                <a16:creationId xmlns:a16="http://schemas.microsoft.com/office/drawing/2014/main" id="{22F5B203-800A-4151-BFD0-C74A3E80BFCF}"/>
              </a:ext>
            </a:extLst>
          </p:cNvPr>
          <p:cNvSpPr>
            <a:spLocks noChangeArrowheads="1"/>
          </p:cNvSpPr>
          <p:nvPr/>
        </p:nvSpPr>
        <p:spPr bwMode="auto">
          <a:xfrm>
            <a:off x="1968501" y="1779287"/>
            <a:ext cx="21336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zh-TW" sz="1600" b="1" dirty="0">
                <a:solidFill>
                  <a:srgbClr val="C00000"/>
                </a:solidFill>
                <a:latin typeface="Arial Unicode MS"/>
                <a:ea typeface="Arial Unicode MS"/>
                <a:cs typeface="Arial Unicode MS"/>
              </a:rPr>
              <a:t>Optimized Intermediate Code with Symbolic registers</a:t>
            </a:r>
          </a:p>
          <a:p>
            <a:pPr algn="ctr">
              <a:spcBef>
                <a:spcPct val="0"/>
              </a:spcBef>
              <a:buFontTx/>
              <a:buNone/>
            </a:pPr>
            <a:endParaRPr lang="en-US" altLang="zh-TW" sz="1600" b="1" dirty="0">
              <a:solidFill>
                <a:srgbClr val="C00000"/>
              </a:solidFill>
              <a:latin typeface="Arial Unicode MS"/>
              <a:ea typeface="Arial Unicode MS"/>
              <a:cs typeface="Arial Unicode MS"/>
            </a:endParaRPr>
          </a:p>
        </p:txBody>
      </p:sp>
      <p:sp>
        <p:nvSpPr>
          <p:cNvPr id="17" name="矩形 45">
            <a:extLst>
              <a:ext uri="{FF2B5EF4-FFF2-40B4-BE49-F238E27FC236}">
                <a16:creationId xmlns:a16="http://schemas.microsoft.com/office/drawing/2014/main" id="{77965B9D-F66F-4005-9F78-249CB1AB2B53}"/>
              </a:ext>
            </a:extLst>
          </p:cNvPr>
          <p:cNvSpPr>
            <a:spLocks noChangeArrowheads="1"/>
          </p:cNvSpPr>
          <p:nvPr/>
        </p:nvSpPr>
        <p:spPr bwMode="auto">
          <a:xfrm>
            <a:off x="7460485" y="3508162"/>
            <a:ext cx="40930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zh-TW" sz="1600" b="1" dirty="0">
                <a:solidFill>
                  <a:srgbClr val="C00000"/>
                </a:solidFill>
                <a:latin typeface="Arial Unicode MS"/>
                <a:ea typeface="Arial Unicode MS"/>
                <a:cs typeface="Arial Unicode MS"/>
              </a:rPr>
              <a:t>Target ILOC code with  Virtual Registers</a:t>
            </a:r>
          </a:p>
        </p:txBody>
      </p:sp>
      <p:sp>
        <p:nvSpPr>
          <p:cNvPr id="15" name="TextBox 14">
            <a:extLst>
              <a:ext uri="{FF2B5EF4-FFF2-40B4-BE49-F238E27FC236}">
                <a16:creationId xmlns:a16="http://schemas.microsoft.com/office/drawing/2014/main" id="{31D877BB-BEA1-49C6-B2FE-6B5A468DDF37}"/>
              </a:ext>
            </a:extLst>
          </p:cNvPr>
          <p:cNvSpPr txBox="1"/>
          <p:nvPr/>
        </p:nvSpPr>
        <p:spPr>
          <a:xfrm>
            <a:off x="0" y="0"/>
            <a:ext cx="3992953" cy="523220"/>
          </a:xfrm>
          <a:prstGeom prst="rect">
            <a:avLst/>
          </a:prstGeom>
          <a:solidFill>
            <a:schemeClr val="accent4">
              <a:lumMod val="20000"/>
              <a:lumOff val="80000"/>
            </a:schemeClr>
          </a:solidFill>
          <a:ln>
            <a:solidFill>
              <a:schemeClr val="accent1"/>
            </a:solidFill>
          </a:ln>
        </p:spPr>
        <p:txBody>
          <a:bodyPr wrap="none" rtlCol="0">
            <a:spAutoFit/>
          </a:bodyPr>
          <a:lstStyle/>
          <a:p>
            <a:r>
              <a:rPr lang="en-US" sz="2800" b="1" dirty="0">
                <a:solidFill>
                  <a:srgbClr val="FF0000"/>
                </a:solidFill>
              </a:rPr>
              <a:t>Overview of Compilation.</a:t>
            </a:r>
          </a:p>
        </p:txBody>
      </p:sp>
      <p:sp>
        <p:nvSpPr>
          <p:cNvPr id="18" name="TextBox 17">
            <a:extLst>
              <a:ext uri="{FF2B5EF4-FFF2-40B4-BE49-F238E27FC236}">
                <a16:creationId xmlns:a16="http://schemas.microsoft.com/office/drawing/2014/main" id="{F6BEB5C0-629B-44BE-B16B-278E2AB3ABA9}"/>
              </a:ext>
            </a:extLst>
          </p:cNvPr>
          <p:cNvSpPr txBox="1"/>
          <p:nvPr/>
        </p:nvSpPr>
        <p:spPr>
          <a:xfrm>
            <a:off x="4592062" y="25279"/>
            <a:ext cx="3307754" cy="461665"/>
          </a:xfrm>
          <a:prstGeom prst="rect">
            <a:avLst/>
          </a:prstGeom>
          <a:solidFill>
            <a:schemeClr val="accent6">
              <a:lumMod val="20000"/>
              <a:lumOff val="80000"/>
            </a:schemeClr>
          </a:solidFill>
          <a:ln>
            <a:solidFill>
              <a:schemeClr val="accent1"/>
            </a:solidFill>
          </a:ln>
        </p:spPr>
        <p:txBody>
          <a:bodyPr wrap="square" rtlCol="0">
            <a:spAutoFit/>
          </a:bodyPr>
          <a:lstStyle/>
          <a:p>
            <a:r>
              <a:rPr lang="en-US" sz="2400" b="1" dirty="0"/>
              <a:t>Overview of Translation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par>
                          <p:cTn id="25" fill="hold" nodeType="afterGroup">
                            <p:stCondLst>
                              <p:cond delay="500"/>
                            </p:stCondLst>
                            <p:childTnLst>
                              <p:par>
                                <p:cTn id="26" presetID="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par>
                          <p:cTn id="30" fill="hold" nodeType="afterGroup">
                            <p:stCondLst>
                              <p:cond delay="1000"/>
                            </p:stCondLst>
                            <p:childTnLst>
                              <p:par>
                                <p:cTn id="31" presetID="2" presetClass="entr" presetSubtype="4"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AB133C45-25CC-4D22-AA23-C46189FA6D77}"/>
              </a:ext>
            </a:extLst>
          </p:cNvPr>
          <p:cNvGraphicFramePr>
            <a:graphicFrameLocks noChangeAspect="1"/>
          </p:cNvGraphicFramePr>
          <p:nvPr/>
        </p:nvGraphicFramePr>
        <p:xfrm>
          <a:off x="1411238" y="120478"/>
          <a:ext cx="6944971" cy="4006253"/>
        </p:xfrm>
        <a:graphic>
          <a:graphicData uri="http://schemas.openxmlformats.org/presentationml/2006/ole">
            <mc:AlternateContent xmlns:mc="http://schemas.openxmlformats.org/markup-compatibility/2006">
              <mc:Choice xmlns:v="urn:schemas-microsoft-com:vml" Requires="v">
                <p:oleObj spid="_x0000_s51280" name="Bitmap Image" r:id="rId3" imgW="5514840" imgH="3181320" progId="PBrush">
                  <p:embed/>
                </p:oleObj>
              </mc:Choice>
              <mc:Fallback>
                <p:oleObj name="Bitmap Image" r:id="rId3" imgW="5514840" imgH="3181320" progId="PBrush">
                  <p:embed/>
                  <p:pic>
                    <p:nvPicPr>
                      <p:cNvPr id="4" name="Object 3">
                        <a:extLst>
                          <a:ext uri="{FF2B5EF4-FFF2-40B4-BE49-F238E27FC236}">
                            <a16:creationId xmlns:a16="http://schemas.microsoft.com/office/drawing/2014/main" id="{AB133C45-25CC-4D22-AA23-C46189FA6D77}"/>
                          </a:ext>
                        </a:extLst>
                      </p:cNvPr>
                      <p:cNvPicPr/>
                      <p:nvPr/>
                    </p:nvPicPr>
                    <p:blipFill>
                      <a:blip r:embed="rId4"/>
                      <a:stretch>
                        <a:fillRect/>
                      </a:stretch>
                    </p:blipFill>
                    <p:spPr>
                      <a:xfrm>
                        <a:off x="1411238" y="120478"/>
                        <a:ext cx="6944971" cy="400625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F6E6E8F-9965-47E3-A292-462A8F9BB625}"/>
              </a:ext>
            </a:extLst>
          </p:cNvPr>
          <p:cNvGraphicFramePr>
            <a:graphicFrameLocks noChangeAspect="1"/>
          </p:cNvGraphicFramePr>
          <p:nvPr/>
        </p:nvGraphicFramePr>
        <p:xfrm>
          <a:off x="2138949" y="3943851"/>
          <a:ext cx="6217260" cy="2405526"/>
        </p:xfrm>
        <a:graphic>
          <a:graphicData uri="http://schemas.openxmlformats.org/presentationml/2006/ole">
            <mc:AlternateContent xmlns:mc="http://schemas.openxmlformats.org/markup-compatibility/2006">
              <mc:Choice xmlns:v="urn:schemas-microsoft-com:vml" Requires="v">
                <p:oleObj spid="_x0000_s51281" name="Bitmap Image" r:id="rId5" imgW="4791240" imgH="1781280" progId="PBrush">
                  <p:embed/>
                </p:oleObj>
              </mc:Choice>
              <mc:Fallback>
                <p:oleObj name="Bitmap Image" r:id="rId5" imgW="4791240" imgH="1781280" progId="PBrush">
                  <p:embed/>
                  <p:pic>
                    <p:nvPicPr>
                      <p:cNvPr id="5" name="Object 4">
                        <a:extLst>
                          <a:ext uri="{FF2B5EF4-FFF2-40B4-BE49-F238E27FC236}">
                            <a16:creationId xmlns:a16="http://schemas.microsoft.com/office/drawing/2014/main" id="{6F6E6E8F-9965-47E3-A292-462A8F9BB625}"/>
                          </a:ext>
                        </a:extLst>
                      </p:cNvPr>
                      <p:cNvPicPr/>
                      <p:nvPr/>
                    </p:nvPicPr>
                    <p:blipFill>
                      <a:blip r:embed="rId6"/>
                      <a:stretch>
                        <a:fillRect/>
                      </a:stretch>
                    </p:blipFill>
                    <p:spPr>
                      <a:xfrm>
                        <a:off x="2138949" y="3943851"/>
                        <a:ext cx="6217260" cy="2405526"/>
                      </a:xfrm>
                      <a:prstGeom prst="rect">
                        <a:avLst/>
                      </a:prstGeom>
                    </p:spPr>
                  </p:pic>
                </p:oleObj>
              </mc:Fallback>
            </mc:AlternateContent>
          </a:graphicData>
        </a:graphic>
      </p:graphicFrame>
      <p:sp>
        <p:nvSpPr>
          <p:cNvPr id="6" name="Arrow: Right 5">
            <a:extLst>
              <a:ext uri="{FF2B5EF4-FFF2-40B4-BE49-F238E27FC236}">
                <a16:creationId xmlns:a16="http://schemas.microsoft.com/office/drawing/2014/main" id="{E79620EA-2291-4BE7-A827-C884670F8D45}"/>
              </a:ext>
            </a:extLst>
          </p:cNvPr>
          <p:cNvSpPr/>
          <p:nvPr/>
        </p:nvSpPr>
        <p:spPr>
          <a:xfrm>
            <a:off x="2022834" y="3661233"/>
            <a:ext cx="689317" cy="168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3116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A0102B-D46F-4629-AED8-050FAAB8CD02}"/>
              </a:ext>
            </a:extLst>
          </p:cNvPr>
          <p:cNvSpPr txBox="1"/>
          <p:nvPr/>
        </p:nvSpPr>
        <p:spPr>
          <a:xfrm>
            <a:off x="0" y="0"/>
            <a:ext cx="2810513" cy="400110"/>
          </a:xfrm>
          <a:prstGeom prst="rect">
            <a:avLst/>
          </a:prstGeom>
          <a:solidFill>
            <a:srgbClr val="FFFF00"/>
          </a:solidFill>
          <a:ln>
            <a:solidFill>
              <a:schemeClr val="accent1"/>
            </a:solidFill>
          </a:ln>
        </p:spPr>
        <p:txBody>
          <a:bodyPr wrap="none" rtlCol="0">
            <a:spAutoFit/>
          </a:bodyPr>
          <a:lstStyle/>
          <a:p>
            <a:r>
              <a:rPr lang="en-US" sz="2000" b="1" dirty="0"/>
              <a:t>Mapping values to name</a:t>
            </a:r>
          </a:p>
        </p:txBody>
      </p:sp>
      <p:sp>
        <p:nvSpPr>
          <p:cNvPr id="3" name="TextBox 2">
            <a:extLst>
              <a:ext uri="{FF2B5EF4-FFF2-40B4-BE49-F238E27FC236}">
                <a16:creationId xmlns:a16="http://schemas.microsoft.com/office/drawing/2014/main" id="{244CFF39-7DD6-43D8-8BDC-768B2A98E0ED}"/>
              </a:ext>
            </a:extLst>
          </p:cNvPr>
          <p:cNvSpPr txBox="1"/>
          <p:nvPr/>
        </p:nvSpPr>
        <p:spPr>
          <a:xfrm>
            <a:off x="2926081" y="0"/>
            <a:ext cx="1834605" cy="369332"/>
          </a:xfrm>
          <a:prstGeom prst="rect">
            <a:avLst/>
          </a:prstGeom>
          <a:solidFill>
            <a:schemeClr val="accent4">
              <a:lumMod val="20000"/>
              <a:lumOff val="80000"/>
            </a:schemeClr>
          </a:solidFill>
          <a:ln>
            <a:solidFill>
              <a:srgbClr val="FF0000"/>
            </a:solidFill>
          </a:ln>
        </p:spPr>
        <p:txBody>
          <a:bodyPr wrap="square">
            <a:spAutoFit/>
          </a:bodyPr>
          <a:lstStyle/>
          <a:p>
            <a:pPr algn="l"/>
            <a:r>
              <a:rPr lang="en-US" sz="1800" b="1" i="0" u="none" strike="noStrike" baseline="0" dirty="0">
                <a:latin typeface="Myriad-Bold"/>
              </a:rPr>
              <a:t>Memory Models</a:t>
            </a:r>
            <a:endParaRPr lang="en-US" dirty="0"/>
          </a:p>
        </p:txBody>
      </p:sp>
      <p:sp>
        <p:nvSpPr>
          <p:cNvPr id="5" name="TextBox 4">
            <a:extLst>
              <a:ext uri="{FF2B5EF4-FFF2-40B4-BE49-F238E27FC236}">
                <a16:creationId xmlns:a16="http://schemas.microsoft.com/office/drawing/2014/main" id="{950C4B9E-4E12-497B-AD40-3E67FF35F389}"/>
              </a:ext>
            </a:extLst>
          </p:cNvPr>
          <p:cNvSpPr txBox="1"/>
          <p:nvPr/>
        </p:nvSpPr>
        <p:spPr>
          <a:xfrm>
            <a:off x="212271" y="523235"/>
            <a:ext cx="11767458" cy="3970318"/>
          </a:xfrm>
          <a:prstGeom prst="rect">
            <a:avLst/>
          </a:prstGeom>
          <a:noFill/>
          <a:ln>
            <a:solidFill>
              <a:srgbClr val="FF0000"/>
            </a:solidFill>
          </a:ln>
        </p:spPr>
        <p:txBody>
          <a:bodyPr wrap="square">
            <a:spAutoFit/>
          </a:bodyPr>
          <a:lstStyle/>
          <a:p>
            <a:pPr marL="342900" indent="-342900" algn="l">
              <a:buFont typeface="Arial" panose="020B0604020202020204" pitchFamily="34" charset="0"/>
              <a:buChar char="•"/>
            </a:pPr>
            <a:r>
              <a:rPr lang="en-US" sz="2800" b="0" i="0" u="none" strike="noStrike" baseline="0" dirty="0">
                <a:latin typeface="Times-Roman"/>
              </a:rPr>
              <a:t>Similar to the mechanisms for naming temporary values, Compiler has </a:t>
            </a:r>
            <a:r>
              <a:rPr lang="en-US" sz="2800" b="1" i="1" u="none" strike="noStrike" baseline="0" dirty="0">
                <a:solidFill>
                  <a:srgbClr val="FF0000"/>
                </a:solidFill>
                <a:latin typeface="Times-Roman"/>
              </a:rPr>
              <a:t>choices of storage locations </a:t>
            </a:r>
            <a:r>
              <a:rPr lang="en-US" sz="2800" b="0" i="0" u="none" strike="noStrike" baseline="0" dirty="0">
                <a:latin typeface="Times-Roman"/>
              </a:rPr>
              <a:t>for each value. </a:t>
            </a:r>
          </a:p>
          <a:p>
            <a:pPr marL="342900" indent="-342900" algn="l">
              <a:buFont typeface="Arial" panose="020B0604020202020204" pitchFamily="34" charset="0"/>
              <a:buChar char="•"/>
            </a:pPr>
            <a:endParaRPr lang="en-US" sz="2800" dirty="0">
              <a:latin typeface="Times-Roman"/>
            </a:endParaRPr>
          </a:p>
          <a:p>
            <a:pPr marL="342900" indent="-342900" algn="l">
              <a:buFont typeface="Arial" panose="020B0604020202020204" pitchFamily="34" charset="0"/>
              <a:buChar char="•"/>
            </a:pPr>
            <a:r>
              <a:rPr lang="en-US" sz="2800" b="0" i="0" u="none" strike="noStrike" baseline="0" dirty="0">
                <a:latin typeface="Times-Roman"/>
              </a:rPr>
              <a:t>The compiler must determine, for each value computed in the code, where that </a:t>
            </a:r>
            <a:r>
              <a:rPr lang="en-US" sz="2800" b="1" i="1" dirty="0">
                <a:solidFill>
                  <a:srgbClr val="FF0000"/>
                </a:solidFill>
                <a:latin typeface="Times-Roman"/>
              </a:rPr>
              <a:t>value will reside</a:t>
            </a:r>
            <a:r>
              <a:rPr lang="en-US" sz="2800" b="0" i="0" u="none" strike="noStrike" baseline="0" dirty="0">
                <a:latin typeface="Times-Roman"/>
              </a:rPr>
              <a:t>.</a:t>
            </a:r>
          </a:p>
          <a:p>
            <a:pPr marL="342900" indent="-342900" algn="l">
              <a:buFont typeface="Arial" panose="020B0604020202020204" pitchFamily="34" charset="0"/>
              <a:buChar char="•"/>
            </a:pPr>
            <a:endParaRPr lang="en-US" sz="2800" dirty="0">
              <a:latin typeface="Times-Roman"/>
            </a:endParaRPr>
          </a:p>
          <a:p>
            <a:pPr marL="342900" indent="-342900" algn="l">
              <a:buFont typeface="Arial" panose="020B0604020202020204" pitchFamily="34" charset="0"/>
              <a:buChar char="•"/>
            </a:pPr>
            <a:r>
              <a:rPr lang="en-US" sz="2800" dirty="0">
                <a:latin typeface="Times-Roman"/>
              </a:rPr>
              <a:t>Compiler uses </a:t>
            </a:r>
            <a:r>
              <a:rPr lang="en-US" sz="2800" b="1" i="1" dirty="0">
                <a:solidFill>
                  <a:srgbClr val="FF0000"/>
                </a:solidFill>
                <a:latin typeface="Times-Roman"/>
              </a:rPr>
              <a:t>Register</a:t>
            </a:r>
            <a:r>
              <a:rPr lang="en-US" sz="2800" dirty="0">
                <a:latin typeface="Times-Roman"/>
              </a:rPr>
              <a:t> or </a:t>
            </a:r>
            <a:r>
              <a:rPr lang="en-US" sz="2800" b="1" i="1" dirty="0">
                <a:solidFill>
                  <a:srgbClr val="FF0000"/>
                </a:solidFill>
                <a:latin typeface="Times-Roman"/>
              </a:rPr>
              <a:t>Memory</a:t>
            </a:r>
          </a:p>
          <a:p>
            <a:pPr marL="342900" indent="-342900" algn="l">
              <a:buFont typeface="Arial" panose="020B0604020202020204" pitchFamily="34" charset="0"/>
              <a:buChar char="•"/>
            </a:pPr>
            <a:endParaRPr lang="en-US" sz="2800" dirty="0">
              <a:latin typeface="Times-Roman"/>
            </a:endParaRPr>
          </a:p>
          <a:p>
            <a:pPr marL="342900" indent="-342900" algn="l">
              <a:buFont typeface="Arial" panose="020B0604020202020204" pitchFamily="34" charset="0"/>
              <a:buChar char="•"/>
            </a:pPr>
            <a:r>
              <a:rPr lang="en-US" sz="2800" b="1" i="1" dirty="0" err="1">
                <a:solidFill>
                  <a:srgbClr val="FF0000"/>
                </a:solidFill>
                <a:latin typeface="Times-Roman"/>
              </a:rPr>
              <a:t>Eg</a:t>
            </a:r>
            <a:r>
              <a:rPr lang="en-US" sz="2800" dirty="0" err="1">
                <a:latin typeface="Times-Roman"/>
              </a:rPr>
              <a:t>.</a:t>
            </a:r>
            <a:r>
              <a:rPr lang="en-US" sz="2800" dirty="0">
                <a:latin typeface="Times-Roman"/>
              </a:rPr>
              <a:t> For a value compiler can assign r13 or 16 bytes from the label L0089.</a:t>
            </a:r>
            <a:endParaRPr lang="en-US" sz="2800" dirty="0"/>
          </a:p>
        </p:txBody>
      </p:sp>
    </p:spTree>
    <p:extLst>
      <p:ext uri="{BB962C8B-B14F-4D97-AF65-F5344CB8AC3E}">
        <p14:creationId xmlns:p14="http://schemas.microsoft.com/office/powerpoint/2010/main" val="27690098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6EC298-AD24-4CDD-A3E2-1553717D57A6}"/>
              </a:ext>
            </a:extLst>
          </p:cNvPr>
          <p:cNvSpPr txBox="1"/>
          <p:nvPr/>
        </p:nvSpPr>
        <p:spPr>
          <a:xfrm>
            <a:off x="29028" y="43542"/>
            <a:ext cx="2810513" cy="400110"/>
          </a:xfrm>
          <a:prstGeom prst="rect">
            <a:avLst/>
          </a:prstGeom>
          <a:solidFill>
            <a:srgbClr val="FFFF00"/>
          </a:solidFill>
          <a:ln>
            <a:solidFill>
              <a:schemeClr val="accent1"/>
            </a:solidFill>
          </a:ln>
        </p:spPr>
        <p:txBody>
          <a:bodyPr wrap="none" rtlCol="0">
            <a:spAutoFit/>
          </a:bodyPr>
          <a:lstStyle/>
          <a:p>
            <a:r>
              <a:rPr lang="en-US" sz="2000" b="1" dirty="0"/>
              <a:t>Mapping values to name</a:t>
            </a:r>
          </a:p>
        </p:txBody>
      </p:sp>
      <p:sp>
        <p:nvSpPr>
          <p:cNvPr id="3" name="TextBox 2">
            <a:extLst>
              <a:ext uri="{FF2B5EF4-FFF2-40B4-BE49-F238E27FC236}">
                <a16:creationId xmlns:a16="http://schemas.microsoft.com/office/drawing/2014/main" id="{2C60B7B2-5810-4D6C-8D5D-37335935DA73}"/>
              </a:ext>
            </a:extLst>
          </p:cNvPr>
          <p:cNvSpPr txBox="1"/>
          <p:nvPr/>
        </p:nvSpPr>
        <p:spPr>
          <a:xfrm>
            <a:off x="2955109" y="43542"/>
            <a:ext cx="1834605" cy="369332"/>
          </a:xfrm>
          <a:prstGeom prst="rect">
            <a:avLst/>
          </a:prstGeom>
          <a:solidFill>
            <a:schemeClr val="accent4">
              <a:lumMod val="20000"/>
              <a:lumOff val="80000"/>
            </a:schemeClr>
          </a:solidFill>
          <a:ln>
            <a:solidFill>
              <a:srgbClr val="FF0000"/>
            </a:solidFill>
          </a:ln>
        </p:spPr>
        <p:txBody>
          <a:bodyPr wrap="square">
            <a:spAutoFit/>
          </a:bodyPr>
          <a:lstStyle/>
          <a:p>
            <a:pPr algn="l"/>
            <a:r>
              <a:rPr lang="en-US" sz="1800" b="1" i="0" u="none" strike="noStrike" baseline="0" dirty="0">
                <a:latin typeface="Myriad-Bold"/>
              </a:rPr>
              <a:t>Memory Models</a:t>
            </a:r>
            <a:endParaRPr lang="en-US" dirty="0"/>
          </a:p>
        </p:txBody>
      </p:sp>
      <p:sp>
        <p:nvSpPr>
          <p:cNvPr id="5" name="TextBox 4">
            <a:extLst>
              <a:ext uri="{FF2B5EF4-FFF2-40B4-BE49-F238E27FC236}">
                <a16:creationId xmlns:a16="http://schemas.microsoft.com/office/drawing/2014/main" id="{56C49543-97AF-42E5-AEAD-DDB8E206870B}"/>
              </a:ext>
            </a:extLst>
          </p:cNvPr>
          <p:cNvSpPr txBox="1"/>
          <p:nvPr/>
        </p:nvSpPr>
        <p:spPr>
          <a:xfrm>
            <a:off x="533400" y="546204"/>
            <a:ext cx="6172202" cy="1015663"/>
          </a:xfrm>
          <a:prstGeom prst="rect">
            <a:avLst/>
          </a:prstGeom>
          <a:noFill/>
          <a:ln>
            <a:solidFill>
              <a:schemeClr val="accent1"/>
            </a:solidFill>
          </a:ln>
        </p:spPr>
        <p:txBody>
          <a:bodyPr wrap="square">
            <a:spAutoFit/>
          </a:bodyPr>
          <a:lstStyle/>
          <a:p>
            <a:r>
              <a:rPr lang="en-US" sz="2000" b="0" i="0" u="none" strike="noStrike" baseline="0" dirty="0">
                <a:latin typeface="Times-Roman"/>
              </a:rPr>
              <a:t>Compilers work from one of two memory models</a:t>
            </a:r>
            <a:endParaRPr lang="en-US" sz="2000" dirty="0">
              <a:latin typeface="Times-Roman"/>
            </a:endParaRPr>
          </a:p>
          <a:p>
            <a:r>
              <a:rPr lang="en-US" sz="2000" dirty="0">
                <a:latin typeface="Times-Roman"/>
              </a:rPr>
              <a:t>                      (1)  </a:t>
            </a:r>
            <a:r>
              <a:rPr lang="en-US" sz="2000" b="0" u="none" strike="noStrike" baseline="0" dirty="0">
                <a:latin typeface="Times-Italic"/>
              </a:rPr>
              <a:t>Register-to-Register Model and </a:t>
            </a:r>
          </a:p>
          <a:p>
            <a:r>
              <a:rPr lang="en-US" sz="2000" dirty="0">
                <a:latin typeface="Times-Italic"/>
              </a:rPr>
              <a:t>                      </a:t>
            </a:r>
            <a:r>
              <a:rPr lang="en-US" sz="2000" b="0" u="none" strike="noStrike" baseline="0" dirty="0">
                <a:latin typeface="Times-Italic"/>
              </a:rPr>
              <a:t>(2) Memory-to-Memory Model</a:t>
            </a:r>
            <a:endParaRPr lang="en-US" sz="2000" dirty="0"/>
          </a:p>
        </p:txBody>
      </p:sp>
      <p:sp>
        <p:nvSpPr>
          <p:cNvPr id="7" name="TextBox 6">
            <a:extLst>
              <a:ext uri="{FF2B5EF4-FFF2-40B4-BE49-F238E27FC236}">
                <a16:creationId xmlns:a16="http://schemas.microsoft.com/office/drawing/2014/main" id="{EFFCE767-E219-4A9D-8BA3-B7382A092F49}"/>
              </a:ext>
            </a:extLst>
          </p:cNvPr>
          <p:cNvSpPr txBox="1"/>
          <p:nvPr/>
        </p:nvSpPr>
        <p:spPr>
          <a:xfrm>
            <a:off x="157842" y="1702716"/>
            <a:ext cx="11876315" cy="3807988"/>
          </a:xfrm>
          <a:prstGeom prst="rect">
            <a:avLst/>
          </a:prstGeom>
          <a:noFill/>
          <a:ln>
            <a:solidFill>
              <a:schemeClr val="accent1"/>
            </a:solidFill>
          </a:ln>
        </p:spPr>
        <p:txBody>
          <a:bodyPr wrap="square">
            <a:spAutoFit/>
          </a:bodyPr>
          <a:lstStyle/>
          <a:p>
            <a:pPr marL="342900" indent="-342900" algn="just">
              <a:buFont typeface="+mj-lt"/>
              <a:buAutoNum type="arabicPeriod"/>
            </a:pPr>
            <a:r>
              <a:rPr lang="en-US" sz="2000" b="1" i="1" u="none" strike="noStrike" baseline="0" dirty="0">
                <a:solidFill>
                  <a:srgbClr val="FF0000"/>
                </a:solidFill>
                <a:latin typeface="Times-Italic"/>
              </a:rPr>
              <a:t>Register-to-Register Model </a:t>
            </a:r>
          </a:p>
          <a:p>
            <a:pPr marL="742950" lvl="1" indent="-285750" algn="just">
              <a:buFontTx/>
              <a:buChar char="-"/>
            </a:pPr>
            <a:r>
              <a:rPr lang="en-US" sz="2000" b="0" i="0" u="none" strike="noStrike" baseline="0" dirty="0">
                <a:latin typeface="Times-Roman"/>
              </a:rPr>
              <a:t>the compiler keeps values in </a:t>
            </a:r>
            <a:r>
              <a:rPr lang="en-US" sz="2000" b="1" i="1" u="none" strike="noStrike" baseline="0" dirty="0">
                <a:solidFill>
                  <a:srgbClr val="0070C0"/>
                </a:solidFill>
                <a:latin typeface="Times-Roman"/>
              </a:rPr>
              <a:t>registers</a:t>
            </a:r>
            <a:r>
              <a:rPr lang="en-US" sz="2000" b="0" i="0" u="none" strike="noStrike" baseline="0" dirty="0">
                <a:latin typeface="Times-Roman"/>
              </a:rPr>
              <a:t>.</a:t>
            </a:r>
          </a:p>
          <a:p>
            <a:pPr marL="742950" lvl="1" indent="-285750" algn="just">
              <a:buFontTx/>
              <a:buChar char="-"/>
            </a:pPr>
            <a:r>
              <a:rPr lang="en-US" sz="2000" b="0" i="0" u="none" strike="noStrike" baseline="0" dirty="0">
                <a:latin typeface="Times-Roman"/>
              </a:rPr>
              <a:t>any value that can legally be kept in a register for most of its </a:t>
            </a:r>
            <a:r>
              <a:rPr lang="en-US" sz="2000" b="1" i="1" dirty="0">
                <a:solidFill>
                  <a:srgbClr val="0070C0"/>
                </a:solidFill>
                <a:latin typeface="Times-Roman"/>
              </a:rPr>
              <a:t>lifetime</a:t>
            </a:r>
            <a:r>
              <a:rPr lang="en-US" sz="2000" b="0" i="0" u="none" strike="noStrike" baseline="0" dirty="0">
                <a:latin typeface="Times-Roman"/>
              </a:rPr>
              <a:t> is kept in a register.</a:t>
            </a:r>
          </a:p>
          <a:p>
            <a:pPr marL="742950" lvl="1" indent="-285750" algn="just">
              <a:buFontTx/>
              <a:buChar char="-"/>
            </a:pPr>
            <a:r>
              <a:rPr lang="en-US" sz="2000" dirty="0">
                <a:latin typeface="Times-Roman"/>
              </a:rPr>
              <a:t>any </a:t>
            </a:r>
            <a:r>
              <a:rPr lang="en-US" sz="2000" b="0" i="0" u="none" strike="noStrike" baseline="0" dirty="0">
                <a:latin typeface="Times-Roman"/>
              </a:rPr>
              <a:t>value that cannot be kept in a register for most of its lifetime is stored in </a:t>
            </a:r>
            <a:r>
              <a:rPr lang="en-US" sz="2000" b="1" i="1" dirty="0">
                <a:solidFill>
                  <a:srgbClr val="0070C0"/>
                </a:solidFill>
                <a:latin typeface="Times-Roman"/>
              </a:rPr>
              <a:t>memory</a:t>
            </a:r>
            <a:r>
              <a:rPr lang="en-US" sz="2000" b="0" i="0" u="none" strike="noStrike" baseline="0" dirty="0">
                <a:latin typeface="Times-Roman"/>
              </a:rPr>
              <a:t>.</a:t>
            </a:r>
          </a:p>
          <a:p>
            <a:pPr marL="742950" lvl="1" indent="-285750" algn="just">
              <a:buFontTx/>
              <a:buChar char="-"/>
            </a:pPr>
            <a:r>
              <a:rPr lang="en-US" sz="2000" dirty="0">
                <a:latin typeface="Times-Roman"/>
              </a:rPr>
              <a:t>t</a:t>
            </a:r>
            <a:r>
              <a:rPr lang="en-US" sz="2000" b="0" i="0" u="none" strike="noStrike" baseline="0" dirty="0">
                <a:latin typeface="Times-Roman"/>
              </a:rPr>
              <a:t>he compiler generates code to store its value each time it is computed and to load its value at each use.</a:t>
            </a:r>
          </a:p>
          <a:p>
            <a:pPr marL="742950" lvl="1" indent="-285750" algn="just">
              <a:buFontTx/>
              <a:buChar char="-"/>
            </a:pPr>
            <a:endParaRPr lang="en-US" sz="2000" b="0" i="0" u="none" strike="noStrike" baseline="0" dirty="0">
              <a:latin typeface="Times-Roman"/>
            </a:endParaRPr>
          </a:p>
          <a:p>
            <a:pPr marL="342900" indent="-342900" algn="just">
              <a:buFont typeface="+mj-lt"/>
              <a:buAutoNum type="arabicPeriod"/>
            </a:pPr>
            <a:r>
              <a:rPr lang="en-US" sz="2000" b="1" i="1" dirty="0">
                <a:solidFill>
                  <a:srgbClr val="FF0000"/>
                </a:solidFill>
                <a:latin typeface="Times-Italic"/>
              </a:rPr>
              <a:t>Memory-to-Memory Model</a:t>
            </a:r>
          </a:p>
          <a:p>
            <a:pPr algn="just"/>
            <a:r>
              <a:rPr lang="en-US" sz="2000" i="1" dirty="0">
                <a:latin typeface="Times-Italic"/>
              </a:rPr>
              <a:t>      -  </a:t>
            </a:r>
            <a:r>
              <a:rPr lang="en-US" sz="2000" dirty="0">
                <a:latin typeface="Times-Italic"/>
              </a:rPr>
              <a:t>u</a:t>
            </a:r>
            <a:r>
              <a:rPr lang="en-US" sz="2000" b="0" i="0" u="none" strike="noStrike" baseline="0" dirty="0">
                <a:latin typeface="Times-Roman"/>
              </a:rPr>
              <a:t>nder this model, the compiler assumes that all values are kept in </a:t>
            </a:r>
            <a:r>
              <a:rPr lang="en-US" sz="2000" b="1" i="1" dirty="0">
                <a:solidFill>
                  <a:srgbClr val="0070C0"/>
                </a:solidFill>
                <a:latin typeface="Times-Roman"/>
              </a:rPr>
              <a:t>memory</a:t>
            </a:r>
            <a:r>
              <a:rPr lang="en-US" sz="2000" b="0" i="0" u="none" strike="noStrike" baseline="0" dirty="0">
                <a:latin typeface="Times-Roman"/>
              </a:rPr>
              <a:t> locations. </a:t>
            </a:r>
          </a:p>
          <a:p>
            <a:pPr algn="just"/>
            <a:r>
              <a:rPr lang="en-US" sz="2000" dirty="0">
                <a:latin typeface="Times-Roman"/>
              </a:rPr>
              <a:t>      -  the v</a:t>
            </a:r>
            <a:r>
              <a:rPr lang="en-US" sz="2000" b="0" i="0" u="none" strike="noStrike" baseline="0" dirty="0">
                <a:latin typeface="Times-Roman"/>
              </a:rPr>
              <a:t>alues </a:t>
            </a:r>
            <a:r>
              <a:rPr lang="en-US" sz="2000" b="1" i="1" dirty="0">
                <a:solidFill>
                  <a:srgbClr val="0070C0"/>
                </a:solidFill>
                <a:latin typeface="Times-Roman"/>
              </a:rPr>
              <a:t>move</a:t>
            </a:r>
            <a:r>
              <a:rPr lang="en-US" sz="2000" b="0" i="0" u="none" strike="noStrike" baseline="0" dirty="0">
                <a:latin typeface="Times-Roman"/>
              </a:rPr>
              <a:t> from memory to a register just before they are used, values </a:t>
            </a:r>
            <a:r>
              <a:rPr lang="en-US" sz="2000" b="1" i="1" dirty="0">
                <a:solidFill>
                  <a:srgbClr val="0070C0"/>
                </a:solidFill>
                <a:latin typeface="Times-Roman"/>
              </a:rPr>
              <a:t>move</a:t>
            </a:r>
            <a:r>
              <a:rPr lang="en-US" sz="2000" b="0" i="0" u="none" strike="noStrike" baseline="0" dirty="0">
                <a:latin typeface="Times-Roman"/>
              </a:rPr>
              <a:t> from a register to</a:t>
            </a:r>
          </a:p>
          <a:p>
            <a:pPr algn="just"/>
            <a:r>
              <a:rPr lang="en-US" sz="2000" b="0" i="0" u="none" strike="noStrike" baseline="0" dirty="0">
                <a:latin typeface="Times-Roman"/>
              </a:rPr>
              <a:t>memory just after they are defined. </a:t>
            </a:r>
            <a:r>
              <a:rPr lang="en-US" sz="2000" i="1" dirty="0">
                <a:latin typeface="Times-Italic"/>
              </a:rPr>
              <a:t>	</a:t>
            </a:r>
          </a:p>
          <a:p>
            <a:pPr algn="just"/>
            <a:r>
              <a:rPr lang="en-US" sz="2000" dirty="0">
                <a:latin typeface="Times-Roman"/>
              </a:rPr>
              <a:t>      </a:t>
            </a:r>
            <a:r>
              <a:rPr lang="en-US" sz="2000" b="0" i="0" u="none" strike="noStrike" baseline="0" dirty="0">
                <a:latin typeface="Times-Roman"/>
              </a:rPr>
              <a:t>- the number of registers named in the </a:t>
            </a:r>
            <a:r>
              <a:rPr lang="en-US" sz="2000" dirty="0">
                <a:latin typeface="Times-RomanSC"/>
              </a:rPr>
              <a:t>IR</a:t>
            </a:r>
            <a:r>
              <a:rPr lang="en-US" sz="2000" b="0" i="0" u="none" strike="noStrike" baseline="0" dirty="0">
                <a:latin typeface="Times-RomanSC"/>
              </a:rPr>
              <a:t> </a:t>
            </a:r>
            <a:r>
              <a:rPr lang="en-US" sz="2000" b="0" i="0" u="none" strike="noStrike" baseline="0" dirty="0">
                <a:latin typeface="Times-Roman"/>
              </a:rPr>
              <a:t>version of the code is small compared to the register-to-register model. </a:t>
            </a:r>
            <a:endParaRPr lang="en-US" sz="2000" dirty="0"/>
          </a:p>
        </p:txBody>
      </p:sp>
    </p:spTree>
    <p:extLst>
      <p:ext uri="{BB962C8B-B14F-4D97-AF65-F5344CB8AC3E}">
        <p14:creationId xmlns:p14="http://schemas.microsoft.com/office/powerpoint/2010/main" val="3847203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3F6D29-4ED3-401E-8E71-FED4B52980AB}"/>
              </a:ext>
            </a:extLst>
          </p:cNvPr>
          <p:cNvSpPr txBox="1"/>
          <p:nvPr/>
        </p:nvSpPr>
        <p:spPr>
          <a:xfrm>
            <a:off x="974189" y="1036661"/>
            <a:ext cx="4258564" cy="5262979"/>
          </a:xfrm>
          <a:prstGeom prst="rect">
            <a:avLst/>
          </a:prstGeom>
          <a:solidFill>
            <a:schemeClr val="bg1"/>
          </a:solidFill>
          <a:ln>
            <a:solidFill>
              <a:schemeClr val="tx1">
                <a:lumMod val="95000"/>
                <a:lumOff val="5000"/>
              </a:schemeClr>
            </a:solidFill>
          </a:ln>
        </p:spPr>
        <p:txBody>
          <a:bodyPr wrap="square">
            <a:spAutoFit/>
          </a:bodyPr>
          <a:lstStyle/>
          <a:p>
            <a:r>
              <a:rPr lang="en-US" sz="2400" b="1" i="0" u="none" strike="noStrike" baseline="0" dirty="0">
                <a:latin typeface="Myriad-Bold"/>
              </a:rPr>
              <a:t>(1) Grap</a:t>
            </a:r>
            <a:r>
              <a:rPr lang="en-US" sz="2400" b="1" dirty="0">
                <a:latin typeface="Myriad-Bold"/>
              </a:rPr>
              <a:t>h IR</a:t>
            </a:r>
            <a:r>
              <a:rPr lang="en-US" sz="2400" b="1" i="0" u="none" strike="noStrike" baseline="0" dirty="0">
                <a:latin typeface="Myriad-Bold"/>
              </a:rPr>
              <a:t> </a:t>
            </a:r>
          </a:p>
          <a:p>
            <a:r>
              <a:rPr lang="en-US" sz="2400" b="1" i="0" u="none" strike="noStrike" baseline="0" dirty="0">
                <a:latin typeface="Myriad-Bold"/>
              </a:rPr>
              <a:t>      (a) Syntax-Related Trees  </a:t>
            </a:r>
          </a:p>
          <a:p>
            <a:pPr marL="800100" lvl="1" indent="-342900">
              <a:buAutoNum type="arabicParenBoth"/>
            </a:pPr>
            <a:r>
              <a:rPr lang="en-US" sz="2400" b="1" i="1" u="none" strike="noStrike" baseline="0" dirty="0">
                <a:solidFill>
                  <a:srgbClr val="FF0000"/>
                </a:solidFill>
                <a:latin typeface="Myriad-Bold"/>
              </a:rPr>
              <a:t>Parse Trees</a:t>
            </a:r>
            <a:r>
              <a:rPr lang="en-US" sz="2400" b="1" i="0" u="none" strike="noStrike" baseline="0" dirty="0">
                <a:latin typeface="Myriad-Bold"/>
              </a:rPr>
              <a:t>, </a:t>
            </a:r>
          </a:p>
          <a:p>
            <a:pPr marL="800100" lvl="1" indent="-342900">
              <a:buAutoNum type="arabicParenBoth"/>
            </a:pPr>
            <a:r>
              <a:rPr lang="en-US" sz="2400" b="1" dirty="0">
                <a:solidFill>
                  <a:srgbClr val="FF0000"/>
                </a:solidFill>
                <a:latin typeface="Myriad-Bold"/>
              </a:rPr>
              <a:t>Abstract Syntax Trees</a:t>
            </a:r>
            <a:r>
              <a:rPr lang="en-US" sz="2400" b="1" i="0" u="none" strike="noStrike" baseline="0" dirty="0">
                <a:latin typeface="Myriad-Bold"/>
              </a:rPr>
              <a:t>, </a:t>
            </a:r>
          </a:p>
          <a:p>
            <a:pPr marL="800100" lvl="1" indent="-342900">
              <a:buAutoNum type="arabicParenBoth"/>
            </a:pPr>
            <a:r>
              <a:rPr lang="en-US" sz="2400" b="1" dirty="0">
                <a:solidFill>
                  <a:srgbClr val="FF0000"/>
                </a:solidFill>
                <a:latin typeface="Myriad-Bold"/>
              </a:rPr>
              <a:t>Direct Acyclic Graphs</a:t>
            </a:r>
            <a:r>
              <a:rPr lang="en-US" sz="2400" b="1" i="0" u="none" strike="noStrike" baseline="0" dirty="0">
                <a:latin typeface="Myriad-Bold"/>
              </a:rPr>
              <a:t>.</a:t>
            </a:r>
          </a:p>
          <a:p>
            <a:r>
              <a:rPr lang="en-US" sz="2400" b="1" dirty="0">
                <a:latin typeface="Myriad-Bold"/>
              </a:rPr>
              <a:t>      (b) Graphs </a:t>
            </a:r>
          </a:p>
          <a:p>
            <a:r>
              <a:rPr lang="en-US" sz="2400" b="1" dirty="0">
                <a:solidFill>
                  <a:srgbClr val="FF0000"/>
                </a:solidFill>
                <a:latin typeface="Myriad-Bold"/>
              </a:rPr>
              <a:t>         (1) Control flow graphs</a:t>
            </a:r>
            <a:r>
              <a:rPr lang="en-US" sz="2400" b="1" dirty="0">
                <a:latin typeface="Myriad-Bold"/>
              </a:rPr>
              <a:t>, </a:t>
            </a:r>
          </a:p>
          <a:p>
            <a:r>
              <a:rPr lang="en-US" sz="2400" b="1" dirty="0">
                <a:solidFill>
                  <a:srgbClr val="FF0000"/>
                </a:solidFill>
                <a:latin typeface="Myriad-Bold"/>
              </a:rPr>
              <a:t>         (2) Dependency graph</a:t>
            </a:r>
            <a:r>
              <a:rPr lang="en-US" sz="2400" b="1" dirty="0">
                <a:latin typeface="Myriad-Bold"/>
              </a:rPr>
              <a:t>, </a:t>
            </a:r>
          </a:p>
          <a:p>
            <a:r>
              <a:rPr lang="en-US" sz="2400" b="1" dirty="0">
                <a:solidFill>
                  <a:srgbClr val="FF0000"/>
                </a:solidFill>
                <a:latin typeface="Myriad-Bold"/>
              </a:rPr>
              <a:t>         (3) Call graph</a:t>
            </a:r>
          </a:p>
          <a:p>
            <a:r>
              <a:rPr lang="en-US" sz="2400" b="1" dirty="0">
                <a:latin typeface="Myriad-Bold"/>
              </a:rPr>
              <a:t>(2) Linear IR</a:t>
            </a:r>
          </a:p>
          <a:p>
            <a:r>
              <a:rPr lang="en-US" sz="2400" b="1" dirty="0">
                <a:solidFill>
                  <a:srgbClr val="FF0000"/>
                </a:solidFill>
                <a:latin typeface="Myriad-Bold"/>
              </a:rPr>
              <a:t>         (1) Stack Machine code</a:t>
            </a:r>
          </a:p>
          <a:p>
            <a:r>
              <a:rPr lang="en-US" sz="2400" b="1" dirty="0">
                <a:solidFill>
                  <a:srgbClr val="FF0000"/>
                </a:solidFill>
                <a:latin typeface="Myriad-Bold"/>
              </a:rPr>
              <a:t>         (2) Three Address code</a:t>
            </a:r>
          </a:p>
          <a:p>
            <a:r>
              <a:rPr lang="en-US" sz="2400" b="1" dirty="0">
                <a:solidFill>
                  <a:srgbClr val="FF0000"/>
                </a:solidFill>
                <a:latin typeface="Myriad-Bold"/>
              </a:rPr>
              <a:t> </a:t>
            </a:r>
            <a:r>
              <a:rPr lang="en-US" sz="2400" b="1" dirty="0">
                <a:latin typeface="Myriad-Bold"/>
              </a:rPr>
              <a:t>(3) Representing Linear IR</a:t>
            </a:r>
          </a:p>
          <a:p>
            <a:r>
              <a:rPr lang="en-US" sz="2400" b="1" dirty="0">
                <a:latin typeface="Myriad-Bold"/>
              </a:rPr>
              <a:t> (4) Conversion between IR</a:t>
            </a:r>
          </a:p>
        </p:txBody>
      </p:sp>
      <p:sp>
        <p:nvSpPr>
          <p:cNvPr id="5" name="TextBox 4">
            <a:extLst>
              <a:ext uri="{FF2B5EF4-FFF2-40B4-BE49-F238E27FC236}">
                <a16:creationId xmlns:a16="http://schemas.microsoft.com/office/drawing/2014/main" id="{8BAB213D-B704-4578-89FE-06E5777CA2D2}"/>
              </a:ext>
            </a:extLst>
          </p:cNvPr>
          <p:cNvSpPr txBox="1"/>
          <p:nvPr/>
        </p:nvSpPr>
        <p:spPr>
          <a:xfrm>
            <a:off x="1269122" y="521142"/>
            <a:ext cx="3668697"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Intermediate Representation - IR</a:t>
            </a:r>
          </a:p>
        </p:txBody>
      </p:sp>
      <p:sp>
        <p:nvSpPr>
          <p:cNvPr id="6" name="TextBox 5">
            <a:extLst>
              <a:ext uri="{FF2B5EF4-FFF2-40B4-BE49-F238E27FC236}">
                <a16:creationId xmlns:a16="http://schemas.microsoft.com/office/drawing/2014/main" id="{D6CFAFB9-62CB-4B59-9638-919F398B6612}"/>
              </a:ext>
            </a:extLst>
          </p:cNvPr>
          <p:cNvSpPr txBox="1"/>
          <p:nvPr/>
        </p:nvSpPr>
        <p:spPr>
          <a:xfrm>
            <a:off x="5754859" y="1036661"/>
            <a:ext cx="5077264" cy="830997"/>
          </a:xfrm>
          <a:prstGeom prst="rect">
            <a:avLst/>
          </a:prstGeom>
          <a:solidFill>
            <a:schemeClr val="bg1"/>
          </a:solidFill>
          <a:ln>
            <a:solidFill>
              <a:schemeClr val="tx1">
                <a:lumMod val="95000"/>
                <a:lumOff val="5000"/>
              </a:schemeClr>
            </a:solidFill>
          </a:ln>
        </p:spPr>
        <p:txBody>
          <a:bodyPr wrap="square">
            <a:spAutoFit/>
          </a:bodyPr>
          <a:lstStyle/>
          <a:p>
            <a:r>
              <a:rPr lang="en-US" sz="2400" b="1" i="0" u="none" strike="noStrike" baseline="0" dirty="0">
                <a:latin typeface="Myriad-Bold"/>
              </a:rPr>
              <a:t>(1) Naming Schemes</a:t>
            </a:r>
          </a:p>
          <a:p>
            <a:r>
              <a:rPr lang="en-US" sz="2400" b="1" dirty="0">
                <a:latin typeface="Myriad-Bold"/>
              </a:rPr>
              <a:t>(2) SSA – Static Single Assignment</a:t>
            </a:r>
          </a:p>
        </p:txBody>
      </p:sp>
      <p:sp>
        <p:nvSpPr>
          <p:cNvPr id="7" name="TextBox 6">
            <a:extLst>
              <a:ext uri="{FF2B5EF4-FFF2-40B4-BE49-F238E27FC236}">
                <a16:creationId xmlns:a16="http://schemas.microsoft.com/office/drawing/2014/main" id="{39FAA14D-7451-4519-9194-8289E7869474}"/>
              </a:ext>
            </a:extLst>
          </p:cNvPr>
          <p:cNvSpPr txBox="1"/>
          <p:nvPr/>
        </p:nvSpPr>
        <p:spPr>
          <a:xfrm>
            <a:off x="6049792" y="521142"/>
            <a:ext cx="2005677" cy="400110"/>
          </a:xfrm>
          <a:prstGeom prst="rect">
            <a:avLst/>
          </a:prstGeom>
          <a:solidFill>
            <a:srgbClr val="FFFF00"/>
          </a:solidFill>
          <a:ln>
            <a:solidFill>
              <a:schemeClr val="accent2">
                <a:lumMod val="40000"/>
                <a:lumOff val="60000"/>
              </a:schemeClr>
            </a:solidFill>
          </a:ln>
        </p:spPr>
        <p:txBody>
          <a:bodyPr wrap="none" rtlCol="0">
            <a:spAutoFit/>
          </a:bodyPr>
          <a:lstStyle/>
          <a:p>
            <a:r>
              <a:rPr lang="en-US" sz="2000" b="1" dirty="0"/>
              <a:t>Naming Schemes</a:t>
            </a:r>
          </a:p>
        </p:txBody>
      </p:sp>
      <p:sp>
        <p:nvSpPr>
          <p:cNvPr id="8" name="TextBox 7">
            <a:extLst>
              <a:ext uri="{FF2B5EF4-FFF2-40B4-BE49-F238E27FC236}">
                <a16:creationId xmlns:a16="http://schemas.microsoft.com/office/drawing/2014/main" id="{552AABAB-4E3B-4AD2-8193-158783801B7A}"/>
              </a:ext>
            </a:extLst>
          </p:cNvPr>
          <p:cNvSpPr txBox="1"/>
          <p:nvPr/>
        </p:nvSpPr>
        <p:spPr>
          <a:xfrm>
            <a:off x="5613009" y="2511028"/>
            <a:ext cx="6246056" cy="1200329"/>
          </a:xfrm>
          <a:prstGeom prst="rect">
            <a:avLst/>
          </a:prstGeom>
          <a:noFill/>
          <a:ln>
            <a:solidFill>
              <a:schemeClr val="accent1"/>
            </a:solidFill>
          </a:ln>
        </p:spPr>
        <p:txBody>
          <a:bodyPr wrap="square">
            <a:spAutoFit/>
          </a:bodyPr>
          <a:lstStyle/>
          <a:p>
            <a:r>
              <a:rPr lang="en-US" sz="2400" b="1" dirty="0"/>
              <a:t>For problem samples – </a:t>
            </a:r>
          </a:p>
          <a:p>
            <a:r>
              <a:rPr lang="en-US" sz="2400" b="1" dirty="0"/>
              <a:t>Refer to the PPT titled ‘chapter-5-IR’,s stored in </a:t>
            </a:r>
            <a:r>
              <a:rPr lang="en-US" sz="2400" b="1" dirty="0" err="1"/>
              <a:t>from_Mentor</a:t>
            </a:r>
            <a:r>
              <a:rPr lang="en-US" sz="2400" b="1" dirty="0"/>
              <a:t>/for_Term3 folder.</a:t>
            </a:r>
          </a:p>
        </p:txBody>
      </p:sp>
    </p:spTree>
    <p:extLst>
      <p:ext uri="{BB962C8B-B14F-4D97-AF65-F5344CB8AC3E}">
        <p14:creationId xmlns:p14="http://schemas.microsoft.com/office/powerpoint/2010/main" val="3744270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AB133C45-25CC-4D22-AA23-C46189FA6D77}"/>
              </a:ext>
            </a:extLst>
          </p:cNvPr>
          <p:cNvGraphicFramePr>
            <a:graphicFrameLocks noChangeAspect="1"/>
          </p:cNvGraphicFramePr>
          <p:nvPr/>
        </p:nvGraphicFramePr>
        <p:xfrm>
          <a:off x="1411238" y="120478"/>
          <a:ext cx="6944971" cy="4006253"/>
        </p:xfrm>
        <a:graphic>
          <a:graphicData uri="http://schemas.openxmlformats.org/presentationml/2006/ole">
            <mc:AlternateContent xmlns:mc="http://schemas.openxmlformats.org/markup-compatibility/2006">
              <mc:Choice xmlns:v="urn:schemas-microsoft-com:vml" Requires="v">
                <p:oleObj spid="_x0000_s10524" name="Bitmap Image" r:id="rId3" imgW="5514840" imgH="3181320" progId="PBrush">
                  <p:embed/>
                </p:oleObj>
              </mc:Choice>
              <mc:Fallback>
                <p:oleObj name="Bitmap Image" r:id="rId3" imgW="5514840" imgH="3181320" progId="PBrush">
                  <p:embed/>
                  <p:pic>
                    <p:nvPicPr>
                      <p:cNvPr id="4" name="Object 3">
                        <a:extLst>
                          <a:ext uri="{FF2B5EF4-FFF2-40B4-BE49-F238E27FC236}">
                            <a16:creationId xmlns:a16="http://schemas.microsoft.com/office/drawing/2014/main" id="{AB133C45-25CC-4D22-AA23-C46189FA6D77}"/>
                          </a:ext>
                        </a:extLst>
                      </p:cNvPr>
                      <p:cNvPicPr/>
                      <p:nvPr/>
                    </p:nvPicPr>
                    <p:blipFill>
                      <a:blip r:embed="rId4"/>
                      <a:stretch>
                        <a:fillRect/>
                      </a:stretch>
                    </p:blipFill>
                    <p:spPr>
                      <a:xfrm>
                        <a:off x="1411238" y="120478"/>
                        <a:ext cx="6944971" cy="400625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F6E6E8F-9965-47E3-A292-462A8F9BB625}"/>
              </a:ext>
            </a:extLst>
          </p:cNvPr>
          <p:cNvGraphicFramePr>
            <a:graphicFrameLocks noChangeAspect="1"/>
          </p:cNvGraphicFramePr>
          <p:nvPr/>
        </p:nvGraphicFramePr>
        <p:xfrm>
          <a:off x="2138949" y="3943851"/>
          <a:ext cx="6217260" cy="2405526"/>
        </p:xfrm>
        <a:graphic>
          <a:graphicData uri="http://schemas.openxmlformats.org/presentationml/2006/ole">
            <mc:AlternateContent xmlns:mc="http://schemas.openxmlformats.org/markup-compatibility/2006">
              <mc:Choice xmlns:v="urn:schemas-microsoft-com:vml" Requires="v">
                <p:oleObj spid="_x0000_s10525" name="Bitmap Image" r:id="rId5" imgW="4791240" imgH="1781280" progId="PBrush">
                  <p:embed/>
                </p:oleObj>
              </mc:Choice>
              <mc:Fallback>
                <p:oleObj name="Bitmap Image" r:id="rId5" imgW="4791240" imgH="1781280" progId="PBrush">
                  <p:embed/>
                  <p:pic>
                    <p:nvPicPr>
                      <p:cNvPr id="5" name="Object 4">
                        <a:extLst>
                          <a:ext uri="{FF2B5EF4-FFF2-40B4-BE49-F238E27FC236}">
                            <a16:creationId xmlns:a16="http://schemas.microsoft.com/office/drawing/2014/main" id="{6F6E6E8F-9965-47E3-A292-462A8F9BB625}"/>
                          </a:ext>
                        </a:extLst>
                      </p:cNvPr>
                      <p:cNvPicPr/>
                      <p:nvPr/>
                    </p:nvPicPr>
                    <p:blipFill>
                      <a:blip r:embed="rId6"/>
                      <a:stretch>
                        <a:fillRect/>
                      </a:stretch>
                    </p:blipFill>
                    <p:spPr>
                      <a:xfrm>
                        <a:off x="2138949" y="3943851"/>
                        <a:ext cx="6217260" cy="2405526"/>
                      </a:xfrm>
                      <a:prstGeom prst="rect">
                        <a:avLst/>
                      </a:prstGeom>
                    </p:spPr>
                  </p:pic>
                </p:oleObj>
              </mc:Fallback>
            </mc:AlternateContent>
          </a:graphicData>
        </a:graphic>
      </p:graphicFrame>
      <p:sp>
        <p:nvSpPr>
          <p:cNvPr id="6" name="Arrow: Right 5">
            <a:extLst>
              <a:ext uri="{FF2B5EF4-FFF2-40B4-BE49-F238E27FC236}">
                <a16:creationId xmlns:a16="http://schemas.microsoft.com/office/drawing/2014/main" id="{E79620EA-2291-4BE7-A827-C884670F8D45}"/>
              </a:ext>
            </a:extLst>
          </p:cNvPr>
          <p:cNvSpPr/>
          <p:nvPr/>
        </p:nvSpPr>
        <p:spPr>
          <a:xfrm>
            <a:off x="1449632" y="4042325"/>
            <a:ext cx="689317" cy="168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5011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77086977-3F8F-4287-8CB0-208CFBBE8336}"/>
              </a:ext>
            </a:extLst>
          </p:cNvPr>
          <p:cNvSpPr>
            <a:spLocks noGrp="1" noChangeArrowheads="1"/>
          </p:cNvSpPr>
          <p:nvPr>
            <p:ph type="title"/>
          </p:nvPr>
        </p:nvSpPr>
        <p:spPr>
          <a:xfrm>
            <a:off x="2512255" y="-71118"/>
            <a:ext cx="6448865" cy="852775"/>
          </a:xfrm>
        </p:spPr>
        <p:txBody>
          <a:bodyPr>
            <a:normAutofit fontScale="90000"/>
          </a:bodyPr>
          <a:lstStyle/>
          <a:p>
            <a:r>
              <a:rPr lang="en-US" altLang="en-US" dirty="0"/>
              <a:t>What is a Symbol Table(ST)?</a:t>
            </a:r>
            <a:endParaRPr lang="en-IN" altLang="en-US" dirty="0"/>
          </a:p>
        </p:txBody>
      </p:sp>
      <p:pic>
        <p:nvPicPr>
          <p:cNvPr id="5126" name="Picture 3">
            <a:extLst>
              <a:ext uri="{FF2B5EF4-FFF2-40B4-BE49-F238E27FC236}">
                <a16:creationId xmlns:a16="http://schemas.microsoft.com/office/drawing/2014/main" id="{AA8F9083-07ED-4803-A865-D865C897B0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4976" y="781657"/>
            <a:ext cx="10522048" cy="5294686"/>
          </a:xfrm>
          <a:noFill/>
          <a:ln>
            <a:solidFill>
              <a:schemeClr val="tx2">
                <a:lumMod val="75000"/>
              </a:schemeClr>
            </a:solidFill>
          </a:ln>
          <a:extLst>
            <a:ext uri="{909E8E84-426E-40DD-AFC4-6F175D3DCCD1}">
              <a14:hiddenFill xmlns:a14="http://schemas.microsoft.com/office/drawing/2010/main">
                <a:solidFill>
                  <a:schemeClr val="bg1"/>
                </a:solidFill>
              </a14:hiddenFill>
            </a:ext>
          </a:extLst>
        </p:spPr>
      </p:pic>
      <p:sp>
        <p:nvSpPr>
          <p:cNvPr id="8" name="TextBox 7">
            <a:extLst>
              <a:ext uri="{FF2B5EF4-FFF2-40B4-BE49-F238E27FC236}">
                <a16:creationId xmlns:a16="http://schemas.microsoft.com/office/drawing/2014/main" id="{92BD2460-B1AB-423E-96B1-09BF7A99FF6D}"/>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CFF6DA-230D-49FD-9861-45A215455107}"/>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sp>
        <p:nvSpPr>
          <p:cNvPr id="4" name="TextBox 3">
            <a:extLst>
              <a:ext uri="{FF2B5EF4-FFF2-40B4-BE49-F238E27FC236}">
                <a16:creationId xmlns:a16="http://schemas.microsoft.com/office/drawing/2014/main" id="{AE7FB6F4-6AC3-4C29-90F9-5141245C4588}"/>
              </a:ext>
            </a:extLst>
          </p:cNvPr>
          <p:cNvSpPr txBox="1"/>
          <p:nvPr/>
        </p:nvSpPr>
        <p:spPr>
          <a:xfrm>
            <a:off x="322943" y="429138"/>
            <a:ext cx="11719001" cy="3046988"/>
          </a:xfrm>
          <a:prstGeom prst="rect">
            <a:avLst/>
          </a:prstGeom>
          <a:solidFill>
            <a:schemeClr val="bg1"/>
          </a:solidFill>
          <a:ln>
            <a:solidFill>
              <a:schemeClr val="accent1"/>
            </a:solidFill>
          </a:ln>
        </p:spPr>
        <p:txBody>
          <a:bodyPr wrap="square">
            <a:spAutoFit/>
          </a:bodyPr>
          <a:lstStyle/>
          <a:p>
            <a:pPr marL="342900" indent="-342900" algn="just">
              <a:buFont typeface="Arial" panose="020B0604020202020204" pitchFamily="34" charset="0"/>
              <a:buChar char="•"/>
            </a:pPr>
            <a:r>
              <a:rPr lang="en-US" sz="2400" b="0" i="0" u="none" strike="noStrike" baseline="0" dirty="0">
                <a:latin typeface="Times-Roman"/>
              </a:rPr>
              <a:t>As part of translation, a </a:t>
            </a:r>
            <a:r>
              <a:rPr lang="en-US" sz="2400" b="1" i="1" u="none" strike="noStrike" baseline="0" dirty="0">
                <a:solidFill>
                  <a:srgbClr val="FF0000"/>
                </a:solidFill>
                <a:latin typeface="Times-Roman"/>
              </a:rPr>
              <a:t>compiler derives </a:t>
            </a:r>
            <a:r>
              <a:rPr lang="en-US" sz="2400" b="0" i="0" u="none" strike="noStrike" baseline="0" dirty="0">
                <a:latin typeface="Times-Roman"/>
              </a:rPr>
              <a:t>information about the various entities manipulated by the program being translated.</a:t>
            </a:r>
          </a:p>
          <a:p>
            <a:pPr marL="342900" indent="-342900" algn="l">
              <a:buFont typeface="Arial" panose="020B0604020202020204" pitchFamily="34" charset="0"/>
              <a:buChar char="•"/>
            </a:pPr>
            <a:endParaRPr lang="en-US" sz="2400" dirty="0">
              <a:latin typeface="Times-Roman"/>
            </a:endParaRPr>
          </a:p>
          <a:p>
            <a:pPr marL="342900" indent="-342900" algn="l">
              <a:buFont typeface="Arial" panose="020B0604020202020204" pitchFamily="34" charset="0"/>
              <a:buChar char="•"/>
            </a:pPr>
            <a:r>
              <a:rPr lang="en-US" sz="2400" b="0" i="0" u="none" strike="noStrike" baseline="0" dirty="0">
                <a:latin typeface="Times-Roman"/>
              </a:rPr>
              <a:t>It must </a:t>
            </a:r>
            <a:r>
              <a:rPr lang="en-US" sz="2400" b="1" i="1" dirty="0">
                <a:solidFill>
                  <a:srgbClr val="FF0000"/>
                </a:solidFill>
                <a:latin typeface="Times-Roman"/>
              </a:rPr>
              <a:t>discover</a:t>
            </a:r>
            <a:r>
              <a:rPr lang="en-US" sz="2400" b="0" i="0" u="none" strike="noStrike" baseline="0" dirty="0">
                <a:latin typeface="Times-Roman"/>
              </a:rPr>
              <a:t> and </a:t>
            </a:r>
            <a:r>
              <a:rPr lang="en-US" sz="2400" b="1" i="1" dirty="0">
                <a:solidFill>
                  <a:srgbClr val="FF0000"/>
                </a:solidFill>
                <a:latin typeface="Times-Roman"/>
              </a:rPr>
              <a:t>store</a:t>
            </a:r>
            <a:r>
              <a:rPr lang="en-US" sz="2400" b="0" i="0" u="none" strike="noStrike" baseline="0" dirty="0">
                <a:latin typeface="Times-Roman"/>
              </a:rPr>
              <a:t> many distinct kinds of information. </a:t>
            </a:r>
          </a:p>
          <a:p>
            <a:pPr marL="342900" indent="-342900" algn="l">
              <a:buFont typeface="Arial" panose="020B0604020202020204" pitchFamily="34" charset="0"/>
              <a:buChar char="•"/>
            </a:pPr>
            <a:endParaRPr lang="en-US" sz="2400" dirty="0">
              <a:latin typeface="Times-Roman"/>
            </a:endParaRPr>
          </a:p>
          <a:p>
            <a:pPr marL="342900" indent="-342900" algn="just">
              <a:buFont typeface="Arial" panose="020B0604020202020204" pitchFamily="34" charset="0"/>
              <a:buChar char="•"/>
            </a:pPr>
            <a:r>
              <a:rPr lang="en-US" sz="2400" b="0" i="0" u="none" strike="noStrike" baseline="0" dirty="0">
                <a:latin typeface="Times-Roman"/>
              </a:rPr>
              <a:t>It encounters a wide variety of names — </a:t>
            </a:r>
            <a:r>
              <a:rPr lang="en-US" sz="2400" b="1" i="1" dirty="0">
                <a:solidFill>
                  <a:srgbClr val="FF0000"/>
                </a:solidFill>
                <a:latin typeface="Times-Roman"/>
              </a:rPr>
              <a:t>variables</a:t>
            </a:r>
            <a:r>
              <a:rPr lang="en-US" sz="2400" b="0" i="0" u="none" strike="noStrike" baseline="0" dirty="0">
                <a:latin typeface="Times-Roman"/>
              </a:rPr>
              <a:t>, </a:t>
            </a:r>
            <a:r>
              <a:rPr lang="en-US" sz="2400" b="1" i="1" dirty="0">
                <a:solidFill>
                  <a:srgbClr val="FF0000"/>
                </a:solidFill>
                <a:latin typeface="Times-Roman"/>
              </a:rPr>
              <a:t>defined constants</a:t>
            </a:r>
            <a:r>
              <a:rPr lang="en-US" sz="2400" b="0" i="0" u="none" strike="noStrike" baseline="0" dirty="0">
                <a:latin typeface="Times-Roman"/>
              </a:rPr>
              <a:t>, </a:t>
            </a:r>
            <a:r>
              <a:rPr lang="en-US" sz="2400" b="1" i="1" dirty="0">
                <a:solidFill>
                  <a:srgbClr val="FF0000"/>
                </a:solidFill>
                <a:latin typeface="Times-Roman"/>
              </a:rPr>
              <a:t>procedures</a:t>
            </a:r>
            <a:r>
              <a:rPr lang="en-US" sz="2400" b="0" i="0" u="none" strike="noStrike" baseline="0" dirty="0">
                <a:latin typeface="Times-Roman"/>
              </a:rPr>
              <a:t>, </a:t>
            </a:r>
            <a:r>
              <a:rPr lang="en-US" sz="2400" b="1" i="1" dirty="0">
                <a:solidFill>
                  <a:srgbClr val="FF0000"/>
                </a:solidFill>
                <a:latin typeface="Times-Roman"/>
              </a:rPr>
              <a:t>functions</a:t>
            </a:r>
            <a:r>
              <a:rPr lang="en-US" sz="2400" b="0" i="0" u="none" strike="noStrike" baseline="0" dirty="0">
                <a:latin typeface="Times-Roman"/>
              </a:rPr>
              <a:t>, </a:t>
            </a:r>
            <a:r>
              <a:rPr lang="en-US" sz="2400" b="1" i="1" dirty="0">
                <a:solidFill>
                  <a:srgbClr val="FF0000"/>
                </a:solidFill>
                <a:latin typeface="Times-Roman"/>
              </a:rPr>
              <a:t>labels</a:t>
            </a:r>
            <a:r>
              <a:rPr lang="en-US" sz="2400" b="0" i="0" u="none" strike="noStrike" baseline="0" dirty="0">
                <a:latin typeface="Times-Roman"/>
              </a:rPr>
              <a:t>, </a:t>
            </a:r>
            <a:r>
              <a:rPr lang="en-US" sz="2400" b="1" i="1" dirty="0">
                <a:solidFill>
                  <a:srgbClr val="FF0000"/>
                </a:solidFill>
                <a:latin typeface="Times-Roman"/>
              </a:rPr>
              <a:t>structures</a:t>
            </a:r>
            <a:r>
              <a:rPr lang="en-US" sz="2400" b="0" i="0" u="none" strike="noStrike" baseline="0" dirty="0">
                <a:latin typeface="Times-Roman"/>
              </a:rPr>
              <a:t>, and </a:t>
            </a:r>
            <a:r>
              <a:rPr lang="en-US" sz="2400" b="1" i="1" dirty="0">
                <a:solidFill>
                  <a:srgbClr val="FF0000"/>
                </a:solidFill>
                <a:latin typeface="Times-Roman"/>
              </a:rPr>
              <a:t>files</a:t>
            </a:r>
            <a:r>
              <a:rPr lang="en-US" sz="2400" b="0" i="0" u="none" strike="noStrike" baseline="0" dirty="0">
                <a:latin typeface="Times-Roman"/>
              </a:rPr>
              <a:t>. </a:t>
            </a:r>
          </a:p>
          <a:p>
            <a:pPr marL="342900" indent="-342900" algn="l">
              <a:buFont typeface="Arial" panose="020B0604020202020204" pitchFamily="34" charset="0"/>
              <a:buChar char="•"/>
            </a:pPr>
            <a:r>
              <a:rPr lang="en-US" sz="2400" b="0" i="0" u="none" strike="noStrike" baseline="0" dirty="0">
                <a:latin typeface="Times-Roman"/>
              </a:rPr>
              <a:t>As discussed in the previous section, the compiler also generates many names.</a:t>
            </a:r>
            <a:endParaRPr lang="en-US" sz="2400" dirty="0"/>
          </a:p>
        </p:txBody>
      </p:sp>
      <p:graphicFrame>
        <p:nvGraphicFramePr>
          <p:cNvPr id="7" name="Object 6">
            <a:extLst>
              <a:ext uri="{FF2B5EF4-FFF2-40B4-BE49-F238E27FC236}">
                <a16:creationId xmlns:a16="http://schemas.microsoft.com/office/drawing/2014/main" id="{DDBBC3D9-0694-4E90-A2C9-C6981C9DB4D3}"/>
              </a:ext>
            </a:extLst>
          </p:cNvPr>
          <p:cNvGraphicFramePr>
            <a:graphicFrameLocks noChangeAspect="1"/>
          </p:cNvGraphicFramePr>
          <p:nvPr>
            <p:extLst>
              <p:ext uri="{D42A27DB-BD31-4B8C-83A1-F6EECF244321}">
                <p14:modId xmlns:p14="http://schemas.microsoft.com/office/powerpoint/2010/main" val="2912662328"/>
              </p:ext>
            </p:extLst>
          </p:nvPr>
        </p:nvGraphicFramePr>
        <p:xfrm>
          <a:off x="2816451" y="3555745"/>
          <a:ext cx="7401605" cy="3302255"/>
        </p:xfrm>
        <a:graphic>
          <a:graphicData uri="http://schemas.openxmlformats.org/presentationml/2006/ole">
            <mc:AlternateContent xmlns:mc="http://schemas.openxmlformats.org/markup-compatibility/2006">
              <mc:Choice xmlns:v="urn:schemas-microsoft-com:vml" Requires="v">
                <p:oleObj spid="_x0000_s52256" name="Bitmap Image" r:id="rId3" imgW="5572080" imgH="2486160" progId="PBrush">
                  <p:embed/>
                </p:oleObj>
              </mc:Choice>
              <mc:Fallback>
                <p:oleObj name="Bitmap Image" r:id="rId3" imgW="5572080" imgH="2486160" progId="PBrush">
                  <p:embed/>
                  <p:pic>
                    <p:nvPicPr>
                      <p:cNvPr id="0" name=""/>
                      <p:cNvPicPr/>
                      <p:nvPr/>
                    </p:nvPicPr>
                    <p:blipFill>
                      <a:blip r:embed="rId4"/>
                      <a:stretch>
                        <a:fillRect/>
                      </a:stretch>
                    </p:blipFill>
                    <p:spPr>
                      <a:xfrm>
                        <a:off x="2816451" y="3555745"/>
                        <a:ext cx="7401605" cy="3302255"/>
                      </a:xfrm>
                      <a:prstGeom prst="rect">
                        <a:avLst/>
                      </a:prstGeom>
                      <a:ln>
                        <a:solidFill>
                          <a:schemeClr val="accent1"/>
                        </a:solidFill>
                      </a:ln>
                    </p:spPr>
                  </p:pic>
                </p:oleObj>
              </mc:Fallback>
            </mc:AlternateContent>
          </a:graphicData>
        </a:graphic>
      </p:graphicFrame>
    </p:spTree>
    <p:extLst>
      <p:ext uri="{BB962C8B-B14F-4D97-AF65-F5344CB8AC3E}">
        <p14:creationId xmlns:p14="http://schemas.microsoft.com/office/powerpoint/2010/main" val="28368822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53FF31AC-BCEC-4585-812F-952FB5A76258}"/>
              </a:ext>
            </a:extLst>
          </p:cNvPr>
          <p:cNvSpPr>
            <a:spLocks noGrp="1" noChangeArrowheads="1"/>
          </p:cNvSpPr>
          <p:nvPr>
            <p:ph type="title"/>
          </p:nvPr>
        </p:nvSpPr>
        <p:spPr>
          <a:xfrm>
            <a:off x="3060896" y="0"/>
            <a:ext cx="4085492" cy="662782"/>
          </a:xfrm>
        </p:spPr>
        <p:txBody>
          <a:bodyPr>
            <a:normAutofit fontScale="90000"/>
          </a:bodyPr>
          <a:lstStyle/>
          <a:p>
            <a:r>
              <a:rPr lang="en-US" altLang="en-US" b="1" dirty="0"/>
              <a:t>Recording Names</a:t>
            </a:r>
            <a:endParaRPr lang="en-IN" altLang="en-US" b="1" dirty="0"/>
          </a:p>
        </p:txBody>
      </p:sp>
      <p:sp>
        <p:nvSpPr>
          <p:cNvPr id="3" name="Content Placeholder 2">
            <a:extLst>
              <a:ext uri="{FF2B5EF4-FFF2-40B4-BE49-F238E27FC236}">
                <a16:creationId xmlns:a16="http://schemas.microsoft.com/office/drawing/2014/main" id="{7E19B3CF-577F-4D0A-8992-7EC38704BA7D}"/>
              </a:ext>
            </a:extLst>
          </p:cNvPr>
          <p:cNvSpPr>
            <a:spLocks noGrp="1"/>
          </p:cNvSpPr>
          <p:nvPr>
            <p:ph idx="1"/>
          </p:nvPr>
        </p:nvSpPr>
        <p:spPr>
          <a:xfrm>
            <a:off x="486508" y="844697"/>
            <a:ext cx="11330354" cy="4967141"/>
          </a:xfrm>
          <a:ln>
            <a:solidFill>
              <a:schemeClr val="tx2">
                <a:lumMod val="75000"/>
              </a:schemeClr>
            </a:solidFill>
          </a:ln>
        </p:spPr>
        <p:txBody>
          <a:bodyPr>
            <a:normAutofit lnSpcReduction="10000"/>
          </a:bodyPr>
          <a:lstStyle/>
          <a:p>
            <a:pPr>
              <a:defRPr/>
            </a:pPr>
            <a:r>
              <a:rPr lang="en-US" dirty="0"/>
              <a:t>Recording names in AST built by parser</a:t>
            </a:r>
          </a:p>
          <a:p>
            <a:pPr lvl="1">
              <a:defRPr/>
            </a:pPr>
            <a:r>
              <a:rPr lang="en-IN" dirty="0"/>
              <a:t>information about variables are stored as annotations.</a:t>
            </a:r>
          </a:p>
          <a:p>
            <a:pPr lvl="1">
              <a:defRPr/>
            </a:pPr>
            <a:endParaRPr lang="en-IN" dirty="0"/>
          </a:p>
          <a:p>
            <a:pPr lvl="1">
              <a:defRPr/>
            </a:pPr>
            <a:r>
              <a:rPr lang="en-US" dirty="0"/>
              <a:t>Adv: </a:t>
            </a:r>
            <a:r>
              <a:rPr lang="en-IN" dirty="0"/>
              <a:t>uses a single representation for the code  being compiled.</a:t>
            </a:r>
          </a:p>
          <a:p>
            <a:pPr lvl="1">
              <a:defRPr/>
            </a:pPr>
            <a:endParaRPr lang="en-IN" dirty="0"/>
          </a:p>
          <a:p>
            <a:pPr lvl="1">
              <a:defRPr/>
            </a:pPr>
            <a:r>
              <a:rPr lang="en-US" dirty="0" err="1"/>
              <a:t>Disadv</a:t>
            </a:r>
            <a:r>
              <a:rPr lang="en-US" dirty="0"/>
              <a:t>: Navigating AST to find declaration is costly.</a:t>
            </a:r>
          </a:p>
          <a:p>
            <a:pPr lvl="1">
              <a:defRPr/>
            </a:pPr>
            <a:endParaRPr lang="en-US" dirty="0"/>
          </a:p>
          <a:p>
            <a:pPr lvl="1">
              <a:defRPr/>
            </a:pPr>
            <a:endParaRPr lang="en-US" dirty="0"/>
          </a:p>
          <a:p>
            <a:pPr marL="342900" lvl="1" indent="-342900">
              <a:buFontTx/>
              <a:buChar char="•"/>
              <a:defRPr/>
            </a:pPr>
            <a:r>
              <a:rPr lang="en-US" dirty="0"/>
              <a:t>Alternate is central repository -</a:t>
            </a:r>
            <a:r>
              <a:rPr lang="en-US" dirty="0">
                <a:solidFill>
                  <a:srgbClr val="0000FF"/>
                </a:solidFill>
              </a:rPr>
              <a:t>Symbol table</a:t>
            </a:r>
          </a:p>
          <a:p>
            <a:pPr lvl="1">
              <a:defRPr/>
            </a:pPr>
            <a:r>
              <a:rPr lang="en-US" dirty="0"/>
              <a:t>It reduces searching cost.</a:t>
            </a:r>
          </a:p>
          <a:p>
            <a:pPr marL="457200" lvl="1" indent="0">
              <a:buNone/>
              <a:defRPr/>
            </a:pPr>
            <a:endParaRPr lang="en-IN" dirty="0"/>
          </a:p>
          <a:p>
            <a:pPr lvl="1">
              <a:defRPr/>
            </a:pPr>
            <a:r>
              <a:rPr lang="en-IN" dirty="0"/>
              <a:t>It eliminates the overhead of making each reference contain a pointer to the declaration.</a:t>
            </a:r>
          </a:p>
        </p:txBody>
      </p:sp>
      <p:sp>
        <p:nvSpPr>
          <p:cNvPr id="7174" name="Footer Placeholder 5">
            <a:extLst>
              <a:ext uri="{FF2B5EF4-FFF2-40B4-BE49-F238E27FC236}">
                <a16:creationId xmlns:a16="http://schemas.microsoft.com/office/drawing/2014/main" id="{26321DEC-3768-453F-8540-B23CBAB1929E}"/>
              </a:ext>
            </a:extLst>
          </p:cNvPr>
          <p:cNvSpPr>
            <a:spLocks noGrp="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t>Nalinadevi Kadiresan</a:t>
            </a:r>
          </a:p>
        </p:txBody>
      </p:sp>
      <p:sp>
        <p:nvSpPr>
          <p:cNvPr id="7" name="TextBox 6">
            <a:extLst>
              <a:ext uri="{FF2B5EF4-FFF2-40B4-BE49-F238E27FC236}">
                <a16:creationId xmlns:a16="http://schemas.microsoft.com/office/drawing/2014/main" id="{41834ACB-78B8-40BB-B89B-2299DD81DB01}"/>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DB7BDF5B-CDD6-4ED8-82C0-C53BAEEB5F46}"/>
              </a:ext>
            </a:extLst>
          </p:cNvPr>
          <p:cNvSpPr>
            <a:spLocks noGrp="1" noChangeArrowheads="1"/>
          </p:cNvSpPr>
          <p:nvPr>
            <p:ph type="title"/>
          </p:nvPr>
        </p:nvSpPr>
        <p:spPr>
          <a:xfrm>
            <a:off x="3206262" y="280537"/>
            <a:ext cx="4207412" cy="609600"/>
          </a:xfrm>
        </p:spPr>
        <p:txBody>
          <a:bodyPr>
            <a:normAutofit fontScale="90000"/>
          </a:bodyPr>
          <a:lstStyle/>
          <a:p>
            <a:r>
              <a:rPr lang="en-US" altLang="en-US" dirty="0"/>
              <a:t>Scope of the names</a:t>
            </a:r>
          </a:p>
        </p:txBody>
      </p:sp>
      <p:sp>
        <p:nvSpPr>
          <p:cNvPr id="8195" name="Rectangle 3">
            <a:extLst>
              <a:ext uri="{FF2B5EF4-FFF2-40B4-BE49-F238E27FC236}">
                <a16:creationId xmlns:a16="http://schemas.microsoft.com/office/drawing/2014/main" id="{C1DCEA83-48B4-4E53-934B-4FB28AEC3A56}"/>
              </a:ext>
            </a:extLst>
          </p:cNvPr>
          <p:cNvSpPr>
            <a:spLocks noGrp="1" noChangeArrowheads="1"/>
          </p:cNvSpPr>
          <p:nvPr>
            <p:ph type="body" idx="1"/>
          </p:nvPr>
        </p:nvSpPr>
        <p:spPr>
          <a:xfrm>
            <a:off x="404739" y="890137"/>
            <a:ext cx="11382522" cy="1796792"/>
          </a:xfrm>
        </p:spPr>
        <p:txBody>
          <a:bodyPr>
            <a:normAutofit lnSpcReduction="10000"/>
          </a:bodyPr>
          <a:lstStyle/>
          <a:p>
            <a:pPr>
              <a:buFontTx/>
              <a:buNone/>
            </a:pPr>
            <a:r>
              <a:rPr lang="en-US" altLang="en-US" dirty="0"/>
              <a:t>   Suppose that a name is used many times for different entities in text of the program, or in the course of execution.  </a:t>
            </a:r>
          </a:p>
          <a:p>
            <a:pPr>
              <a:buFontTx/>
              <a:buNone/>
            </a:pPr>
            <a:endParaRPr lang="en-US" altLang="en-US" dirty="0"/>
          </a:p>
          <a:p>
            <a:pPr>
              <a:buFontTx/>
              <a:buNone/>
            </a:pPr>
            <a:r>
              <a:rPr lang="en-US" altLang="en-US" dirty="0"/>
              <a:t>    When the name is used, to which of these entities does it refer?</a:t>
            </a:r>
          </a:p>
        </p:txBody>
      </p:sp>
      <p:sp>
        <p:nvSpPr>
          <p:cNvPr id="4" name="TextBox 3">
            <a:extLst>
              <a:ext uri="{FF2B5EF4-FFF2-40B4-BE49-F238E27FC236}">
                <a16:creationId xmlns:a16="http://schemas.microsoft.com/office/drawing/2014/main" id="{3BD80BDD-5EED-4139-A7EB-EBEB80551771}"/>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pic>
        <p:nvPicPr>
          <p:cNvPr id="94210" name="Picture 2" descr="Scope of Variables in C++ - GeeksforGeeks">
            <a:extLst>
              <a:ext uri="{FF2B5EF4-FFF2-40B4-BE49-F238E27FC236}">
                <a16:creationId xmlns:a16="http://schemas.microsoft.com/office/drawing/2014/main" id="{6A6E29B6-5911-4CF5-B841-B3013E3AE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2705" y="2686929"/>
            <a:ext cx="5473504" cy="394414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FAA93534-3F24-4C4C-A6A8-E9B6FEDB5657}"/>
              </a:ext>
            </a:extLst>
          </p:cNvPr>
          <p:cNvSpPr>
            <a:spLocks noGrp="1" noChangeArrowheads="1"/>
          </p:cNvSpPr>
          <p:nvPr>
            <p:ph type="title"/>
          </p:nvPr>
        </p:nvSpPr>
        <p:spPr>
          <a:xfrm>
            <a:off x="3435141" y="168568"/>
            <a:ext cx="4499037" cy="521140"/>
          </a:xfrm>
        </p:spPr>
        <p:txBody>
          <a:bodyPr>
            <a:normAutofit fontScale="90000"/>
          </a:bodyPr>
          <a:lstStyle/>
          <a:p>
            <a:r>
              <a:rPr lang="en-US" altLang="en-US" b="1" dirty="0"/>
              <a:t>Scope and visibility</a:t>
            </a:r>
          </a:p>
        </p:txBody>
      </p:sp>
      <p:sp>
        <p:nvSpPr>
          <p:cNvPr id="9220" name="Rectangle 3">
            <a:extLst>
              <a:ext uri="{FF2B5EF4-FFF2-40B4-BE49-F238E27FC236}">
                <a16:creationId xmlns:a16="http://schemas.microsoft.com/office/drawing/2014/main" id="{6C35F30B-E99B-4CB5-B97D-57C2E6F4B796}"/>
              </a:ext>
            </a:extLst>
          </p:cNvPr>
          <p:cNvSpPr>
            <a:spLocks noGrp="1" noChangeArrowheads="1"/>
          </p:cNvSpPr>
          <p:nvPr>
            <p:ph type="body" idx="1"/>
          </p:nvPr>
        </p:nvSpPr>
        <p:spPr>
          <a:xfrm>
            <a:off x="345829" y="1217075"/>
            <a:ext cx="11527303" cy="4072377"/>
          </a:xfrm>
          <a:ln>
            <a:solidFill>
              <a:srgbClr val="FF0000"/>
            </a:solidFill>
          </a:ln>
        </p:spPr>
        <p:txBody>
          <a:bodyPr/>
          <a:lstStyle/>
          <a:p>
            <a:pPr algn="just"/>
            <a:r>
              <a:rPr lang="en-US" altLang="en-US" dirty="0"/>
              <a:t>Scope (visibility) of identifier = portion of program where identifier can be referred to.</a:t>
            </a:r>
          </a:p>
          <a:p>
            <a:pPr algn="just"/>
            <a:endParaRPr lang="en-US" altLang="en-US" dirty="0"/>
          </a:p>
          <a:p>
            <a:pPr algn="just"/>
            <a:r>
              <a:rPr lang="en-US" altLang="en-US" dirty="0"/>
              <a:t>Lexical scope = textual region in the program</a:t>
            </a:r>
          </a:p>
          <a:p>
            <a:pPr lvl="1" algn="just"/>
            <a:r>
              <a:rPr lang="en-US" altLang="en-US" dirty="0"/>
              <a:t>Statement block</a:t>
            </a:r>
          </a:p>
          <a:p>
            <a:pPr lvl="1" algn="just"/>
            <a:r>
              <a:rPr lang="en-US" altLang="en-US" dirty="0"/>
              <a:t>Method body</a:t>
            </a:r>
          </a:p>
          <a:p>
            <a:pPr lvl="1" algn="just"/>
            <a:r>
              <a:rPr lang="en-US" altLang="en-US" dirty="0"/>
              <a:t>Class body</a:t>
            </a:r>
          </a:p>
          <a:p>
            <a:pPr lvl="1" algn="just"/>
            <a:r>
              <a:rPr lang="en-US" altLang="en-US" dirty="0"/>
              <a:t>Module / package / file</a:t>
            </a:r>
          </a:p>
          <a:p>
            <a:pPr lvl="1" algn="just"/>
            <a:r>
              <a:rPr lang="en-US" altLang="en-US" dirty="0"/>
              <a:t>Whole program (multiple modules)</a:t>
            </a:r>
          </a:p>
        </p:txBody>
      </p:sp>
      <p:sp>
        <p:nvSpPr>
          <p:cNvPr id="5" name="TextBox 4">
            <a:extLst>
              <a:ext uri="{FF2B5EF4-FFF2-40B4-BE49-F238E27FC236}">
                <a16:creationId xmlns:a16="http://schemas.microsoft.com/office/drawing/2014/main" id="{654AE1FC-F729-4D23-90D0-FEA2E7288C54}"/>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Date Placeholder 2">
            <a:extLst>
              <a:ext uri="{FF2B5EF4-FFF2-40B4-BE49-F238E27FC236}">
                <a16:creationId xmlns:a16="http://schemas.microsoft.com/office/drawing/2014/main" id="{C7EA2953-5E24-4199-B616-FCFB165B2643}"/>
              </a:ext>
            </a:extLst>
          </p:cNvPr>
          <p:cNvSpPr>
            <a:spLocks noGrp="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t>Even Semester 2017-18</a:t>
            </a:r>
          </a:p>
        </p:txBody>
      </p:sp>
      <p:sp>
        <p:nvSpPr>
          <p:cNvPr id="5" name="圓角矩形 42">
            <a:extLst>
              <a:ext uri="{FF2B5EF4-FFF2-40B4-BE49-F238E27FC236}">
                <a16:creationId xmlns:a16="http://schemas.microsoft.com/office/drawing/2014/main" id="{5445F575-6BAB-4FB1-8754-CD423BC7A7B8}"/>
              </a:ext>
            </a:extLst>
          </p:cNvPr>
          <p:cNvSpPr/>
          <p:nvPr/>
        </p:nvSpPr>
        <p:spPr>
          <a:xfrm>
            <a:off x="3981138" y="899458"/>
            <a:ext cx="3362325" cy="360363"/>
          </a:xfrm>
          <a:prstGeom prst="roundRect">
            <a:avLst/>
          </a:prstGeom>
        </p:spPr>
        <p:style>
          <a:lnRef idx="1">
            <a:schemeClr val="dk1"/>
          </a:lnRef>
          <a:fillRef idx="3">
            <a:schemeClr val="dk1"/>
          </a:fillRef>
          <a:effectRef idx="2">
            <a:schemeClr val="dk1"/>
          </a:effectRef>
          <a:fontRef idx="minor">
            <a:schemeClr val="lt1"/>
          </a:fontRef>
        </p:style>
        <p:txBody>
          <a:bodyPr anchor="ctr"/>
          <a:lstStyle/>
          <a:p>
            <a:pPr algn="ctr" eaLnBrk="1" hangingPunct="1">
              <a:lnSpc>
                <a:spcPct val="70000"/>
              </a:lnSpc>
              <a:defRPr/>
            </a:pPr>
            <a:r>
              <a:rPr lang="en-US" altLang="zh-TW" sz="1200" b="1" dirty="0">
                <a:solidFill>
                  <a:srgbClr val="FFFF00"/>
                </a:solidFill>
                <a:latin typeface="Arial Unicode MS" pitchFamily="34" charset="-120"/>
                <a:ea typeface="Arial Unicode MS" pitchFamily="34" charset="-120"/>
                <a:cs typeface="Arial Unicode MS" pitchFamily="34" charset="-120"/>
              </a:rPr>
              <a:t>Register Allocation</a:t>
            </a:r>
          </a:p>
        </p:txBody>
      </p:sp>
      <p:sp>
        <p:nvSpPr>
          <p:cNvPr id="6" name="向右箭號 43">
            <a:extLst>
              <a:ext uri="{FF2B5EF4-FFF2-40B4-BE49-F238E27FC236}">
                <a16:creationId xmlns:a16="http://schemas.microsoft.com/office/drawing/2014/main" id="{D55B8AC9-0D48-429D-A7B4-940B68643C44}"/>
              </a:ext>
            </a:extLst>
          </p:cNvPr>
          <p:cNvSpPr/>
          <p:nvPr/>
        </p:nvSpPr>
        <p:spPr>
          <a:xfrm rot="5400000">
            <a:off x="5506725" y="593070"/>
            <a:ext cx="285750" cy="288925"/>
          </a:xfrm>
          <a:prstGeom prst="rightArrow">
            <a:avLst/>
          </a:prstGeom>
        </p:spPr>
        <p:style>
          <a:lnRef idx="2">
            <a:schemeClr val="accent2"/>
          </a:lnRef>
          <a:fillRef idx="1">
            <a:schemeClr val="lt1"/>
          </a:fillRef>
          <a:effectRef idx="0">
            <a:schemeClr val="accent2"/>
          </a:effectRef>
          <a:fontRef idx="minor">
            <a:schemeClr val="dk1"/>
          </a:fontRef>
        </p:style>
        <p:txBody>
          <a:bodyPr anchor="ctr"/>
          <a:lstStyle/>
          <a:p>
            <a:pPr eaLnBrk="1" hangingPunct="1">
              <a:lnSpc>
                <a:spcPct val="70000"/>
              </a:lnSpc>
              <a:defRPr/>
            </a:pPr>
            <a:endParaRPr lang="zh-TW" altLang="en-US" sz="1200" b="1">
              <a:solidFill>
                <a:srgbClr val="000000"/>
              </a:solidFill>
              <a:latin typeface="Arial Unicode MS" pitchFamily="34" charset="-120"/>
              <a:ea typeface="Arial Unicode MS" pitchFamily="34" charset="-120"/>
              <a:cs typeface="Arial Unicode MS" pitchFamily="34" charset="-120"/>
            </a:endParaRPr>
          </a:p>
        </p:txBody>
      </p:sp>
      <p:sp>
        <p:nvSpPr>
          <p:cNvPr id="7" name="向右箭號 44">
            <a:extLst>
              <a:ext uri="{FF2B5EF4-FFF2-40B4-BE49-F238E27FC236}">
                <a16:creationId xmlns:a16="http://schemas.microsoft.com/office/drawing/2014/main" id="{BEA79C99-2B2F-4067-A496-DC3F44AC8904}"/>
              </a:ext>
            </a:extLst>
          </p:cNvPr>
          <p:cNvSpPr/>
          <p:nvPr/>
        </p:nvSpPr>
        <p:spPr>
          <a:xfrm rot="5400000">
            <a:off x="5482913" y="1255058"/>
            <a:ext cx="285750" cy="288925"/>
          </a:xfrm>
          <a:prstGeom prst="rightArrow">
            <a:avLst/>
          </a:prstGeom>
        </p:spPr>
        <p:style>
          <a:lnRef idx="2">
            <a:schemeClr val="accent2"/>
          </a:lnRef>
          <a:fillRef idx="1">
            <a:schemeClr val="lt1"/>
          </a:fillRef>
          <a:effectRef idx="0">
            <a:schemeClr val="accent2"/>
          </a:effectRef>
          <a:fontRef idx="minor">
            <a:schemeClr val="dk1"/>
          </a:fontRef>
        </p:style>
        <p:txBody>
          <a:bodyPr anchor="ctr"/>
          <a:lstStyle/>
          <a:p>
            <a:pPr eaLnBrk="1" hangingPunct="1">
              <a:lnSpc>
                <a:spcPct val="70000"/>
              </a:lnSpc>
              <a:defRPr/>
            </a:pPr>
            <a:endParaRPr lang="zh-TW" altLang="en-US" sz="1200" b="1">
              <a:solidFill>
                <a:srgbClr val="000000"/>
              </a:solidFill>
              <a:latin typeface="Arial Unicode MS" pitchFamily="34" charset="-120"/>
              <a:ea typeface="Arial Unicode MS" pitchFamily="34" charset="-120"/>
              <a:cs typeface="Arial Unicode MS" pitchFamily="34" charset="-120"/>
            </a:endParaRPr>
          </a:p>
        </p:txBody>
      </p:sp>
      <p:sp>
        <p:nvSpPr>
          <p:cNvPr id="8" name="圓角矩形 42">
            <a:extLst>
              <a:ext uri="{FF2B5EF4-FFF2-40B4-BE49-F238E27FC236}">
                <a16:creationId xmlns:a16="http://schemas.microsoft.com/office/drawing/2014/main" id="{41D16CA4-5FB0-4662-8063-BDBBFE61D9BA}"/>
              </a:ext>
            </a:extLst>
          </p:cNvPr>
          <p:cNvSpPr/>
          <p:nvPr/>
        </p:nvSpPr>
        <p:spPr>
          <a:xfrm>
            <a:off x="4181475" y="3765549"/>
            <a:ext cx="3362325" cy="360363"/>
          </a:xfrm>
          <a:prstGeom prst="roundRect">
            <a:avLst/>
          </a:prstGeom>
        </p:spPr>
        <p:style>
          <a:lnRef idx="1">
            <a:schemeClr val="dk1"/>
          </a:lnRef>
          <a:fillRef idx="3">
            <a:schemeClr val="dk1"/>
          </a:fillRef>
          <a:effectRef idx="2">
            <a:schemeClr val="dk1"/>
          </a:effectRef>
          <a:fontRef idx="minor">
            <a:schemeClr val="lt1"/>
          </a:fontRef>
        </p:style>
        <p:txBody>
          <a:bodyPr anchor="ctr"/>
          <a:lstStyle/>
          <a:p>
            <a:pPr algn="ctr" eaLnBrk="1" hangingPunct="1">
              <a:lnSpc>
                <a:spcPct val="70000"/>
              </a:lnSpc>
              <a:defRPr/>
            </a:pPr>
            <a:r>
              <a:rPr lang="en-US" altLang="zh-TW" sz="1200" b="1" dirty="0">
                <a:solidFill>
                  <a:srgbClr val="FFFF00"/>
                </a:solidFill>
                <a:latin typeface="Arial Unicode MS" pitchFamily="34" charset="-120"/>
                <a:ea typeface="Arial Unicode MS" pitchFamily="34" charset="-120"/>
                <a:cs typeface="Arial Unicode MS" pitchFamily="34" charset="-120"/>
              </a:rPr>
              <a:t>Instruction Scheduling</a:t>
            </a:r>
          </a:p>
        </p:txBody>
      </p:sp>
      <p:sp>
        <p:nvSpPr>
          <p:cNvPr id="9" name="向右箭號 43">
            <a:extLst>
              <a:ext uri="{FF2B5EF4-FFF2-40B4-BE49-F238E27FC236}">
                <a16:creationId xmlns:a16="http://schemas.microsoft.com/office/drawing/2014/main" id="{DC71B188-A19B-45A6-85CE-715BB11688C5}"/>
              </a:ext>
            </a:extLst>
          </p:cNvPr>
          <p:cNvSpPr/>
          <p:nvPr/>
        </p:nvSpPr>
        <p:spPr>
          <a:xfrm rot="5400000">
            <a:off x="5669406" y="3493951"/>
            <a:ext cx="285750" cy="288925"/>
          </a:xfrm>
          <a:prstGeom prst="rightArrow">
            <a:avLst/>
          </a:prstGeom>
        </p:spPr>
        <p:style>
          <a:lnRef idx="2">
            <a:schemeClr val="accent2"/>
          </a:lnRef>
          <a:fillRef idx="1">
            <a:schemeClr val="lt1"/>
          </a:fillRef>
          <a:effectRef idx="0">
            <a:schemeClr val="accent2"/>
          </a:effectRef>
          <a:fontRef idx="minor">
            <a:schemeClr val="dk1"/>
          </a:fontRef>
        </p:style>
        <p:txBody>
          <a:bodyPr anchor="ctr"/>
          <a:lstStyle/>
          <a:p>
            <a:pPr eaLnBrk="1" hangingPunct="1">
              <a:lnSpc>
                <a:spcPct val="70000"/>
              </a:lnSpc>
              <a:defRPr/>
            </a:pPr>
            <a:endParaRPr lang="zh-TW" altLang="en-US" sz="1200" b="1">
              <a:solidFill>
                <a:srgbClr val="000000"/>
              </a:solidFill>
              <a:latin typeface="Arial Unicode MS" pitchFamily="34" charset="-120"/>
              <a:ea typeface="Arial Unicode MS" pitchFamily="34" charset="-120"/>
              <a:cs typeface="Arial Unicode MS" pitchFamily="34" charset="-120"/>
            </a:endParaRPr>
          </a:p>
        </p:txBody>
      </p:sp>
      <p:sp>
        <p:nvSpPr>
          <p:cNvPr id="10" name="向右箭號 44">
            <a:extLst>
              <a:ext uri="{FF2B5EF4-FFF2-40B4-BE49-F238E27FC236}">
                <a16:creationId xmlns:a16="http://schemas.microsoft.com/office/drawing/2014/main" id="{E8CD4E81-A5E6-4B91-A9D7-83F8A94B5642}"/>
              </a:ext>
            </a:extLst>
          </p:cNvPr>
          <p:cNvSpPr/>
          <p:nvPr/>
        </p:nvSpPr>
        <p:spPr>
          <a:xfrm rot="5400000">
            <a:off x="5694362" y="4210049"/>
            <a:ext cx="285750" cy="288925"/>
          </a:xfrm>
          <a:prstGeom prst="rightArrow">
            <a:avLst/>
          </a:prstGeom>
        </p:spPr>
        <p:style>
          <a:lnRef idx="2">
            <a:schemeClr val="accent2"/>
          </a:lnRef>
          <a:fillRef idx="1">
            <a:schemeClr val="lt1"/>
          </a:fillRef>
          <a:effectRef idx="0">
            <a:schemeClr val="accent2"/>
          </a:effectRef>
          <a:fontRef idx="minor">
            <a:schemeClr val="dk1"/>
          </a:fontRef>
        </p:style>
        <p:txBody>
          <a:bodyPr anchor="ctr"/>
          <a:lstStyle/>
          <a:p>
            <a:pPr eaLnBrk="1" hangingPunct="1">
              <a:lnSpc>
                <a:spcPct val="70000"/>
              </a:lnSpc>
              <a:defRPr/>
            </a:pPr>
            <a:endParaRPr lang="zh-TW" altLang="en-US" sz="1200" b="1">
              <a:solidFill>
                <a:srgbClr val="000000"/>
              </a:solidFill>
              <a:latin typeface="Arial Unicode MS" pitchFamily="34" charset="-120"/>
              <a:ea typeface="Arial Unicode MS" pitchFamily="34" charset="-120"/>
              <a:cs typeface="Arial Unicode MS" pitchFamily="34" charset="-120"/>
            </a:endParaRPr>
          </a:p>
        </p:txBody>
      </p:sp>
      <p:pic>
        <p:nvPicPr>
          <p:cNvPr id="21515" name="Picture 3">
            <a:extLst>
              <a:ext uri="{FF2B5EF4-FFF2-40B4-BE49-F238E27FC236}">
                <a16:creationId xmlns:a16="http://schemas.microsoft.com/office/drawing/2014/main" id="{A02AEB33-ACE2-4047-AF6E-E2B163A5B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399" y="1534321"/>
            <a:ext cx="8059073" cy="1993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6" name="Picture 4">
            <a:extLst>
              <a:ext uri="{FF2B5EF4-FFF2-40B4-BE49-F238E27FC236}">
                <a16:creationId xmlns:a16="http://schemas.microsoft.com/office/drawing/2014/main" id="{2CFAD83D-CCA3-4517-B629-BCAD31D06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6963" y="4538526"/>
            <a:ext cx="6934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7" name="Rectangle 13">
            <a:extLst>
              <a:ext uri="{FF2B5EF4-FFF2-40B4-BE49-F238E27FC236}">
                <a16:creationId xmlns:a16="http://schemas.microsoft.com/office/drawing/2014/main" id="{C626FA7E-7615-4E04-B350-6AEF595AFADA}"/>
              </a:ext>
            </a:extLst>
          </p:cNvPr>
          <p:cNvSpPr>
            <a:spLocks noChangeArrowheads="1"/>
          </p:cNvSpPr>
          <p:nvPr/>
        </p:nvSpPr>
        <p:spPr bwMode="auto">
          <a:xfrm>
            <a:off x="8458200" y="899458"/>
            <a:ext cx="2895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zh-TW" sz="1800" b="1" dirty="0">
                <a:solidFill>
                  <a:srgbClr val="C00000"/>
                </a:solidFill>
                <a:latin typeface="Arial Unicode MS"/>
                <a:ea typeface="Arial Unicode MS"/>
                <a:cs typeface="Arial Unicode MS"/>
              </a:rPr>
              <a:t>Target ILOC code with  Permanent Registers</a:t>
            </a:r>
          </a:p>
        </p:txBody>
      </p:sp>
      <p:sp>
        <p:nvSpPr>
          <p:cNvPr id="21518" name="Rectangle 14">
            <a:extLst>
              <a:ext uri="{FF2B5EF4-FFF2-40B4-BE49-F238E27FC236}">
                <a16:creationId xmlns:a16="http://schemas.microsoft.com/office/drawing/2014/main" id="{19F3DC84-3571-4CB8-9D15-50E5FBA82FDE}"/>
              </a:ext>
            </a:extLst>
          </p:cNvPr>
          <p:cNvSpPr>
            <a:spLocks noChangeArrowheads="1"/>
          </p:cNvSpPr>
          <p:nvPr/>
        </p:nvSpPr>
        <p:spPr bwMode="auto">
          <a:xfrm>
            <a:off x="7899816" y="3900350"/>
            <a:ext cx="289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zh-TW" sz="1400" b="1" dirty="0">
                <a:solidFill>
                  <a:srgbClr val="C00000"/>
                </a:solidFill>
                <a:latin typeface="Arial Unicode MS"/>
                <a:ea typeface="Arial Unicode MS"/>
                <a:cs typeface="Arial Unicode MS"/>
              </a:rPr>
              <a:t>Optimized Target ILOC code with  Permanent Registers</a:t>
            </a:r>
          </a:p>
        </p:txBody>
      </p:sp>
      <p:sp>
        <p:nvSpPr>
          <p:cNvPr id="15" name="TextBox 14">
            <a:extLst>
              <a:ext uri="{FF2B5EF4-FFF2-40B4-BE49-F238E27FC236}">
                <a16:creationId xmlns:a16="http://schemas.microsoft.com/office/drawing/2014/main" id="{A150214A-2F3E-4354-8301-CA8042BD8A2C}"/>
              </a:ext>
            </a:extLst>
          </p:cNvPr>
          <p:cNvSpPr txBox="1"/>
          <p:nvPr/>
        </p:nvSpPr>
        <p:spPr>
          <a:xfrm>
            <a:off x="0" y="0"/>
            <a:ext cx="3992953" cy="523220"/>
          </a:xfrm>
          <a:prstGeom prst="rect">
            <a:avLst/>
          </a:prstGeom>
          <a:solidFill>
            <a:schemeClr val="accent4">
              <a:lumMod val="20000"/>
              <a:lumOff val="80000"/>
            </a:schemeClr>
          </a:solidFill>
          <a:ln>
            <a:solidFill>
              <a:schemeClr val="accent1"/>
            </a:solidFill>
          </a:ln>
        </p:spPr>
        <p:txBody>
          <a:bodyPr wrap="none" rtlCol="0">
            <a:spAutoFit/>
          </a:bodyPr>
          <a:lstStyle/>
          <a:p>
            <a:r>
              <a:rPr lang="en-US" sz="2800" b="1" dirty="0">
                <a:solidFill>
                  <a:srgbClr val="FF0000"/>
                </a:solidFill>
              </a:rPr>
              <a:t>Overview of Compilation.</a:t>
            </a:r>
          </a:p>
        </p:txBody>
      </p:sp>
      <p:sp>
        <p:nvSpPr>
          <p:cNvPr id="16" name="TextBox 15">
            <a:extLst>
              <a:ext uri="{FF2B5EF4-FFF2-40B4-BE49-F238E27FC236}">
                <a16:creationId xmlns:a16="http://schemas.microsoft.com/office/drawing/2014/main" id="{9D82D72C-691D-4FA6-A3EE-085DC4C6619B}"/>
              </a:ext>
            </a:extLst>
          </p:cNvPr>
          <p:cNvSpPr txBox="1"/>
          <p:nvPr/>
        </p:nvSpPr>
        <p:spPr>
          <a:xfrm>
            <a:off x="4592062" y="25279"/>
            <a:ext cx="3307754" cy="461665"/>
          </a:xfrm>
          <a:prstGeom prst="rect">
            <a:avLst/>
          </a:prstGeom>
          <a:solidFill>
            <a:schemeClr val="accent6">
              <a:lumMod val="20000"/>
              <a:lumOff val="80000"/>
            </a:schemeClr>
          </a:solidFill>
          <a:ln>
            <a:solidFill>
              <a:schemeClr val="accent1"/>
            </a:solidFill>
          </a:ln>
        </p:spPr>
        <p:txBody>
          <a:bodyPr wrap="square" rtlCol="0">
            <a:spAutoFit/>
          </a:bodyPr>
          <a:lstStyle/>
          <a:p>
            <a:r>
              <a:rPr lang="en-US" sz="2400" b="1" dirty="0"/>
              <a:t>Overview of Translation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par>
                          <p:cTn id="25" fill="hold" nodeType="afterGroup">
                            <p:stCondLst>
                              <p:cond delay="500"/>
                            </p:stCondLst>
                            <p:childTnLst>
                              <p:par>
                                <p:cTn id="26" presetID="2" presetClass="entr" presetSubtype="4"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par>
                          <p:cTn id="30" fill="hold" nodeType="afterGroup">
                            <p:stCondLst>
                              <p:cond delay="1000"/>
                            </p:stCondLst>
                            <p:childTnLst>
                              <p:par>
                                <p:cTn id="31" presetID="2" presetClass="entr" presetSubtype="4"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B2D454D5-4FFC-4B68-99B1-F3EBDE12376A}"/>
              </a:ext>
            </a:extLst>
          </p:cNvPr>
          <p:cNvSpPr>
            <a:spLocks noGrp="1" noChangeArrowheads="1"/>
          </p:cNvSpPr>
          <p:nvPr>
            <p:ph type="title"/>
          </p:nvPr>
        </p:nvSpPr>
        <p:spPr>
          <a:xfrm>
            <a:off x="2057587" y="43872"/>
            <a:ext cx="7444780" cy="609600"/>
          </a:xfrm>
        </p:spPr>
        <p:txBody>
          <a:bodyPr/>
          <a:lstStyle/>
          <a:p>
            <a:r>
              <a:rPr lang="en-US" altLang="en-US" sz="3200" b="1" dirty="0"/>
              <a:t>Lexical scoping in block structured language</a:t>
            </a:r>
            <a:endParaRPr lang="en-IN" altLang="en-US" sz="3200" b="1" dirty="0"/>
          </a:p>
        </p:txBody>
      </p:sp>
      <p:sp>
        <p:nvSpPr>
          <p:cNvPr id="10243" name="Content Placeholder 2">
            <a:extLst>
              <a:ext uri="{FF2B5EF4-FFF2-40B4-BE49-F238E27FC236}">
                <a16:creationId xmlns:a16="http://schemas.microsoft.com/office/drawing/2014/main" id="{00F57D11-BEE5-451D-A1B4-40A9105723A1}"/>
              </a:ext>
            </a:extLst>
          </p:cNvPr>
          <p:cNvSpPr>
            <a:spLocks noGrp="1" noChangeArrowheads="1"/>
          </p:cNvSpPr>
          <p:nvPr>
            <p:ph idx="1"/>
          </p:nvPr>
        </p:nvSpPr>
        <p:spPr>
          <a:xfrm>
            <a:off x="228598" y="801396"/>
            <a:ext cx="8823749" cy="4726206"/>
          </a:xfrm>
          <a:ln>
            <a:solidFill>
              <a:srgbClr val="FF0000"/>
            </a:solidFill>
          </a:ln>
        </p:spPr>
        <p:txBody>
          <a:bodyPr>
            <a:normAutofit fontScale="92500" lnSpcReduction="10000"/>
          </a:bodyPr>
          <a:lstStyle/>
          <a:p>
            <a:pPr algn="just" defTabSz="762000"/>
            <a:r>
              <a:rPr lang="en-IN" altLang="en-US" sz="2400" dirty="0"/>
              <a:t>Each scope (procedure or block) creates its own name space </a:t>
            </a:r>
          </a:p>
          <a:p>
            <a:pPr lvl="1" algn="just" defTabSz="762000"/>
            <a:r>
              <a:rPr lang="en-IN" altLang="en-US" dirty="0"/>
              <a:t>Any name can be declared locally</a:t>
            </a:r>
          </a:p>
          <a:p>
            <a:pPr lvl="1" algn="just" defTabSz="762000"/>
            <a:r>
              <a:rPr lang="en-IN" altLang="en-US" dirty="0"/>
              <a:t>Local names obscure identical non-local names</a:t>
            </a:r>
          </a:p>
          <a:p>
            <a:pPr lvl="1" algn="just" defTabSz="762000"/>
            <a:r>
              <a:rPr lang="en-IN" altLang="en-US" dirty="0"/>
              <a:t>Local names cannot be seen outside the scope </a:t>
            </a:r>
          </a:p>
          <a:p>
            <a:pPr lvl="1" algn="just" defTabSz="762000"/>
            <a:r>
              <a:rPr lang="en-IN" altLang="en-US" dirty="0"/>
              <a:t>Scopes are searched in the order that they were encountered</a:t>
            </a:r>
          </a:p>
          <a:p>
            <a:pPr algn="just" defTabSz="762000"/>
            <a:endParaRPr lang="en-IN" altLang="en-US" sz="2400" dirty="0"/>
          </a:p>
          <a:p>
            <a:pPr algn="just" defTabSz="762000"/>
            <a:r>
              <a:rPr lang="en-IN" altLang="en-US" sz="2400" dirty="0"/>
              <a:t>Algol and Pascal are the classic examples – Nested procedures, often with deep nesting</a:t>
            </a:r>
          </a:p>
          <a:p>
            <a:pPr algn="just" defTabSz="762000"/>
            <a:endParaRPr lang="en-IN" altLang="en-US" sz="2400" dirty="0"/>
          </a:p>
          <a:p>
            <a:pPr algn="just" defTabSz="762000"/>
            <a:r>
              <a:rPr lang="en-IN" altLang="en-US" sz="2400" dirty="0"/>
              <a:t>Fortran had local, static, and named global scopes </a:t>
            </a:r>
          </a:p>
          <a:p>
            <a:pPr algn="just" defTabSz="762000"/>
            <a:endParaRPr lang="en-IN" altLang="en-US" sz="2400" dirty="0"/>
          </a:p>
          <a:p>
            <a:pPr algn="just" defTabSz="762000"/>
            <a:r>
              <a:rPr lang="en-IN" altLang="en-US" sz="2400" dirty="0"/>
              <a:t>C has global, static, local, and block scopes </a:t>
            </a:r>
          </a:p>
        </p:txBody>
      </p:sp>
      <p:grpSp>
        <p:nvGrpSpPr>
          <p:cNvPr id="10247" name="Group 21">
            <a:extLst>
              <a:ext uri="{FF2B5EF4-FFF2-40B4-BE49-F238E27FC236}">
                <a16:creationId xmlns:a16="http://schemas.microsoft.com/office/drawing/2014/main" id="{53AB91ED-32E7-486B-82E9-C988C993CC09}"/>
              </a:ext>
            </a:extLst>
          </p:cNvPr>
          <p:cNvGrpSpPr>
            <a:grpSpLocks/>
          </p:cNvGrpSpPr>
          <p:nvPr/>
        </p:nvGrpSpPr>
        <p:grpSpPr bwMode="auto">
          <a:xfrm>
            <a:off x="9541503" y="648995"/>
            <a:ext cx="1524000" cy="1752600"/>
            <a:chOff x="1447800" y="2667000"/>
            <a:chExt cx="1524000" cy="1752600"/>
          </a:xfrm>
        </p:grpSpPr>
        <p:sp>
          <p:nvSpPr>
            <p:cNvPr id="10265" name="Line 5">
              <a:extLst>
                <a:ext uri="{FF2B5EF4-FFF2-40B4-BE49-F238E27FC236}">
                  <a16:creationId xmlns:a16="http://schemas.microsoft.com/office/drawing/2014/main" id="{FCAD5D84-53CC-49CE-9E9D-35A91B45F15A}"/>
                </a:ext>
              </a:extLst>
            </p:cNvPr>
            <p:cNvSpPr>
              <a:spLocks noChangeShapeType="1"/>
            </p:cNvSpPr>
            <p:nvPr/>
          </p:nvSpPr>
          <p:spPr bwMode="auto">
            <a:xfrm>
              <a:off x="1447800" y="2667000"/>
              <a:ext cx="45720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66" name="Line 6">
              <a:extLst>
                <a:ext uri="{FF2B5EF4-FFF2-40B4-BE49-F238E27FC236}">
                  <a16:creationId xmlns:a16="http://schemas.microsoft.com/office/drawing/2014/main" id="{E36E2F07-00AA-48AF-8380-F5C13B5C85E9}"/>
                </a:ext>
              </a:extLst>
            </p:cNvPr>
            <p:cNvSpPr>
              <a:spLocks noChangeShapeType="1"/>
            </p:cNvSpPr>
            <p:nvPr/>
          </p:nvSpPr>
          <p:spPr bwMode="auto">
            <a:xfrm>
              <a:off x="1905000" y="2819400"/>
              <a:ext cx="38100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67" name="Line 7">
              <a:extLst>
                <a:ext uri="{FF2B5EF4-FFF2-40B4-BE49-F238E27FC236}">
                  <a16:creationId xmlns:a16="http://schemas.microsoft.com/office/drawing/2014/main" id="{F5D18093-CF1B-4094-8498-F15E3A96A6B7}"/>
                </a:ext>
              </a:extLst>
            </p:cNvPr>
            <p:cNvSpPr>
              <a:spLocks noChangeShapeType="1"/>
            </p:cNvSpPr>
            <p:nvPr/>
          </p:nvSpPr>
          <p:spPr bwMode="auto">
            <a:xfrm>
              <a:off x="1905000" y="2819400"/>
              <a:ext cx="0" cy="83820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68" name="Line 8">
              <a:extLst>
                <a:ext uri="{FF2B5EF4-FFF2-40B4-BE49-F238E27FC236}">
                  <a16:creationId xmlns:a16="http://schemas.microsoft.com/office/drawing/2014/main" id="{C064827F-4621-4A37-907E-9E4561D10822}"/>
                </a:ext>
              </a:extLst>
            </p:cNvPr>
            <p:cNvSpPr>
              <a:spLocks noChangeShapeType="1"/>
            </p:cNvSpPr>
            <p:nvPr/>
          </p:nvSpPr>
          <p:spPr bwMode="auto">
            <a:xfrm>
              <a:off x="1905000" y="3657600"/>
              <a:ext cx="38100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69" name="Line 9">
              <a:extLst>
                <a:ext uri="{FF2B5EF4-FFF2-40B4-BE49-F238E27FC236}">
                  <a16:creationId xmlns:a16="http://schemas.microsoft.com/office/drawing/2014/main" id="{23AACF8B-F394-4E19-B752-5667403D6BE1}"/>
                </a:ext>
              </a:extLst>
            </p:cNvPr>
            <p:cNvSpPr>
              <a:spLocks noChangeShapeType="1"/>
            </p:cNvSpPr>
            <p:nvPr/>
          </p:nvSpPr>
          <p:spPr bwMode="auto">
            <a:xfrm>
              <a:off x="2362200" y="2971800"/>
              <a:ext cx="30480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0" name="Line 10">
              <a:extLst>
                <a:ext uri="{FF2B5EF4-FFF2-40B4-BE49-F238E27FC236}">
                  <a16:creationId xmlns:a16="http://schemas.microsoft.com/office/drawing/2014/main" id="{B420EDAB-E260-42BE-96C3-9CBC5610FC21}"/>
                </a:ext>
              </a:extLst>
            </p:cNvPr>
            <p:cNvSpPr>
              <a:spLocks noChangeShapeType="1"/>
            </p:cNvSpPr>
            <p:nvPr/>
          </p:nvSpPr>
          <p:spPr bwMode="auto">
            <a:xfrm>
              <a:off x="2362200" y="2971800"/>
              <a:ext cx="0" cy="53340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1" name="Line 11">
              <a:extLst>
                <a:ext uri="{FF2B5EF4-FFF2-40B4-BE49-F238E27FC236}">
                  <a16:creationId xmlns:a16="http://schemas.microsoft.com/office/drawing/2014/main" id="{B7DA2A24-BD4D-43E8-B8DE-1BDB929FB5E2}"/>
                </a:ext>
              </a:extLst>
            </p:cNvPr>
            <p:cNvSpPr>
              <a:spLocks noChangeShapeType="1"/>
            </p:cNvSpPr>
            <p:nvPr/>
          </p:nvSpPr>
          <p:spPr bwMode="auto">
            <a:xfrm>
              <a:off x="2362200" y="3505200"/>
              <a:ext cx="30480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2" name="Line 12">
              <a:extLst>
                <a:ext uri="{FF2B5EF4-FFF2-40B4-BE49-F238E27FC236}">
                  <a16:creationId xmlns:a16="http://schemas.microsoft.com/office/drawing/2014/main" id="{1387FB1F-6605-4836-AFDF-B76239ED61B0}"/>
                </a:ext>
              </a:extLst>
            </p:cNvPr>
            <p:cNvSpPr>
              <a:spLocks noChangeShapeType="1"/>
            </p:cNvSpPr>
            <p:nvPr/>
          </p:nvSpPr>
          <p:spPr bwMode="auto">
            <a:xfrm>
              <a:off x="2743200" y="3124200"/>
              <a:ext cx="22860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3" name="Line 13">
              <a:extLst>
                <a:ext uri="{FF2B5EF4-FFF2-40B4-BE49-F238E27FC236}">
                  <a16:creationId xmlns:a16="http://schemas.microsoft.com/office/drawing/2014/main" id="{9705D261-2B53-4881-A5C2-E277FD1BC5E3}"/>
                </a:ext>
              </a:extLst>
            </p:cNvPr>
            <p:cNvSpPr>
              <a:spLocks noChangeShapeType="1"/>
            </p:cNvSpPr>
            <p:nvPr/>
          </p:nvSpPr>
          <p:spPr bwMode="auto">
            <a:xfrm>
              <a:off x="2743200" y="3124200"/>
              <a:ext cx="0" cy="22860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4" name="Line 14">
              <a:extLst>
                <a:ext uri="{FF2B5EF4-FFF2-40B4-BE49-F238E27FC236}">
                  <a16:creationId xmlns:a16="http://schemas.microsoft.com/office/drawing/2014/main" id="{D41CE42A-179C-4833-A73E-681E90583542}"/>
                </a:ext>
              </a:extLst>
            </p:cNvPr>
            <p:cNvSpPr>
              <a:spLocks noChangeShapeType="1"/>
            </p:cNvSpPr>
            <p:nvPr/>
          </p:nvSpPr>
          <p:spPr bwMode="auto">
            <a:xfrm>
              <a:off x="2743200" y="3352800"/>
              <a:ext cx="22860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5" name="Line 15">
              <a:extLst>
                <a:ext uri="{FF2B5EF4-FFF2-40B4-BE49-F238E27FC236}">
                  <a16:creationId xmlns:a16="http://schemas.microsoft.com/office/drawing/2014/main" id="{ADFFCEB9-12D2-4937-AA74-8A429ECDDAC1}"/>
                </a:ext>
              </a:extLst>
            </p:cNvPr>
            <p:cNvSpPr>
              <a:spLocks noChangeShapeType="1"/>
            </p:cNvSpPr>
            <p:nvPr/>
          </p:nvSpPr>
          <p:spPr bwMode="auto">
            <a:xfrm>
              <a:off x="1905000" y="3810000"/>
              <a:ext cx="38100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6" name="Line 16">
              <a:extLst>
                <a:ext uri="{FF2B5EF4-FFF2-40B4-BE49-F238E27FC236}">
                  <a16:creationId xmlns:a16="http://schemas.microsoft.com/office/drawing/2014/main" id="{2B3852EB-DAD4-4900-AB13-6F5E57686B38}"/>
                </a:ext>
              </a:extLst>
            </p:cNvPr>
            <p:cNvSpPr>
              <a:spLocks noChangeShapeType="1"/>
            </p:cNvSpPr>
            <p:nvPr/>
          </p:nvSpPr>
          <p:spPr bwMode="auto">
            <a:xfrm>
              <a:off x="1905000" y="3810000"/>
              <a:ext cx="0" cy="38100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7" name="Line 17">
              <a:extLst>
                <a:ext uri="{FF2B5EF4-FFF2-40B4-BE49-F238E27FC236}">
                  <a16:creationId xmlns:a16="http://schemas.microsoft.com/office/drawing/2014/main" id="{45FA0C90-0E20-48F4-943D-833FA1AA6415}"/>
                </a:ext>
              </a:extLst>
            </p:cNvPr>
            <p:cNvSpPr>
              <a:spLocks noChangeShapeType="1"/>
            </p:cNvSpPr>
            <p:nvPr/>
          </p:nvSpPr>
          <p:spPr bwMode="auto">
            <a:xfrm>
              <a:off x="1905000" y="4191000"/>
              <a:ext cx="38100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8" name="Line 18">
              <a:extLst>
                <a:ext uri="{FF2B5EF4-FFF2-40B4-BE49-F238E27FC236}">
                  <a16:creationId xmlns:a16="http://schemas.microsoft.com/office/drawing/2014/main" id="{26A5BE37-7533-4D23-9BC1-E5E1548684B6}"/>
                </a:ext>
              </a:extLst>
            </p:cNvPr>
            <p:cNvSpPr>
              <a:spLocks noChangeShapeType="1"/>
            </p:cNvSpPr>
            <p:nvPr/>
          </p:nvSpPr>
          <p:spPr bwMode="auto">
            <a:xfrm>
              <a:off x="1447800" y="2667000"/>
              <a:ext cx="0" cy="175260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9" name="Line 19">
              <a:extLst>
                <a:ext uri="{FF2B5EF4-FFF2-40B4-BE49-F238E27FC236}">
                  <a16:creationId xmlns:a16="http://schemas.microsoft.com/office/drawing/2014/main" id="{80DA351F-C361-4184-AFEA-9EEC7AC2CF7F}"/>
                </a:ext>
              </a:extLst>
            </p:cNvPr>
            <p:cNvSpPr>
              <a:spLocks noChangeShapeType="1"/>
            </p:cNvSpPr>
            <p:nvPr/>
          </p:nvSpPr>
          <p:spPr bwMode="auto">
            <a:xfrm>
              <a:off x="1447800" y="4419600"/>
              <a:ext cx="45720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248" name="Group 39">
            <a:extLst>
              <a:ext uri="{FF2B5EF4-FFF2-40B4-BE49-F238E27FC236}">
                <a16:creationId xmlns:a16="http://schemas.microsoft.com/office/drawing/2014/main" id="{A9E04EFE-15E2-4F81-889F-6EDDD38E5244}"/>
              </a:ext>
            </a:extLst>
          </p:cNvPr>
          <p:cNvGrpSpPr>
            <a:grpSpLocks/>
          </p:cNvGrpSpPr>
          <p:nvPr/>
        </p:nvGrpSpPr>
        <p:grpSpPr bwMode="auto">
          <a:xfrm>
            <a:off x="9377897" y="2756534"/>
            <a:ext cx="2765611" cy="3026460"/>
            <a:chOff x="1563688" y="5192713"/>
            <a:chExt cx="2766316" cy="3508919"/>
          </a:xfrm>
        </p:grpSpPr>
        <p:sp>
          <p:nvSpPr>
            <p:cNvPr id="10249" name="Rectangle 22">
              <a:extLst>
                <a:ext uri="{FF2B5EF4-FFF2-40B4-BE49-F238E27FC236}">
                  <a16:creationId xmlns:a16="http://schemas.microsoft.com/office/drawing/2014/main" id="{445A284B-CE15-4B48-84C1-F706BF472BAA}"/>
                </a:ext>
              </a:extLst>
            </p:cNvPr>
            <p:cNvSpPr>
              <a:spLocks noChangeArrowheads="1"/>
            </p:cNvSpPr>
            <p:nvPr/>
          </p:nvSpPr>
          <p:spPr bwMode="auto">
            <a:xfrm>
              <a:off x="1924050" y="5192713"/>
              <a:ext cx="1774978" cy="460919"/>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spAutoFit/>
            </a:bodyPr>
            <a:lstStyle>
              <a:lvl1pPr defTabSz="762000">
                <a:spcBef>
                  <a:spcPct val="20000"/>
                </a:spcBef>
                <a:buChar char="•"/>
                <a:defRPr sz="3200">
                  <a:solidFill>
                    <a:schemeClr val="tx1"/>
                  </a:solidFill>
                  <a:latin typeface="Arial" panose="020B0604020202020204" pitchFamily="34" charset="0"/>
                </a:defRPr>
              </a:lvl1pPr>
              <a:lvl2pPr marL="742950" indent="-285750" defTabSz="762000">
                <a:spcBef>
                  <a:spcPct val="20000"/>
                </a:spcBef>
                <a:buChar char="–"/>
                <a:defRPr sz="2800">
                  <a:solidFill>
                    <a:schemeClr val="tx1"/>
                  </a:solidFill>
                  <a:latin typeface="Arial" panose="020B0604020202020204" pitchFamily="34" charset="0"/>
                </a:defRPr>
              </a:lvl2pPr>
              <a:lvl3pPr marL="1143000" indent="-228600" defTabSz="762000">
                <a:spcBef>
                  <a:spcPct val="20000"/>
                </a:spcBef>
                <a:buChar char="•"/>
                <a:defRPr sz="2400">
                  <a:solidFill>
                    <a:schemeClr val="tx1"/>
                  </a:solidFill>
                  <a:latin typeface="Arial" panose="020B0604020202020204" pitchFamily="34" charset="0"/>
                </a:defRPr>
              </a:lvl3pPr>
              <a:lvl4pPr marL="1600200" indent="-228600" defTabSz="762000">
                <a:spcBef>
                  <a:spcPct val="20000"/>
                </a:spcBef>
                <a:buChar char="–"/>
                <a:defRPr sz="2000">
                  <a:solidFill>
                    <a:schemeClr val="tx1"/>
                  </a:solidFill>
                  <a:latin typeface="Arial" panose="020B0604020202020204" pitchFamily="34" charset="0"/>
                </a:defRPr>
              </a:lvl4pPr>
              <a:lvl5pPr marL="2057400" indent="-228600" defTabSz="762000">
                <a:spcBef>
                  <a:spcPct val="20000"/>
                </a:spcBef>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sz="2000" dirty="0">
                  <a:solidFill>
                    <a:srgbClr val="FF0000"/>
                  </a:solidFill>
                  <a:ea typeface="PMingLiU" panose="02020500000000000000" pitchFamily="18" charset="-120"/>
                </a:rPr>
                <a:t>begin      int x;</a:t>
              </a:r>
            </a:p>
          </p:txBody>
        </p:sp>
        <p:sp>
          <p:nvSpPr>
            <p:cNvPr id="10250" name="Rectangle 23">
              <a:extLst>
                <a:ext uri="{FF2B5EF4-FFF2-40B4-BE49-F238E27FC236}">
                  <a16:creationId xmlns:a16="http://schemas.microsoft.com/office/drawing/2014/main" id="{DD5D50F2-25BE-41B7-B56F-0FB548722CFC}"/>
                </a:ext>
              </a:extLst>
            </p:cNvPr>
            <p:cNvSpPr>
              <a:spLocks noChangeArrowheads="1"/>
            </p:cNvSpPr>
            <p:nvPr/>
          </p:nvSpPr>
          <p:spPr bwMode="auto">
            <a:xfrm>
              <a:off x="2228850" y="5802313"/>
              <a:ext cx="1932112" cy="460919"/>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spAutoFit/>
            </a:bodyPr>
            <a:lstStyle>
              <a:lvl1pPr defTabSz="762000">
                <a:spcBef>
                  <a:spcPct val="20000"/>
                </a:spcBef>
                <a:buChar char="•"/>
                <a:defRPr sz="3200">
                  <a:solidFill>
                    <a:schemeClr val="tx1"/>
                  </a:solidFill>
                  <a:latin typeface="Arial" panose="020B0604020202020204" pitchFamily="34" charset="0"/>
                </a:defRPr>
              </a:lvl1pPr>
              <a:lvl2pPr marL="742950" indent="-285750" defTabSz="762000">
                <a:spcBef>
                  <a:spcPct val="20000"/>
                </a:spcBef>
                <a:buChar char="–"/>
                <a:defRPr sz="2800">
                  <a:solidFill>
                    <a:schemeClr val="tx1"/>
                  </a:solidFill>
                  <a:latin typeface="Arial" panose="020B0604020202020204" pitchFamily="34" charset="0"/>
                </a:defRPr>
              </a:lvl2pPr>
              <a:lvl3pPr marL="1143000" indent="-228600" defTabSz="762000">
                <a:spcBef>
                  <a:spcPct val="20000"/>
                </a:spcBef>
                <a:buChar char="•"/>
                <a:defRPr sz="2400">
                  <a:solidFill>
                    <a:schemeClr val="tx1"/>
                  </a:solidFill>
                  <a:latin typeface="Arial" panose="020B0604020202020204" pitchFamily="34" charset="0"/>
                </a:defRPr>
              </a:lvl3pPr>
              <a:lvl4pPr marL="1600200" indent="-228600" defTabSz="762000">
                <a:spcBef>
                  <a:spcPct val="20000"/>
                </a:spcBef>
                <a:buChar char="–"/>
                <a:defRPr sz="2000">
                  <a:solidFill>
                    <a:schemeClr val="tx1"/>
                  </a:solidFill>
                  <a:latin typeface="Arial" panose="020B0604020202020204" pitchFamily="34" charset="0"/>
                </a:defRPr>
              </a:lvl4pPr>
              <a:lvl5pPr marL="2057400" indent="-228600" defTabSz="762000">
                <a:spcBef>
                  <a:spcPct val="20000"/>
                </a:spcBef>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sz="2000" dirty="0">
                  <a:solidFill>
                    <a:srgbClr val="FF0000"/>
                  </a:solidFill>
                  <a:ea typeface="PMingLiU" panose="02020500000000000000" pitchFamily="18" charset="-120"/>
                </a:rPr>
                <a:t>begin     real  x;</a:t>
              </a:r>
            </a:p>
          </p:txBody>
        </p:sp>
        <p:sp>
          <p:nvSpPr>
            <p:cNvPr id="10251" name="Rectangle 24">
              <a:extLst>
                <a:ext uri="{FF2B5EF4-FFF2-40B4-BE49-F238E27FC236}">
                  <a16:creationId xmlns:a16="http://schemas.microsoft.com/office/drawing/2014/main" id="{A6AF8E2B-98EE-4CCC-B8BD-B903BAEEDCCF}"/>
                </a:ext>
              </a:extLst>
            </p:cNvPr>
            <p:cNvSpPr>
              <a:spLocks noChangeArrowheads="1"/>
            </p:cNvSpPr>
            <p:nvPr/>
          </p:nvSpPr>
          <p:spPr bwMode="auto">
            <a:xfrm>
              <a:off x="3067050" y="6335713"/>
              <a:ext cx="811327" cy="460919"/>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spAutoFit/>
            </a:bodyPr>
            <a:lstStyle>
              <a:lvl1pPr defTabSz="762000">
                <a:spcBef>
                  <a:spcPct val="20000"/>
                </a:spcBef>
                <a:buChar char="•"/>
                <a:defRPr sz="3200">
                  <a:solidFill>
                    <a:schemeClr val="tx1"/>
                  </a:solidFill>
                  <a:latin typeface="Arial" panose="020B0604020202020204" pitchFamily="34" charset="0"/>
                </a:defRPr>
              </a:lvl1pPr>
              <a:lvl2pPr marL="742950" indent="-285750" defTabSz="762000">
                <a:spcBef>
                  <a:spcPct val="20000"/>
                </a:spcBef>
                <a:buChar char="–"/>
                <a:defRPr sz="2800">
                  <a:solidFill>
                    <a:schemeClr val="tx1"/>
                  </a:solidFill>
                  <a:latin typeface="Arial" panose="020B0604020202020204" pitchFamily="34" charset="0"/>
                </a:defRPr>
              </a:lvl2pPr>
              <a:lvl3pPr marL="1143000" indent="-228600" defTabSz="762000">
                <a:spcBef>
                  <a:spcPct val="20000"/>
                </a:spcBef>
                <a:buChar char="•"/>
                <a:defRPr sz="2400">
                  <a:solidFill>
                    <a:schemeClr val="tx1"/>
                  </a:solidFill>
                  <a:latin typeface="Arial" panose="020B0604020202020204" pitchFamily="34" charset="0"/>
                </a:defRPr>
              </a:lvl3pPr>
              <a:lvl4pPr marL="1600200" indent="-228600" defTabSz="762000">
                <a:spcBef>
                  <a:spcPct val="20000"/>
                </a:spcBef>
                <a:buChar char="–"/>
                <a:defRPr sz="2000">
                  <a:solidFill>
                    <a:schemeClr val="tx1"/>
                  </a:solidFill>
                  <a:latin typeface="Arial" panose="020B0604020202020204" pitchFamily="34" charset="0"/>
                </a:defRPr>
              </a:lvl4pPr>
              <a:lvl5pPr marL="2057400" indent="-228600" defTabSz="762000">
                <a:spcBef>
                  <a:spcPct val="20000"/>
                </a:spcBef>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sz="2000" dirty="0">
                  <a:solidFill>
                    <a:srgbClr val="FF0000"/>
                  </a:solidFill>
                  <a:ea typeface="PMingLiU" panose="02020500000000000000" pitchFamily="18" charset="-120"/>
                </a:rPr>
                <a:t>begin</a:t>
              </a:r>
            </a:p>
          </p:txBody>
        </p:sp>
        <p:sp>
          <p:nvSpPr>
            <p:cNvPr id="10252" name="Rectangle 25">
              <a:extLst>
                <a:ext uri="{FF2B5EF4-FFF2-40B4-BE49-F238E27FC236}">
                  <a16:creationId xmlns:a16="http://schemas.microsoft.com/office/drawing/2014/main" id="{0B01860C-964D-43A5-9867-A02D7C2DA2D2}"/>
                </a:ext>
              </a:extLst>
            </p:cNvPr>
            <p:cNvSpPr>
              <a:spLocks noChangeArrowheads="1"/>
            </p:cNvSpPr>
            <p:nvPr/>
          </p:nvSpPr>
          <p:spPr bwMode="auto">
            <a:xfrm>
              <a:off x="3600450" y="6792913"/>
              <a:ext cx="729554" cy="460919"/>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spAutoFit/>
            </a:bodyPr>
            <a:lstStyle>
              <a:lvl1pPr defTabSz="762000">
                <a:spcBef>
                  <a:spcPct val="20000"/>
                </a:spcBef>
                <a:buChar char="•"/>
                <a:defRPr sz="3200">
                  <a:solidFill>
                    <a:schemeClr val="tx1"/>
                  </a:solidFill>
                  <a:latin typeface="Arial" panose="020B0604020202020204" pitchFamily="34" charset="0"/>
                </a:defRPr>
              </a:lvl1pPr>
              <a:lvl2pPr marL="742950" indent="-285750" defTabSz="762000">
                <a:spcBef>
                  <a:spcPct val="20000"/>
                </a:spcBef>
                <a:buChar char="–"/>
                <a:defRPr sz="2800">
                  <a:solidFill>
                    <a:schemeClr val="tx1"/>
                  </a:solidFill>
                  <a:latin typeface="Arial" panose="020B0604020202020204" pitchFamily="34" charset="0"/>
                </a:defRPr>
              </a:lvl2pPr>
              <a:lvl3pPr marL="1143000" indent="-228600" defTabSz="762000">
                <a:spcBef>
                  <a:spcPct val="20000"/>
                </a:spcBef>
                <a:buChar char="•"/>
                <a:defRPr sz="2400">
                  <a:solidFill>
                    <a:schemeClr val="tx1"/>
                  </a:solidFill>
                  <a:latin typeface="Arial" panose="020B0604020202020204" pitchFamily="34" charset="0"/>
                </a:defRPr>
              </a:lvl3pPr>
              <a:lvl4pPr marL="1600200" indent="-228600" defTabSz="762000">
                <a:spcBef>
                  <a:spcPct val="20000"/>
                </a:spcBef>
                <a:buChar char="–"/>
                <a:defRPr sz="2000">
                  <a:solidFill>
                    <a:schemeClr val="tx1"/>
                  </a:solidFill>
                  <a:latin typeface="Arial" panose="020B0604020202020204" pitchFamily="34" charset="0"/>
                </a:defRPr>
              </a:lvl4pPr>
              <a:lvl5pPr marL="2057400" indent="-228600" defTabSz="762000">
                <a:spcBef>
                  <a:spcPct val="20000"/>
                </a:spcBef>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sz="2000">
                  <a:solidFill>
                    <a:srgbClr val="FF0000"/>
                  </a:solidFill>
                  <a:ea typeface="PMingLiU" panose="02020500000000000000" pitchFamily="18" charset="-120"/>
                </a:rPr>
                <a:t>y:=x;</a:t>
              </a:r>
            </a:p>
          </p:txBody>
        </p:sp>
        <p:sp>
          <p:nvSpPr>
            <p:cNvPr id="10253" name="Rectangle 26">
              <a:extLst>
                <a:ext uri="{FF2B5EF4-FFF2-40B4-BE49-F238E27FC236}">
                  <a16:creationId xmlns:a16="http://schemas.microsoft.com/office/drawing/2014/main" id="{17673D15-44CE-4134-92AC-DF063A6BEC51}"/>
                </a:ext>
              </a:extLst>
            </p:cNvPr>
            <p:cNvSpPr>
              <a:spLocks noChangeArrowheads="1"/>
            </p:cNvSpPr>
            <p:nvPr/>
          </p:nvSpPr>
          <p:spPr bwMode="auto">
            <a:xfrm>
              <a:off x="3143250" y="7250113"/>
              <a:ext cx="610902" cy="460919"/>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spAutoFit/>
            </a:bodyPr>
            <a:lstStyle>
              <a:lvl1pPr defTabSz="762000">
                <a:spcBef>
                  <a:spcPct val="20000"/>
                </a:spcBef>
                <a:buChar char="•"/>
                <a:defRPr sz="3200">
                  <a:solidFill>
                    <a:schemeClr val="tx1"/>
                  </a:solidFill>
                  <a:latin typeface="Arial" panose="020B0604020202020204" pitchFamily="34" charset="0"/>
                </a:defRPr>
              </a:lvl1pPr>
              <a:lvl2pPr marL="742950" indent="-285750" defTabSz="762000">
                <a:spcBef>
                  <a:spcPct val="20000"/>
                </a:spcBef>
                <a:buChar char="–"/>
                <a:defRPr sz="2800">
                  <a:solidFill>
                    <a:schemeClr val="tx1"/>
                  </a:solidFill>
                  <a:latin typeface="Arial" panose="020B0604020202020204" pitchFamily="34" charset="0"/>
                </a:defRPr>
              </a:lvl2pPr>
              <a:lvl3pPr marL="1143000" indent="-228600" defTabSz="762000">
                <a:spcBef>
                  <a:spcPct val="20000"/>
                </a:spcBef>
                <a:buChar char="•"/>
                <a:defRPr sz="2400">
                  <a:solidFill>
                    <a:schemeClr val="tx1"/>
                  </a:solidFill>
                  <a:latin typeface="Arial" panose="020B0604020202020204" pitchFamily="34" charset="0"/>
                </a:defRPr>
              </a:lvl3pPr>
              <a:lvl4pPr marL="1600200" indent="-228600" defTabSz="762000">
                <a:spcBef>
                  <a:spcPct val="20000"/>
                </a:spcBef>
                <a:buChar char="–"/>
                <a:defRPr sz="2000">
                  <a:solidFill>
                    <a:schemeClr val="tx1"/>
                  </a:solidFill>
                  <a:latin typeface="Arial" panose="020B0604020202020204" pitchFamily="34" charset="0"/>
                </a:defRPr>
              </a:lvl4pPr>
              <a:lvl5pPr marL="2057400" indent="-228600" defTabSz="762000">
                <a:spcBef>
                  <a:spcPct val="20000"/>
                </a:spcBef>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sz="2000">
                  <a:solidFill>
                    <a:srgbClr val="FF0000"/>
                  </a:solidFill>
                  <a:ea typeface="PMingLiU" panose="02020500000000000000" pitchFamily="18" charset="-120"/>
                </a:rPr>
                <a:t>end</a:t>
              </a:r>
            </a:p>
          </p:txBody>
        </p:sp>
        <p:sp>
          <p:nvSpPr>
            <p:cNvPr id="10254" name="Rectangle 27">
              <a:extLst>
                <a:ext uri="{FF2B5EF4-FFF2-40B4-BE49-F238E27FC236}">
                  <a16:creationId xmlns:a16="http://schemas.microsoft.com/office/drawing/2014/main" id="{0140F117-F68D-454E-9389-01EFEC23F6C5}"/>
                </a:ext>
              </a:extLst>
            </p:cNvPr>
            <p:cNvSpPr>
              <a:spLocks noChangeArrowheads="1"/>
            </p:cNvSpPr>
            <p:nvPr/>
          </p:nvSpPr>
          <p:spPr bwMode="auto">
            <a:xfrm>
              <a:off x="2381250" y="7707313"/>
              <a:ext cx="610902" cy="460919"/>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spAutoFit/>
            </a:bodyPr>
            <a:lstStyle>
              <a:lvl1pPr defTabSz="762000">
                <a:spcBef>
                  <a:spcPct val="20000"/>
                </a:spcBef>
                <a:buChar char="•"/>
                <a:defRPr sz="3200">
                  <a:solidFill>
                    <a:schemeClr val="tx1"/>
                  </a:solidFill>
                  <a:latin typeface="Arial" panose="020B0604020202020204" pitchFamily="34" charset="0"/>
                </a:defRPr>
              </a:lvl1pPr>
              <a:lvl2pPr marL="742950" indent="-285750" defTabSz="762000">
                <a:spcBef>
                  <a:spcPct val="20000"/>
                </a:spcBef>
                <a:buChar char="–"/>
                <a:defRPr sz="2800">
                  <a:solidFill>
                    <a:schemeClr val="tx1"/>
                  </a:solidFill>
                  <a:latin typeface="Arial" panose="020B0604020202020204" pitchFamily="34" charset="0"/>
                </a:defRPr>
              </a:lvl2pPr>
              <a:lvl3pPr marL="1143000" indent="-228600" defTabSz="762000">
                <a:spcBef>
                  <a:spcPct val="20000"/>
                </a:spcBef>
                <a:buChar char="•"/>
                <a:defRPr sz="2400">
                  <a:solidFill>
                    <a:schemeClr val="tx1"/>
                  </a:solidFill>
                  <a:latin typeface="Arial" panose="020B0604020202020204" pitchFamily="34" charset="0"/>
                </a:defRPr>
              </a:lvl3pPr>
              <a:lvl4pPr marL="1600200" indent="-228600" defTabSz="762000">
                <a:spcBef>
                  <a:spcPct val="20000"/>
                </a:spcBef>
                <a:buChar char="–"/>
                <a:defRPr sz="2000">
                  <a:solidFill>
                    <a:schemeClr val="tx1"/>
                  </a:solidFill>
                  <a:latin typeface="Arial" panose="020B0604020202020204" pitchFamily="34" charset="0"/>
                </a:defRPr>
              </a:lvl4pPr>
              <a:lvl5pPr marL="2057400" indent="-228600" defTabSz="762000">
                <a:spcBef>
                  <a:spcPct val="20000"/>
                </a:spcBef>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sz="2000">
                  <a:solidFill>
                    <a:srgbClr val="FF0000"/>
                  </a:solidFill>
                  <a:ea typeface="PMingLiU" panose="02020500000000000000" pitchFamily="18" charset="-120"/>
                </a:rPr>
                <a:t>end</a:t>
              </a:r>
            </a:p>
          </p:txBody>
        </p:sp>
        <p:sp>
          <p:nvSpPr>
            <p:cNvPr id="10255" name="Rectangle 28">
              <a:extLst>
                <a:ext uri="{FF2B5EF4-FFF2-40B4-BE49-F238E27FC236}">
                  <a16:creationId xmlns:a16="http://schemas.microsoft.com/office/drawing/2014/main" id="{18B7FD4E-09DB-4447-A2AE-357EA5F1D53B}"/>
                </a:ext>
              </a:extLst>
            </p:cNvPr>
            <p:cNvSpPr>
              <a:spLocks noChangeArrowheads="1"/>
            </p:cNvSpPr>
            <p:nvPr/>
          </p:nvSpPr>
          <p:spPr bwMode="auto">
            <a:xfrm>
              <a:off x="2000250" y="8240713"/>
              <a:ext cx="610902" cy="460919"/>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spAutoFit/>
            </a:bodyPr>
            <a:lstStyle>
              <a:lvl1pPr defTabSz="762000">
                <a:spcBef>
                  <a:spcPct val="20000"/>
                </a:spcBef>
                <a:buChar char="•"/>
                <a:defRPr sz="3200">
                  <a:solidFill>
                    <a:schemeClr val="tx1"/>
                  </a:solidFill>
                  <a:latin typeface="Arial" panose="020B0604020202020204" pitchFamily="34" charset="0"/>
                </a:defRPr>
              </a:lvl1pPr>
              <a:lvl2pPr marL="742950" indent="-285750" defTabSz="762000">
                <a:spcBef>
                  <a:spcPct val="20000"/>
                </a:spcBef>
                <a:buChar char="–"/>
                <a:defRPr sz="2800">
                  <a:solidFill>
                    <a:schemeClr val="tx1"/>
                  </a:solidFill>
                  <a:latin typeface="Arial" panose="020B0604020202020204" pitchFamily="34" charset="0"/>
                </a:defRPr>
              </a:lvl2pPr>
              <a:lvl3pPr marL="1143000" indent="-228600" defTabSz="762000">
                <a:spcBef>
                  <a:spcPct val="20000"/>
                </a:spcBef>
                <a:buChar char="•"/>
                <a:defRPr sz="2400">
                  <a:solidFill>
                    <a:schemeClr val="tx1"/>
                  </a:solidFill>
                  <a:latin typeface="Arial" panose="020B0604020202020204" pitchFamily="34" charset="0"/>
                </a:defRPr>
              </a:lvl3pPr>
              <a:lvl4pPr marL="1600200" indent="-228600" defTabSz="762000">
                <a:spcBef>
                  <a:spcPct val="20000"/>
                </a:spcBef>
                <a:buChar char="–"/>
                <a:defRPr sz="2000">
                  <a:solidFill>
                    <a:schemeClr val="tx1"/>
                  </a:solidFill>
                  <a:latin typeface="Arial" panose="020B0604020202020204" pitchFamily="34" charset="0"/>
                </a:defRPr>
              </a:lvl4pPr>
              <a:lvl5pPr marL="2057400" indent="-228600" defTabSz="762000">
                <a:spcBef>
                  <a:spcPct val="20000"/>
                </a:spcBef>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zh-TW" sz="2000">
                  <a:solidFill>
                    <a:srgbClr val="FF0000"/>
                  </a:solidFill>
                  <a:ea typeface="PMingLiU" panose="02020500000000000000" pitchFamily="18" charset="-120"/>
                </a:rPr>
                <a:t>end</a:t>
              </a:r>
            </a:p>
          </p:txBody>
        </p:sp>
        <p:sp>
          <p:nvSpPr>
            <p:cNvPr id="10256" name="Line 29">
              <a:extLst>
                <a:ext uri="{FF2B5EF4-FFF2-40B4-BE49-F238E27FC236}">
                  <a16:creationId xmlns:a16="http://schemas.microsoft.com/office/drawing/2014/main" id="{A6037865-6595-4273-84D2-EF7FB8AE0FF7}"/>
                </a:ext>
              </a:extLst>
            </p:cNvPr>
            <p:cNvSpPr>
              <a:spLocks noChangeShapeType="1"/>
            </p:cNvSpPr>
            <p:nvPr/>
          </p:nvSpPr>
          <p:spPr bwMode="auto">
            <a:xfrm>
              <a:off x="1563688" y="5337175"/>
              <a:ext cx="30480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solidFill>
                  <a:srgbClr val="FF0000"/>
                </a:solidFill>
              </a:endParaRPr>
            </a:p>
          </p:txBody>
        </p:sp>
        <p:sp>
          <p:nvSpPr>
            <p:cNvPr id="10257" name="Line 30">
              <a:extLst>
                <a:ext uri="{FF2B5EF4-FFF2-40B4-BE49-F238E27FC236}">
                  <a16:creationId xmlns:a16="http://schemas.microsoft.com/office/drawing/2014/main" id="{B69AD01B-E753-4946-879D-942F9D411478}"/>
                </a:ext>
              </a:extLst>
            </p:cNvPr>
            <p:cNvSpPr>
              <a:spLocks noChangeShapeType="1"/>
            </p:cNvSpPr>
            <p:nvPr/>
          </p:nvSpPr>
          <p:spPr bwMode="auto">
            <a:xfrm>
              <a:off x="1563688" y="5337175"/>
              <a:ext cx="0" cy="312420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solidFill>
                  <a:srgbClr val="FF0000"/>
                </a:solidFill>
              </a:endParaRPr>
            </a:p>
          </p:txBody>
        </p:sp>
        <p:sp>
          <p:nvSpPr>
            <p:cNvPr id="10258" name="Line 31">
              <a:extLst>
                <a:ext uri="{FF2B5EF4-FFF2-40B4-BE49-F238E27FC236}">
                  <a16:creationId xmlns:a16="http://schemas.microsoft.com/office/drawing/2014/main" id="{2C45357D-6A68-4E5B-A52F-55621322EDD9}"/>
                </a:ext>
              </a:extLst>
            </p:cNvPr>
            <p:cNvSpPr>
              <a:spLocks noChangeShapeType="1"/>
            </p:cNvSpPr>
            <p:nvPr/>
          </p:nvSpPr>
          <p:spPr bwMode="auto">
            <a:xfrm>
              <a:off x="1563688" y="8461375"/>
              <a:ext cx="38100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solidFill>
                  <a:srgbClr val="FF0000"/>
                </a:solidFill>
              </a:endParaRPr>
            </a:p>
          </p:txBody>
        </p:sp>
        <p:sp>
          <p:nvSpPr>
            <p:cNvPr id="10259" name="Line 32">
              <a:extLst>
                <a:ext uri="{FF2B5EF4-FFF2-40B4-BE49-F238E27FC236}">
                  <a16:creationId xmlns:a16="http://schemas.microsoft.com/office/drawing/2014/main" id="{3E4770D8-75C1-4249-B1F3-2A3A296063C4}"/>
                </a:ext>
              </a:extLst>
            </p:cNvPr>
            <p:cNvSpPr>
              <a:spLocks noChangeShapeType="1"/>
            </p:cNvSpPr>
            <p:nvPr/>
          </p:nvSpPr>
          <p:spPr bwMode="auto">
            <a:xfrm>
              <a:off x="2020888" y="5946775"/>
              <a:ext cx="22860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solidFill>
                  <a:srgbClr val="FF0000"/>
                </a:solidFill>
              </a:endParaRPr>
            </a:p>
          </p:txBody>
        </p:sp>
        <p:sp>
          <p:nvSpPr>
            <p:cNvPr id="10260" name="Line 33">
              <a:extLst>
                <a:ext uri="{FF2B5EF4-FFF2-40B4-BE49-F238E27FC236}">
                  <a16:creationId xmlns:a16="http://schemas.microsoft.com/office/drawing/2014/main" id="{EE1BF259-6C12-47BF-9403-5EB46AC332E8}"/>
                </a:ext>
              </a:extLst>
            </p:cNvPr>
            <p:cNvSpPr>
              <a:spLocks noChangeShapeType="1"/>
            </p:cNvSpPr>
            <p:nvPr/>
          </p:nvSpPr>
          <p:spPr bwMode="auto">
            <a:xfrm>
              <a:off x="2020888" y="5946775"/>
              <a:ext cx="0" cy="198120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solidFill>
                  <a:srgbClr val="FF0000"/>
                </a:solidFill>
              </a:endParaRPr>
            </a:p>
          </p:txBody>
        </p:sp>
        <p:sp>
          <p:nvSpPr>
            <p:cNvPr id="10261" name="Line 34">
              <a:extLst>
                <a:ext uri="{FF2B5EF4-FFF2-40B4-BE49-F238E27FC236}">
                  <a16:creationId xmlns:a16="http://schemas.microsoft.com/office/drawing/2014/main" id="{7E342597-62A1-4F15-8FA7-B8C3D4859A12}"/>
                </a:ext>
              </a:extLst>
            </p:cNvPr>
            <p:cNvSpPr>
              <a:spLocks noChangeShapeType="1"/>
            </p:cNvSpPr>
            <p:nvPr/>
          </p:nvSpPr>
          <p:spPr bwMode="auto">
            <a:xfrm>
              <a:off x="2020888" y="7927975"/>
              <a:ext cx="30480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solidFill>
                  <a:srgbClr val="FF0000"/>
                </a:solidFill>
              </a:endParaRPr>
            </a:p>
          </p:txBody>
        </p:sp>
        <p:sp>
          <p:nvSpPr>
            <p:cNvPr id="10262" name="Line 35">
              <a:extLst>
                <a:ext uri="{FF2B5EF4-FFF2-40B4-BE49-F238E27FC236}">
                  <a16:creationId xmlns:a16="http://schemas.microsoft.com/office/drawing/2014/main" id="{533AF6B3-B6F8-4ED5-980A-3FFB98F8866A}"/>
                </a:ext>
              </a:extLst>
            </p:cNvPr>
            <p:cNvSpPr>
              <a:spLocks noChangeShapeType="1"/>
            </p:cNvSpPr>
            <p:nvPr/>
          </p:nvSpPr>
          <p:spPr bwMode="auto">
            <a:xfrm>
              <a:off x="2859088" y="6556375"/>
              <a:ext cx="22860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solidFill>
                  <a:srgbClr val="FF0000"/>
                </a:solidFill>
              </a:endParaRPr>
            </a:p>
          </p:txBody>
        </p:sp>
        <p:sp>
          <p:nvSpPr>
            <p:cNvPr id="10263" name="Line 36">
              <a:extLst>
                <a:ext uri="{FF2B5EF4-FFF2-40B4-BE49-F238E27FC236}">
                  <a16:creationId xmlns:a16="http://schemas.microsoft.com/office/drawing/2014/main" id="{9BCD8B64-7B6B-4D18-96D3-5E6B435B4179}"/>
                </a:ext>
              </a:extLst>
            </p:cNvPr>
            <p:cNvSpPr>
              <a:spLocks noChangeShapeType="1"/>
            </p:cNvSpPr>
            <p:nvPr/>
          </p:nvSpPr>
          <p:spPr bwMode="auto">
            <a:xfrm>
              <a:off x="2859088" y="6556375"/>
              <a:ext cx="0" cy="91440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solidFill>
                  <a:srgbClr val="FF0000"/>
                </a:solidFill>
              </a:endParaRPr>
            </a:p>
          </p:txBody>
        </p:sp>
        <p:sp>
          <p:nvSpPr>
            <p:cNvPr id="10264" name="Line 37">
              <a:extLst>
                <a:ext uri="{FF2B5EF4-FFF2-40B4-BE49-F238E27FC236}">
                  <a16:creationId xmlns:a16="http://schemas.microsoft.com/office/drawing/2014/main" id="{C0FC4E54-8591-462C-931B-80BD268B8973}"/>
                </a:ext>
              </a:extLst>
            </p:cNvPr>
            <p:cNvSpPr>
              <a:spLocks noChangeShapeType="1"/>
            </p:cNvSpPr>
            <p:nvPr/>
          </p:nvSpPr>
          <p:spPr bwMode="auto">
            <a:xfrm>
              <a:off x="2859088" y="7470775"/>
              <a:ext cx="304800" cy="0"/>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solidFill>
                  <a:srgbClr val="FF0000"/>
                </a:solidFill>
              </a:endParaRPr>
            </a:p>
          </p:txBody>
        </p:sp>
      </p:grpSp>
      <p:sp>
        <p:nvSpPr>
          <p:cNvPr id="40" name="TextBox 39">
            <a:extLst>
              <a:ext uri="{FF2B5EF4-FFF2-40B4-BE49-F238E27FC236}">
                <a16:creationId xmlns:a16="http://schemas.microsoft.com/office/drawing/2014/main" id="{29977CF2-26A9-4EA1-AB53-A3192AD50E43}"/>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392D118-B23B-44CD-9F92-58E5080947A8}"/>
              </a:ext>
            </a:extLst>
          </p:cNvPr>
          <p:cNvSpPr>
            <a:spLocks noGrp="1" noChangeArrowheads="1"/>
          </p:cNvSpPr>
          <p:nvPr>
            <p:ph type="title"/>
          </p:nvPr>
        </p:nvSpPr>
        <p:spPr>
          <a:xfrm>
            <a:off x="2231123" y="0"/>
            <a:ext cx="7475586" cy="1325563"/>
          </a:xfrm>
        </p:spPr>
        <p:txBody>
          <a:bodyPr/>
          <a:lstStyle/>
          <a:p>
            <a:r>
              <a:rPr lang="en-US" altLang="zh-TW" sz="3200" b="1" dirty="0">
                <a:ea typeface="PMingLiU" panose="02020500000000000000" pitchFamily="18" charset="-120"/>
              </a:rPr>
              <a:t>Symbol tables in block-structured languages</a:t>
            </a:r>
            <a:endParaRPr lang="en-IN" altLang="en-US" b="1" dirty="0"/>
          </a:p>
        </p:txBody>
      </p:sp>
      <p:sp>
        <p:nvSpPr>
          <p:cNvPr id="12291" name="Content Placeholder 2">
            <a:extLst>
              <a:ext uri="{FF2B5EF4-FFF2-40B4-BE49-F238E27FC236}">
                <a16:creationId xmlns:a16="http://schemas.microsoft.com/office/drawing/2014/main" id="{685BB19A-CB0B-415C-95BE-02324D5F5729}"/>
              </a:ext>
            </a:extLst>
          </p:cNvPr>
          <p:cNvSpPr>
            <a:spLocks noGrp="1" noChangeArrowheads="1"/>
          </p:cNvSpPr>
          <p:nvPr>
            <p:ph idx="1"/>
          </p:nvPr>
        </p:nvSpPr>
        <p:spPr>
          <a:xfrm>
            <a:off x="1837117" y="1325563"/>
            <a:ext cx="8263597" cy="3506616"/>
          </a:xfrm>
          <a:ln>
            <a:solidFill>
              <a:schemeClr val="tx1"/>
            </a:solidFill>
          </a:ln>
        </p:spPr>
        <p:txBody>
          <a:bodyPr>
            <a:normAutofit fontScale="92500" lnSpcReduction="20000"/>
          </a:bodyPr>
          <a:lstStyle/>
          <a:p>
            <a:pPr defTabSz="762000">
              <a:buFontTx/>
              <a:buAutoNum type="arabicPeriod"/>
            </a:pPr>
            <a:r>
              <a:rPr lang="en-US" altLang="zh-TW" dirty="0">
                <a:ea typeface="PMingLiU" panose="02020500000000000000" pitchFamily="18" charset="-120"/>
              </a:rPr>
              <a:t>Many small tables - one symbol table per scope.</a:t>
            </a:r>
          </a:p>
          <a:p>
            <a:pPr defTabSz="762000">
              <a:buFontTx/>
              <a:buAutoNum type="arabicPeriod"/>
            </a:pPr>
            <a:endParaRPr lang="en-US" altLang="zh-TW" dirty="0">
              <a:ea typeface="PMingLiU" panose="02020500000000000000" pitchFamily="18" charset="-120"/>
            </a:endParaRPr>
          </a:p>
          <a:p>
            <a:pPr defTabSz="762000">
              <a:buFontTx/>
              <a:buAutoNum type="arabicPeriod"/>
            </a:pPr>
            <a:r>
              <a:rPr lang="en-US" altLang="zh-TW" dirty="0">
                <a:ea typeface="PMingLiU" panose="02020500000000000000" pitchFamily="18" charset="-120"/>
              </a:rPr>
              <a:t>One global table - All names are in the same table.</a:t>
            </a:r>
          </a:p>
          <a:p>
            <a:pPr defTabSz="762000">
              <a:buFontTx/>
              <a:buAutoNum type="arabicPeriod"/>
            </a:pPr>
            <a:endParaRPr lang="en-US" altLang="zh-TW" dirty="0">
              <a:ea typeface="PMingLiU" panose="02020500000000000000" pitchFamily="18" charset="-120"/>
            </a:endParaRPr>
          </a:p>
          <a:p>
            <a:pPr marL="800100" lvl="1" indent="-342900" defTabSz="762000"/>
            <a:r>
              <a:rPr lang="en-US" altLang="zh-TW" dirty="0">
                <a:ea typeface="PMingLiU" panose="02020500000000000000" pitchFamily="18" charset="-120"/>
              </a:rPr>
              <a:t>What about the same name is declared several times?</a:t>
            </a:r>
          </a:p>
          <a:p>
            <a:pPr marL="800100" lvl="1" indent="-342900" defTabSz="762000"/>
            <a:endParaRPr lang="en-US" altLang="zh-TW" dirty="0">
              <a:ea typeface="PMingLiU" panose="02020500000000000000" pitchFamily="18" charset="-120"/>
            </a:endParaRPr>
          </a:p>
          <a:p>
            <a:pPr marL="1257300" lvl="2" indent="-342900" defTabSz="762000"/>
            <a:r>
              <a:rPr lang="en-US" altLang="zh-TW" sz="2800" dirty="0">
                <a:ea typeface="PMingLiU" panose="02020500000000000000" pitchFamily="18" charset="-120"/>
              </a:rPr>
              <a:t> Each </a:t>
            </a:r>
            <a:r>
              <a:rPr lang="en-US" altLang="zh-TW" sz="2800" i="1" dirty="0">
                <a:solidFill>
                  <a:srgbClr val="FF0000"/>
                </a:solidFill>
                <a:ea typeface="PMingLiU" panose="02020500000000000000" pitchFamily="18" charset="-120"/>
              </a:rPr>
              <a:t>name</a:t>
            </a:r>
            <a:r>
              <a:rPr lang="en-US" altLang="zh-TW" sz="2800" dirty="0">
                <a:ea typeface="PMingLiU" panose="02020500000000000000" pitchFamily="18" charset="-120"/>
              </a:rPr>
              <a:t> is given a scope </a:t>
            </a:r>
            <a:r>
              <a:rPr lang="en-US" altLang="zh-TW" sz="2800" dirty="0">
                <a:solidFill>
                  <a:srgbClr val="FF0000"/>
                </a:solidFill>
                <a:ea typeface="PMingLiU" panose="02020500000000000000" pitchFamily="18" charset="-120"/>
              </a:rPr>
              <a:t>number</a:t>
            </a:r>
            <a:r>
              <a:rPr lang="en-US" altLang="zh-TW" sz="2800" dirty="0">
                <a:ea typeface="PMingLiU" panose="02020500000000000000" pitchFamily="18" charset="-120"/>
              </a:rPr>
              <a:t>/</a:t>
            </a:r>
            <a:r>
              <a:rPr lang="en-US" altLang="zh-TW" sz="2800" dirty="0">
                <a:solidFill>
                  <a:srgbClr val="FF0000"/>
                </a:solidFill>
                <a:ea typeface="PMingLiU" panose="02020500000000000000" pitchFamily="18" charset="-120"/>
              </a:rPr>
              <a:t>level</a:t>
            </a:r>
            <a:r>
              <a:rPr lang="en-US" altLang="zh-TW" sz="2800" dirty="0">
                <a:ea typeface="PMingLiU" panose="02020500000000000000" pitchFamily="18" charset="-120"/>
              </a:rPr>
              <a:t>.</a:t>
            </a:r>
          </a:p>
          <a:p>
            <a:pPr marL="914400" lvl="2" indent="0" defTabSz="762000">
              <a:buNone/>
            </a:pPr>
            <a:endParaRPr lang="en-US" altLang="zh-TW" sz="2800" dirty="0">
              <a:ea typeface="PMingLiU" panose="02020500000000000000" pitchFamily="18" charset="-120"/>
            </a:endParaRPr>
          </a:p>
          <a:p>
            <a:pPr marL="1257300" lvl="2" indent="-342900" defTabSz="762000"/>
            <a:r>
              <a:rPr lang="en-US" altLang="zh-TW" sz="2800" dirty="0">
                <a:ea typeface="PMingLiU" panose="02020500000000000000" pitchFamily="18" charset="-120"/>
              </a:rPr>
              <a:t> &lt;</a:t>
            </a:r>
            <a:r>
              <a:rPr lang="en-US" altLang="zh-TW" sz="2800" dirty="0">
                <a:solidFill>
                  <a:srgbClr val="FF0000"/>
                </a:solidFill>
                <a:ea typeface="PMingLiU" panose="02020500000000000000" pitchFamily="18" charset="-120"/>
              </a:rPr>
              <a:t>name</a:t>
            </a:r>
            <a:r>
              <a:rPr lang="en-US" altLang="zh-TW" sz="2800" dirty="0">
                <a:ea typeface="PMingLiU" panose="02020500000000000000" pitchFamily="18" charset="-120"/>
              </a:rPr>
              <a:t>, </a:t>
            </a:r>
            <a:r>
              <a:rPr lang="en-US" altLang="zh-TW" sz="2800" dirty="0">
                <a:solidFill>
                  <a:srgbClr val="FF0000"/>
                </a:solidFill>
                <a:ea typeface="PMingLiU" panose="02020500000000000000" pitchFamily="18" charset="-120"/>
              </a:rPr>
              <a:t>level</a:t>
            </a:r>
            <a:r>
              <a:rPr lang="en-US" altLang="zh-TW" sz="2800" dirty="0">
                <a:ea typeface="PMingLiU" panose="02020500000000000000" pitchFamily="18" charset="-120"/>
              </a:rPr>
              <a:t>&gt; should  be unique in the table.</a:t>
            </a:r>
          </a:p>
          <a:p>
            <a:pPr marL="800100" lvl="1" indent="-342900" defTabSz="762000">
              <a:buFontTx/>
              <a:buAutoNum type="arabicPeriod"/>
            </a:pPr>
            <a:endParaRPr lang="en-US" altLang="zh-TW" dirty="0">
              <a:ea typeface="PMingLiU" panose="02020500000000000000" pitchFamily="18" charset="-120"/>
            </a:endParaRPr>
          </a:p>
          <a:p>
            <a:pPr marL="800100" lvl="1" indent="-342900" defTabSz="762000"/>
            <a:endParaRPr lang="en-US" altLang="zh-TW" dirty="0">
              <a:ea typeface="PMingLiU" panose="02020500000000000000" pitchFamily="18" charset="-120"/>
            </a:endParaRPr>
          </a:p>
          <a:p>
            <a:pPr defTabSz="762000">
              <a:buNone/>
            </a:pPr>
            <a:endParaRPr lang="en-IN" altLang="en-US" sz="2400" dirty="0"/>
          </a:p>
        </p:txBody>
      </p:sp>
      <p:sp>
        <p:nvSpPr>
          <p:cNvPr id="7" name="TextBox 6">
            <a:extLst>
              <a:ext uri="{FF2B5EF4-FFF2-40B4-BE49-F238E27FC236}">
                <a16:creationId xmlns:a16="http://schemas.microsoft.com/office/drawing/2014/main" id="{FBFF7D46-3B3B-4E61-A15E-4B6AF0523474}"/>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7CD651DD-9A47-4E8B-A661-796EEA2CC3E5}"/>
              </a:ext>
            </a:extLst>
          </p:cNvPr>
          <p:cNvSpPr>
            <a:spLocks noGrp="1" noChangeArrowheads="1"/>
          </p:cNvSpPr>
          <p:nvPr>
            <p:ph type="title"/>
          </p:nvPr>
        </p:nvSpPr>
        <p:spPr>
          <a:xfrm>
            <a:off x="3689251" y="116814"/>
            <a:ext cx="4779499" cy="609600"/>
          </a:xfrm>
        </p:spPr>
        <p:txBody>
          <a:bodyPr>
            <a:normAutofit fontScale="90000"/>
          </a:bodyPr>
          <a:lstStyle/>
          <a:p>
            <a:r>
              <a:rPr lang="en-US" altLang="en-US" b="1" dirty="0"/>
              <a:t>Types of Symbol Tables</a:t>
            </a:r>
          </a:p>
        </p:txBody>
      </p:sp>
      <p:sp>
        <p:nvSpPr>
          <p:cNvPr id="80899" name="Rectangle 3">
            <a:extLst>
              <a:ext uri="{FF2B5EF4-FFF2-40B4-BE49-F238E27FC236}">
                <a16:creationId xmlns:a16="http://schemas.microsoft.com/office/drawing/2014/main" id="{6F132F65-A215-40D0-9194-268F138117EE}"/>
              </a:ext>
            </a:extLst>
          </p:cNvPr>
          <p:cNvSpPr>
            <a:spLocks noGrp="1" noChangeArrowheads="1"/>
          </p:cNvSpPr>
          <p:nvPr>
            <p:ph idx="1"/>
          </p:nvPr>
        </p:nvSpPr>
        <p:spPr>
          <a:xfrm>
            <a:off x="1505243" y="1133721"/>
            <a:ext cx="8961120" cy="4760642"/>
          </a:xfrm>
          <a:ln>
            <a:solidFill>
              <a:schemeClr val="tx1"/>
            </a:solidFill>
          </a:ln>
        </p:spPr>
        <p:txBody>
          <a:bodyPr>
            <a:noAutofit/>
          </a:bodyPr>
          <a:lstStyle/>
          <a:p>
            <a:pPr>
              <a:spcBef>
                <a:spcPct val="75000"/>
              </a:spcBef>
            </a:pPr>
            <a:r>
              <a:rPr lang="en-US" altLang="en-US" sz="2400" dirty="0"/>
              <a:t>Proposed Implementation of lexically scoped symbol table</a:t>
            </a:r>
          </a:p>
          <a:p>
            <a:pPr marL="914400" lvl="1" indent="-457200">
              <a:spcBef>
                <a:spcPct val="15000"/>
              </a:spcBef>
              <a:buFontTx/>
              <a:buAutoNum type="arabicPeriod"/>
            </a:pPr>
            <a:r>
              <a:rPr lang="en-US" altLang="en-US" dirty="0">
                <a:solidFill>
                  <a:srgbClr val="FF0000"/>
                </a:solidFill>
              </a:rPr>
              <a:t>Stack</a:t>
            </a:r>
          </a:p>
          <a:p>
            <a:pPr marL="914400" lvl="1" indent="-457200">
              <a:spcBef>
                <a:spcPct val="15000"/>
              </a:spcBef>
              <a:buFontTx/>
              <a:buAutoNum type="arabicPeriod"/>
            </a:pPr>
            <a:endParaRPr lang="en-US" altLang="en-US" dirty="0">
              <a:solidFill>
                <a:srgbClr val="FF0000"/>
              </a:solidFill>
            </a:endParaRPr>
          </a:p>
          <a:p>
            <a:pPr marL="914400" lvl="1" indent="-457200">
              <a:spcBef>
                <a:spcPct val="15000"/>
              </a:spcBef>
              <a:buFontTx/>
              <a:buAutoNum type="arabicPeriod"/>
            </a:pPr>
            <a:r>
              <a:rPr lang="en-US" altLang="en-US" dirty="0"/>
              <a:t>Sheaf-of-Tables</a:t>
            </a:r>
          </a:p>
          <a:p>
            <a:pPr marL="914400" lvl="1" indent="-457200">
              <a:spcBef>
                <a:spcPct val="15000"/>
              </a:spcBef>
              <a:buFontTx/>
              <a:buAutoNum type="arabicPeriod"/>
            </a:pPr>
            <a:endParaRPr lang="en-US" altLang="en-US" dirty="0"/>
          </a:p>
          <a:p>
            <a:pPr marL="914400" lvl="1" indent="-457200">
              <a:spcBef>
                <a:spcPct val="15000"/>
              </a:spcBef>
              <a:buFontTx/>
              <a:buAutoNum type="arabicPeriod"/>
            </a:pPr>
            <a:r>
              <a:rPr lang="en-US" altLang="en-US" dirty="0"/>
              <a:t>Open Hashing</a:t>
            </a:r>
          </a:p>
          <a:p>
            <a:pPr marL="914400" lvl="1" indent="-457200">
              <a:spcBef>
                <a:spcPct val="15000"/>
              </a:spcBef>
              <a:buFontTx/>
              <a:buAutoNum type="arabicPeriod"/>
            </a:pPr>
            <a:endParaRPr lang="en-US" altLang="en-US" dirty="0"/>
          </a:p>
          <a:p>
            <a:pPr marL="914400" lvl="1" indent="-457200">
              <a:spcBef>
                <a:spcPct val="15000"/>
              </a:spcBef>
              <a:buFontTx/>
              <a:buAutoNum type="arabicPeriod"/>
            </a:pPr>
            <a:r>
              <a:rPr lang="en-US" altLang="en-US" dirty="0"/>
              <a:t>Open Hashing + stack</a:t>
            </a:r>
          </a:p>
          <a:p>
            <a:pPr marL="914400" lvl="1" indent="-457200">
              <a:spcBef>
                <a:spcPct val="15000"/>
              </a:spcBef>
              <a:buFontTx/>
              <a:buAutoNum type="arabicPeriod"/>
            </a:pPr>
            <a:endParaRPr lang="en-US" altLang="en-US" dirty="0"/>
          </a:p>
          <a:p>
            <a:pPr marL="914400" lvl="1" indent="-457200">
              <a:spcBef>
                <a:spcPct val="15000"/>
              </a:spcBef>
              <a:buFontTx/>
              <a:buAutoNum type="arabicPeriod"/>
            </a:pPr>
            <a:r>
              <a:rPr lang="en-US" altLang="en-US" dirty="0"/>
              <a:t>Open Addressing</a:t>
            </a:r>
          </a:p>
          <a:p>
            <a:pPr marL="914400" lvl="1" indent="-457200">
              <a:spcBef>
                <a:spcPct val="15000"/>
              </a:spcBef>
              <a:buFontTx/>
              <a:buAutoNum type="arabicPeriod"/>
            </a:pPr>
            <a:endParaRPr lang="en-US" altLang="en-US" dirty="0"/>
          </a:p>
          <a:p>
            <a:pPr marL="914400" lvl="1" indent="-457200">
              <a:spcBef>
                <a:spcPct val="15000"/>
              </a:spcBef>
              <a:buFontTx/>
              <a:buAutoNum type="arabicPeriod"/>
            </a:pPr>
            <a:r>
              <a:rPr lang="en-US" altLang="en-US" dirty="0"/>
              <a:t>Two dimensional Hashed symbol Table.</a:t>
            </a:r>
            <a:endParaRPr lang="en-US" altLang="en-US" dirty="0">
              <a:cs typeface="Calibri" panose="020F0502020204030204" pitchFamily="34" charset="0"/>
            </a:endParaRPr>
          </a:p>
        </p:txBody>
      </p:sp>
      <p:sp>
        <p:nvSpPr>
          <p:cNvPr id="5" name="TextBox 4">
            <a:extLst>
              <a:ext uri="{FF2B5EF4-FFF2-40B4-BE49-F238E27FC236}">
                <a16:creationId xmlns:a16="http://schemas.microsoft.com/office/drawing/2014/main" id="{0A1D3E70-9DC2-4CFD-A731-A9E3DCF68BD9}"/>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8089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8089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3" end="3"/>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80899">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5" end="5"/>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80899">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7" end="7"/>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80899">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9" end="9"/>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80899">
                                            <p:txEl>
                                              <p:pRg st="11" end="11"/>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11" end="11"/>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6F978506-3582-4316-8629-306ECB69FBFF}"/>
              </a:ext>
            </a:extLst>
          </p:cNvPr>
          <p:cNvSpPr>
            <a:spLocks noGrp="1" noChangeArrowheads="1"/>
          </p:cNvSpPr>
          <p:nvPr>
            <p:ph type="title"/>
          </p:nvPr>
        </p:nvSpPr>
        <p:spPr>
          <a:xfrm>
            <a:off x="2596662" y="-12603"/>
            <a:ext cx="7447670" cy="645649"/>
          </a:xfrm>
        </p:spPr>
        <p:txBody>
          <a:bodyPr>
            <a:normAutofit fontScale="90000"/>
          </a:bodyPr>
          <a:lstStyle/>
          <a:p>
            <a:r>
              <a:rPr lang="en-US" altLang="en-US" dirty="0"/>
              <a:t>Example- Nested scoping</a:t>
            </a:r>
            <a:endParaRPr lang="en-IN" altLang="en-US" dirty="0"/>
          </a:p>
        </p:txBody>
      </p:sp>
      <p:sp>
        <p:nvSpPr>
          <p:cNvPr id="7" name="Rectangle 3">
            <a:extLst>
              <a:ext uri="{FF2B5EF4-FFF2-40B4-BE49-F238E27FC236}">
                <a16:creationId xmlns:a16="http://schemas.microsoft.com/office/drawing/2014/main" id="{71C3706C-2346-47D2-8241-9223376194D6}"/>
              </a:ext>
            </a:extLst>
          </p:cNvPr>
          <p:cNvSpPr txBox="1">
            <a:spLocks noChangeArrowheads="1"/>
          </p:cNvSpPr>
          <p:nvPr/>
        </p:nvSpPr>
        <p:spPr bwMode="auto">
          <a:xfrm>
            <a:off x="648287" y="1105558"/>
            <a:ext cx="4233202" cy="5224903"/>
          </a:xfrm>
          <a:prstGeom prst="rect">
            <a:avLst/>
          </a:prstGeom>
          <a:solidFill>
            <a:schemeClr val="bg1"/>
          </a:solidFill>
          <a:ln w="9525">
            <a:solidFill>
              <a:schemeClr val="tx1"/>
            </a:solidFill>
            <a:miter lim="800000"/>
            <a:headEnd/>
            <a:tailEnd/>
          </a:ln>
        </p:spPr>
        <p:txBody>
          <a:bodyPr/>
          <a:lstStyle/>
          <a:p>
            <a:pPr marL="342900" indent="-342900" defTabSz="457200">
              <a:lnSpc>
                <a:spcPct val="70000"/>
              </a:lnSpc>
              <a:spcBef>
                <a:spcPct val="20000"/>
              </a:spcBef>
              <a:defRPr/>
            </a:pPr>
            <a:r>
              <a:rPr lang="en-US" sz="2400" kern="0" dirty="0"/>
              <a:t>procedure p {</a:t>
            </a:r>
          </a:p>
          <a:p>
            <a:pPr marL="342900" indent="-342900" defTabSz="457200">
              <a:lnSpc>
                <a:spcPct val="70000"/>
              </a:lnSpc>
              <a:spcBef>
                <a:spcPct val="20000"/>
              </a:spcBef>
              <a:defRPr/>
            </a:pPr>
            <a:r>
              <a:rPr lang="en-US" sz="2400" kern="0" dirty="0"/>
              <a:t>		</a:t>
            </a:r>
            <a:r>
              <a:rPr lang="en-US" sz="2400" kern="0" dirty="0" err="1"/>
              <a:t>int</a:t>
            </a:r>
            <a:r>
              <a:rPr lang="en-US" sz="2400" kern="0" dirty="0"/>
              <a:t> </a:t>
            </a:r>
            <a:r>
              <a:rPr lang="en-US" sz="2400" i="1" kern="0" dirty="0">
                <a:solidFill>
                  <a:srgbClr val="996600"/>
                </a:solidFill>
              </a:rPr>
              <a:t>a</a:t>
            </a:r>
            <a:r>
              <a:rPr lang="en-US" sz="2400" i="1" kern="0" dirty="0"/>
              <a:t>, </a:t>
            </a:r>
            <a:r>
              <a:rPr lang="en-US" sz="2400" i="1" kern="0" dirty="0">
                <a:solidFill>
                  <a:schemeClr val="accent2"/>
                </a:solidFill>
              </a:rPr>
              <a:t>b</a:t>
            </a:r>
            <a:r>
              <a:rPr lang="en-US" sz="2400" i="1" kern="0" dirty="0"/>
              <a:t>, c</a:t>
            </a:r>
            <a:endParaRPr lang="en-US" sz="2400" kern="0" dirty="0"/>
          </a:p>
          <a:p>
            <a:pPr marL="342900" indent="-342900" defTabSz="457200">
              <a:lnSpc>
                <a:spcPct val="70000"/>
              </a:lnSpc>
              <a:spcBef>
                <a:spcPct val="20000"/>
              </a:spcBef>
              <a:defRPr/>
            </a:pPr>
            <a:r>
              <a:rPr lang="en-US" sz="2400" kern="0" dirty="0"/>
              <a:t>		procedure </a:t>
            </a:r>
            <a:r>
              <a:rPr lang="en-US" sz="2400" i="1" kern="0" dirty="0"/>
              <a:t>q</a:t>
            </a:r>
            <a:r>
              <a:rPr lang="en-US" sz="2400" kern="0" dirty="0"/>
              <a:t> {</a:t>
            </a:r>
          </a:p>
          <a:p>
            <a:pPr marL="342900" indent="-342900" defTabSz="457200">
              <a:lnSpc>
                <a:spcPct val="70000"/>
              </a:lnSpc>
              <a:spcBef>
                <a:spcPct val="20000"/>
              </a:spcBef>
              <a:defRPr/>
            </a:pPr>
            <a:r>
              <a:rPr lang="en-US" sz="2400" kern="0" dirty="0"/>
              <a:t>			</a:t>
            </a:r>
            <a:r>
              <a:rPr lang="en-US" sz="2400" kern="0" dirty="0" err="1"/>
              <a:t>int</a:t>
            </a:r>
            <a:r>
              <a:rPr lang="en-US" sz="2400" kern="0" dirty="0"/>
              <a:t> </a:t>
            </a:r>
            <a:r>
              <a:rPr lang="en-US" sz="2400" i="1" kern="0" dirty="0"/>
              <a:t>v, </a:t>
            </a:r>
            <a:r>
              <a:rPr lang="en-US" sz="2400" i="1" kern="0" dirty="0">
                <a:solidFill>
                  <a:schemeClr val="accent2"/>
                </a:solidFill>
              </a:rPr>
              <a:t>b</a:t>
            </a:r>
            <a:r>
              <a:rPr lang="en-US" sz="2400" i="1" kern="0" dirty="0"/>
              <a:t>, </a:t>
            </a:r>
            <a:r>
              <a:rPr lang="en-US" sz="2400" i="1" kern="0" dirty="0">
                <a:solidFill>
                  <a:srgbClr val="FF0000"/>
                </a:solidFill>
              </a:rPr>
              <a:t>x</a:t>
            </a:r>
            <a:r>
              <a:rPr lang="en-US" sz="2400" i="1" kern="0" dirty="0"/>
              <a:t>, w</a:t>
            </a:r>
            <a:endParaRPr lang="en-US" sz="2400" kern="0" dirty="0"/>
          </a:p>
          <a:p>
            <a:pPr marL="342900" indent="-342900" defTabSz="457200">
              <a:lnSpc>
                <a:spcPct val="70000"/>
              </a:lnSpc>
              <a:spcBef>
                <a:spcPct val="20000"/>
              </a:spcBef>
              <a:defRPr/>
            </a:pPr>
            <a:r>
              <a:rPr lang="en-US" sz="2400" kern="0" dirty="0"/>
              <a:t>			procedure  </a:t>
            </a:r>
            <a:r>
              <a:rPr lang="en-US" sz="2400" i="1" kern="0" dirty="0"/>
              <a:t>r</a:t>
            </a:r>
            <a:r>
              <a:rPr lang="en-US" sz="2400" kern="0" dirty="0"/>
              <a:t> {</a:t>
            </a:r>
          </a:p>
          <a:p>
            <a:pPr marL="342900" indent="-342900" defTabSz="457200">
              <a:lnSpc>
                <a:spcPct val="70000"/>
              </a:lnSpc>
              <a:spcBef>
                <a:spcPct val="20000"/>
              </a:spcBef>
              <a:defRPr/>
            </a:pPr>
            <a:r>
              <a:rPr lang="en-US" sz="2400" kern="0" dirty="0"/>
              <a:t>				</a:t>
            </a:r>
            <a:r>
              <a:rPr lang="en-US" sz="2400" kern="0" dirty="0" err="1"/>
              <a:t>int</a:t>
            </a:r>
            <a:r>
              <a:rPr lang="en-US" sz="2400" kern="0" dirty="0"/>
              <a:t> </a:t>
            </a:r>
            <a:r>
              <a:rPr lang="en-US" sz="2400" i="1" kern="0" dirty="0">
                <a:solidFill>
                  <a:srgbClr val="FF0000"/>
                </a:solidFill>
              </a:rPr>
              <a:t>x</a:t>
            </a:r>
            <a:r>
              <a:rPr lang="en-US" sz="2400" i="1" kern="0" dirty="0"/>
              <a:t>, y, z</a:t>
            </a:r>
          </a:p>
          <a:p>
            <a:pPr marL="342900" indent="-342900" defTabSz="457200">
              <a:lnSpc>
                <a:spcPct val="70000"/>
              </a:lnSpc>
              <a:spcBef>
                <a:spcPct val="20000"/>
              </a:spcBef>
              <a:defRPr/>
            </a:pPr>
            <a:r>
              <a:rPr lang="en-US" sz="2400" kern="0" dirty="0"/>
              <a:t>				….</a:t>
            </a:r>
          </a:p>
          <a:p>
            <a:pPr marL="342900" indent="-342900" defTabSz="457200">
              <a:lnSpc>
                <a:spcPct val="70000"/>
              </a:lnSpc>
              <a:spcBef>
                <a:spcPct val="20000"/>
              </a:spcBef>
              <a:defRPr/>
            </a:pPr>
            <a:r>
              <a:rPr lang="en-US" sz="2400" kern="0" dirty="0"/>
              <a:t>			}</a:t>
            </a:r>
          </a:p>
          <a:p>
            <a:pPr marL="342900" indent="-342900" defTabSz="457200">
              <a:lnSpc>
                <a:spcPct val="70000"/>
              </a:lnSpc>
              <a:spcBef>
                <a:spcPct val="20000"/>
              </a:spcBef>
              <a:defRPr/>
            </a:pPr>
            <a:r>
              <a:rPr lang="en-US" sz="2400" kern="0" dirty="0"/>
              <a:t>			procedure </a:t>
            </a:r>
            <a:r>
              <a:rPr lang="en-US" sz="2400" i="1" kern="0" dirty="0"/>
              <a:t>s</a:t>
            </a:r>
            <a:r>
              <a:rPr lang="en-US" sz="2400" kern="0" dirty="0"/>
              <a:t> {</a:t>
            </a:r>
          </a:p>
          <a:p>
            <a:pPr marL="342900" indent="-342900" defTabSz="457200">
              <a:lnSpc>
                <a:spcPct val="70000"/>
              </a:lnSpc>
              <a:spcBef>
                <a:spcPct val="20000"/>
              </a:spcBef>
              <a:defRPr/>
            </a:pPr>
            <a:r>
              <a:rPr lang="en-US" sz="2400" kern="0" dirty="0"/>
              <a:t>				</a:t>
            </a:r>
            <a:r>
              <a:rPr lang="en-US" sz="2400" kern="0" dirty="0" err="1"/>
              <a:t>int</a:t>
            </a:r>
            <a:r>
              <a:rPr lang="en-US" sz="2400" kern="0" dirty="0"/>
              <a:t> </a:t>
            </a:r>
            <a:r>
              <a:rPr lang="en-US" sz="2400" i="1" kern="0" dirty="0">
                <a:solidFill>
                  <a:srgbClr val="FF0000"/>
                </a:solidFill>
              </a:rPr>
              <a:t>x</a:t>
            </a:r>
            <a:r>
              <a:rPr lang="en-US" sz="2400" i="1" kern="0" dirty="0"/>
              <a:t>, </a:t>
            </a:r>
            <a:r>
              <a:rPr lang="en-US" sz="2400" i="1" kern="0" dirty="0">
                <a:solidFill>
                  <a:srgbClr val="996600"/>
                </a:solidFill>
              </a:rPr>
              <a:t>a</a:t>
            </a:r>
            <a:r>
              <a:rPr lang="en-US" sz="2400" i="1" kern="0" dirty="0"/>
              <a:t>, v</a:t>
            </a:r>
          </a:p>
          <a:p>
            <a:pPr marL="342900" indent="-342900" defTabSz="457200">
              <a:lnSpc>
                <a:spcPct val="70000"/>
              </a:lnSpc>
              <a:spcBef>
                <a:spcPct val="20000"/>
              </a:spcBef>
              <a:defRPr/>
            </a:pPr>
            <a:r>
              <a:rPr lang="en-US" sz="2400" kern="0" dirty="0"/>
              <a:t>				…</a:t>
            </a:r>
          </a:p>
          <a:p>
            <a:pPr marL="342900" indent="-342900" defTabSz="457200">
              <a:lnSpc>
                <a:spcPct val="70000"/>
              </a:lnSpc>
              <a:spcBef>
                <a:spcPct val="20000"/>
              </a:spcBef>
              <a:defRPr/>
            </a:pPr>
            <a:r>
              <a:rPr lang="en-US" sz="2400" kern="0" dirty="0"/>
              <a:t>			}</a:t>
            </a:r>
          </a:p>
          <a:p>
            <a:pPr marL="342900" indent="-342900" defTabSz="457200">
              <a:lnSpc>
                <a:spcPct val="70000"/>
              </a:lnSpc>
              <a:spcBef>
                <a:spcPct val="20000"/>
              </a:spcBef>
              <a:defRPr/>
            </a:pPr>
            <a:r>
              <a:rPr lang="en-US" sz="2400" kern="0" dirty="0"/>
              <a:t>			… </a:t>
            </a:r>
            <a:r>
              <a:rPr lang="en-US" sz="2400" i="1" kern="0" dirty="0"/>
              <a:t>r</a:t>
            </a:r>
            <a:r>
              <a:rPr lang="en-US" sz="2400" kern="0" dirty="0"/>
              <a:t> … </a:t>
            </a:r>
            <a:r>
              <a:rPr lang="en-US" sz="2400" i="1" kern="0" dirty="0"/>
              <a:t>s</a:t>
            </a:r>
            <a:endParaRPr lang="en-US" sz="2400" kern="0" dirty="0"/>
          </a:p>
          <a:p>
            <a:pPr marL="342900" indent="-342900" defTabSz="457200">
              <a:lnSpc>
                <a:spcPct val="70000"/>
              </a:lnSpc>
              <a:spcBef>
                <a:spcPct val="20000"/>
              </a:spcBef>
              <a:defRPr/>
            </a:pPr>
            <a:r>
              <a:rPr lang="en-US" sz="2400" kern="0" dirty="0"/>
              <a:t>		}</a:t>
            </a:r>
          </a:p>
          <a:p>
            <a:pPr marL="342900" indent="-342900" defTabSz="457200">
              <a:lnSpc>
                <a:spcPct val="70000"/>
              </a:lnSpc>
              <a:spcBef>
                <a:spcPct val="20000"/>
              </a:spcBef>
              <a:defRPr/>
            </a:pPr>
            <a:r>
              <a:rPr lang="en-US" sz="2400" kern="0" dirty="0"/>
              <a:t>	… </a:t>
            </a:r>
            <a:r>
              <a:rPr lang="en-US" sz="2400" i="1" kern="0" dirty="0"/>
              <a:t>q …</a:t>
            </a:r>
            <a:endParaRPr lang="en-US" sz="2400" kern="0" dirty="0"/>
          </a:p>
          <a:p>
            <a:pPr marL="342900" indent="-342900" defTabSz="457200">
              <a:lnSpc>
                <a:spcPct val="70000"/>
              </a:lnSpc>
              <a:spcBef>
                <a:spcPct val="20000"/>
              </a:spcBef>
              <a:defRPr/>
            </a:pPr>
            <a:r>
              <a:rPr lang="en-US" sz="2400" kern="0" dirty="0"/>
              <a:t>}</a:t>
            </a:r>
          </a:p>
        </p:txBody>
      </p:sp>
      <p:sp>
        <p:nvSpPr>
          <p:cNvPr id="16391" name="Rectangle 4">
            <a:extLst>
              <a:ext uri="{FF2B5EF4-FFF2-40B4-BE49-F238E27FC236}">
                <a16:creationId xmlns:a16="http://schemas.microsoft.com/office/drawing/2014/main" id="{579E4488-334E-4366-B382-BAE42313BD3B}"/>
              </a:ext>
            </a:extLst>
          </p:cNvPr>
          <p:cNvSpPr>
            <a:spLocks noChangeArrowheads="1"/>
          </p:cNvSpPr>
          <p:nvPr/>
        </p:nvSpPr>
        <p:spPr bwMode="auto">
          <a:xfrm>
            <a:off x="6096000" y="1105558"/>
            <a:ext cx="4233202" cy="522490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defTabSz="457200">
              <a:spcBef>
                <a:spcPct val="20000"/>
              </a:spcBef>
              <a:buChar char="•"/>
              <a:defRPr sz="3200">
                <a:solidFill>
                  <a:schemeClr val="tx1"/>
                </a:solidFill>
                <a:latin typeface="Arial" panose="020B0604020202020204" pitchFamily="34" charset="0"/>
              </a:defRPr>
            </a:lvl1pPr>
            <a:lvl2pPr marL="742950" indent="-285750" defTabSz="457200">
              <a:spcBef>
                <a:spcPct val="20000"/>
              </a:spcBef>
              <a:buChar char="–"/>
              <a:defRPr sz="2800">
                <a:solidFill>
                  <a:schemeClr val="tx1"/>
                </a:solidFill>
                <a:latin typeface="Arial" panose="020B0604020202020204" pitchFamily="34" charset="0"/>
              </a:defRPr>
            </a:lvl2pPr>
            <a:lvl3pPr marL="1143000" indent="-228600" defTabSz="457200">
              <a:spcBef>
                <a:spcPct val="20000"/>
              </a:spcBef>
              <a:buChar char="•"/>
              <a:defRPr sz="2400">
                <a:solidFill>
                  <a:schemeClr val="tx1"/>
                </a:solidFill>
                <a:latin typeface="Arial" panose="020B0604020202020204" pitchFamily="34" charset="0"/>
              </a:defRPr>
            </a:lvl3pPr>
            <a:lvl4pPr marL="1600200" indent="-228600" defTabSz="457200">
              <a:spcBef>
                <a:spcPct val="20000"/>
              </a:spcBef>
              <a:buChar char="–"/>
              <a:defRPr sz="2000">
                <a:solidFill>
                  <a:schemeClr val="tx1"/>
                </a:solidFill>
                <a:latin typeface="Arial" panose="020B0604020202020204" pitchFamily="34" charset="0"/>
              </a:defRPr>
            </a:lvl4pPr>
            <a:lvl5pPr marL="2057400" indent="-228600" defTabSz="457200">
              <a:spcBef>
                <a:spcPct val="20000"/>
              </a:spcBef>
              <a:buChar char="»"/>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70000"/>
              </a:lnSpc>
              <a:buClr>
                <a:srgbClr val="1822CD"/>
              </a:buClr>
              <a:buSzPct val="120000"/>
              <a:buFont typeface="Times" panose="02020603050405020304" pitchFamily="18" charset="0"/>
              <a:buNone/>
            </a:pPr>
            <a:r>
              <a:rPr lang="en-US" altLang="en-US" sz="2400" dirty="0"/>
              <a:t>B0: {</a:t>
            </a:r>
          </a:p>
          <a:p>
            <a:pPr eaLnBrk="1" hangingPunct="1">
              <a:lnSpc>
                <a:spcPct val="70000"/>
              </a:lnSpc>
              <a:buClr>
                <a:srgbClr val="1822CD"/>
              </a:buClr>
              <a:buSzPct val="120000"/>
              <a:buFont typeface="Times" panose="02020603050405020304" pitchFamily="18" charset="0"/>
              <a:buNone/>
            </a:pPr>
            <a:r>
              <a:rPr lang="en-US" altLang="en-US" sz="2400" dirty="0"/>
              <a:t>		int </a:t>
            </a:r>
            <a:r>
              <a:rPr lang="en-US" altLang="en-US" sz="2400" i="1" dirty="0">
                <a:solidFill>
                  <a:srgbClr val="996600"/>
                </a:solidFill>
              </a:rPr>
              <a:t>a</a:t>
            </a:r>
            <a:r>
              <a:rPr lang="en-US" altLang="en-US" sz="2400" i="1" dirty="0"/>
              <a:t>, </a:t>
            </a:r>
            <a:r>
              <a:rPr lang="en-US" altLang="en-US" sz="2400" i="1" dirty="0">
                <a:solidFill>
                  <a:schemeClr val="accent2"/>
                </a:solidFill>
              </a:rPr>
              <a:t>b</a:t>
            </a:r>
            <a:r>
              <a:rPr lang="en-US" altLang="en-US" sz="2400" i="1" dirty="0"/>
              <a:t>, c</a:t>
            </a:r>
            <a:endParaRPr lang="en-US" altLang="en-US" sz="2400" dirty="0"/>
          </a:p>
          <a:p>
            <a:pPr eaLnBrk="1" hangingPunct="1">
              <a:lnSpc>
                <a:spcPct val="70000"/>
              </a:lnSpc>
              <a:buClr>
                <a:srgbClr val="1822CD"/>
              </a:buClr>
              <a:buSzPct val="120000"/>
              <a:buFont typeface="Times" panose="02020603050405020304" pitchFamily="18" charset="0"/>
              <a:buNone/>
            </a:pPr>
            <a:r>
              <a:rPr lang="en-US" altLang="en-US" sz="2400" dirty="0"/>
              <a:t>B1:		 {</a:t>
            </a:r>
          </a:p>
          <a:p>
            <a:pPr eaLnBrk="1" hangingPunct="1">
              <a:lnSpc>
                <a:spcPct val="70000"/>
              </a:lnSpc>
              <a:buClr>
                <a:srgbClr val="1822CD"/>
              </a:buClr>
              <a:buSzPct val="120000"/>
              <a:buFont typeface="Times" panose="02020603050405020304" pitchFamily="18" charset="0"/>
              <a:buNone/>
            </a:pPr>
            <a:r>
              <a:rPr lang="en-US" altLang="en-US" sz="2400" dirty="0"/>
              <a:t>			int </a:t>
            </a:r>
            <a:r>
              <a:rPr lang="en-US" altLang="en-US" sz="2400" i="1" dirty="0"/>
              <a:t>v, </a:t>
            </a:r>
            <a:r>
              <a:rPr lang="en-US" altLang="en-US" sz="2400" i="1" dirty="0">
                <a:solidFill>
                  <a:schemeClr val="accent2"/>
                </a:solidFill>
              </a:rPr>
              <a:t>b</a:t>
            </a:r>
            <a:r>
              <a:rPr lang="en-US" altLang="en-US" sz="2400" i="1" dirty="0"/>
              <a:t>, </a:t>
            </a:r>
            <a:r>
              <a:rPr lang="en-US" altLang="en-US" sz="2400" i="1" dirty="0">
                <a:solidFill>
                  <a:srgbClr val="FF0000"/>
                </a:solidFill>
              </a:rPr>
              <a:t>x</a:t>
            </a:r>
            <a:r>
              <a:rPr lang="en-US" altLang="en-US" sz="2400" i="1" dirty="0"/>
              <a:t>, w</a:t>
            </a:r>
            <a:endParaRPr lang="en-US" altLang="en-US" sz="2400" dirty="0"/>
          </a:p>
          <a:p>
            <a:pPr eaLnBrk="1" hangingPunct="1">
              <a:lnSpc>
                <a:spcPct val="70000"/>
              </a:lnSpc>
              <a:buClr>
                <a:srgbClr val="1822CD"/>
              </a:buClr>
              <a:buSzPct val="120000"/>
              <a:buFont typeface="Times" panose="02020603050405020304" pitchFamily="18" charset="0"/>
              <a:buNone/>
            </a:pPr>
            <a:r>
              <a:rPr lang="en-US" altLang="en-US" sz="2400" dirty="0"/>
              <a:t>B2:			{</a:t>
            </a:r>
          </a:p>
          <a:p>
            <a:pPr eaLnBrk="1" hangingPunct="1">
              <a:lnSpc>
                <a:spcPct val="70000"/>
              </a:lnSpc>
              <a:buClr>
                <a:srgbClr val="1822CD"/>
              </a:buClr>
              <a:buSzPct val="120000"/>
              <a:buFont typeface="Times" panose="02020603050405020304" pitchFamily="18" charset="0"/>
              <a:buNone/>
            </a:pPr>
            <a:r>
              <a:rPr lang="en-US" altLang="en-US" sz="2400" dirty="0"/>
              <a:t>				int </a:t>
            </a:r>
            <a:r>
              <a:rPr lang="en-US" altLang="en-US" sz="2400" i="1" dirty="0">
                <a:solidFill>
                  <a:srgbClr val="FF0000"/>
                </a:solidFill>
              </a:rPr>
              <a:t>x</a:t>
            </a:r>
            <a:r>
              <a:rPr lang="en-US" altLang="en-US" sz="2400" i="1" dirty="0"/>
              <a:t>, y, z</a:t>
            </a:r>
          </a:p>
          <a:p>
            <a:pPr eaLnBrk="1" hangingPunct="1">
              <a:lnSpc>
                <a:spcPct val="70000"/>
              </a:lnSpc>
              <a:buClr>
                <a:srgbClr val="1822CD"/>
              </a:buClr>
              <a:buSzPct val="120000"/>
              <a:buFont typeface="Times" panose="02020603050405020304" pitchFamily="18" charset="0"/>
              <a:buNone/>
            </a:pPr>
            <a:r>
              <a:rPr lang="en-US" altLang="en-US" sz="2400" dirty="0"/>
              <a:t>				….</a:t>
            </a:r>
          </a:p>
          <a:p>
            <a:pPr eaLnBrk="1" hangingPunct="1">
              <a:lnSpc>
                <a:spcPct val="70000"/>
              </a:lnSpc>
              <a:buClr>
                <a:srgbClr val="1822CD"/>
              </a:buClr>
              <a:buSzPct val="120000"/>
              <a:buFont typeface="Times" panose="02020603050405020304" pitchFamily="18" charset="0"/>
              <a:buNone/>
            </a:pPr>
            <a:r>
              <a:rPr lang="en-US" altLang="en-US" sz="2400" dirty="0"/>
              <a:t>			}</a:t>
            </a:r>
          </a:p>
          <a:p>
            <a:pPr eaLnBrk="1" hangingPunct="1">
              <a:lnSpc>
                <a:spcPct val="70000"/>
              </a:lnSpc>
              <a:buClr>
                <a:srgbClr val="1822CD"/>
              </a:buClr>
              <a:buSzPct val="120000"/>
              <a:buFont typeface="Times" panose="02020603050405020304" pitchFamily="18" charset="0"/>
              <a:buNone/>
            </a:pPr>
            <a:r>
              <a:rPr lang="en-US" altLang="en-US" sz="2400" dirty="0"/>
              <a:t>B3:			{</a:t>
            </a:r>
          </a:p>
          <a:p>
            <a:pPr eaLnBrk="1" hangingPunct="1">
              <a:lnSpc>
                <a:spcPct val="70000"/>
              </a:lnSpc>
              <a:buClr>
                <a:srgbClr val="1822CD"/>
              </a:buClr>
              <a:buSzPct val="120000"/>
              <a:buFont typeface="Times" panose="02020603050405020304" pitchFamily="18" charset="0"/>
              <a:buNone/>
            </a:pPr>
            <a:r>
              <a:rPr lang="en-US" altLang="en-US" sz="2400" dirty="0"/>
              <a:t>				int </a:t>
            </a:r>
            <a:r>
              <a:rPr lang="en-US" altLang="en-US" sz="2400" i="1" dirty="0">
                <a:solidFill>
                  <a:srgbClr val="FF0000"/>
                </a:solidFill>
              </a:rPr>
              <a:t>x</a:t>
            </a:r>
            <a:r>
              <a:rPr lang="en-US" altLang="en-US" sz="2400" i="1" dirty="0"/>
              <a:t>, </a:t>
            </a:r>
            <a:r>
              <a:rPr lang="en-US" altLang="en-US" sz="2400" i="1" dirty="0">
                <a:solidFill>
                  <a:srgbClr val="996600"/>
                </a:solidFill>
              </a:rPr>
              <a:t>a</a:t>
            </a:r>
            <a:r>
              <a:rPr lang="en-US" altLang="en-US" sz="2400" i="1" dirty="0"/>
              <a:t>, v</a:t>
            </a:r>
          </a:p>
          <a:p>
            <a:pPr eaLnBrk="1" hangingPunct="1">
              <a:lnSpc>
                <a:spcPct val="70000"/>
              </a:lnSpc>
              <a:buClr>
                <a:srgbClr val="1822CD"/>
              </a:buClr>
              <a:buSzPct val="120000"/>
              <a:buFont typeface="Times" panose="02020603050405020304" pitchFamily="18" charset="0"/>
              <a:buNone/>
            </a:pPr>
            <a:r>
              <a:rPr lang="en-US" altLang="en-US" sz="2400" dirty="0"/>
              <a:t>				…</a:t>
            </a:r>
          </a:p>
          <a:p>
            <a:pPr eaLnBrk="1" hangingPunct="1">
              <a:lnSpc>
                <a:spcPct val="70000"/>
              </a:lnSpc>
              <a:buClr>
                <a:srgbClr val="1822CD"/>
              </a:buClr>
              <a:buSzPct val="120000"/>
              <a:buFont typeface="Times" panose="02020603050405020304" pitchFamily="18" charset="0"/>
              <a:buNone/>
            </a:pPr>
            <a:r>
              <a:rPr lang="en-US" altLang="en-US" sz="2400" dirty="0"/>
              <a:t>			}</a:t>
            </a:r>
          </a:p>
          <a:p>
            <a:pPr eaLnBrk="1" hangingPunct="1">
              <a:lnSpc>
                <a:spcPct val="70000"/>
              </a:lnSpc>
              <a:buClr>
                <a:srgbClr val="1822CD"/>
              </a:buClr>
              <a:buSzPct val="120000"/>
              <a:buFont typeface="Times" panose="02020603050405020304" pitchFamily="18" charset="0"/>
              <a:buNone/>
            </a:pPr>
            <a:r>
              <a:rPr lang="en-US" altLang="en-US" sz="2400" dirty="0"/>
              <a:t>			…</a:t>
            </a:r>
          </a:p>
          <a:p>
            <a:pPr eaLnBrk="1" hangingPunct="1">
              <a:lnSpc>
                <a:spcPct val="70000"/>
              </a:lnSpc>
              <a:buClr>
                <a:srgbClr val="1822CD"/>
              </a:buClr>
              <a:buSzPct val="120000"/>
              <a:buFont typeface="Times" panose="02020603050405020304" pitchFamily="18" charset="0"/>
              <a:buNone/>
            </a:pPr>
            <a:r>
              <a:rPr lang="en-US" altLang="en-US" sz="2400" dirty="0"/>
              <a:t>		}</a:t>
            </a:r>
          </a:p>
          <a:p>
            <a:pPr eaLnBrk="1" hangingPunct="1">
              <a:lnSpc>
                <a:spcPct val="70000"/>
              </a:lnSpc>
              <a:buClr>
                <a:srgbClr val="1822CD"/>
              </a:buClr>
              <a:buSzPct val="120000"/>
              <a:buFont typeface="Times" panose="02020603050405020304" pitchFamily="18" charset="0"/>
              <a:buNone/>
            </a:pPr>
            <a:r>
              <a:rPr lang="en-US" altLang="en-US" sz="2400" dirty="0"/>
              <a:t>	…</a:t>
            </a:r>
          </a:p>
          <a:p>
            <a:pPr eaLnBrk="1" hangingPunct="1">
              <a:lnSpc>
                <a:spcPct val="70000"/>
              </a:lnSpc>
              <a:buClr>
                <a:srgbClr val="1822CD"/>
              </a:buClr>
              <a:buSzPct val="120000"/>
              <a:buFont typeface="Times" panose="02020603050405020304" pitchFamily="18" charset="0"/>
              <a:buNone/>
            </a:pPr>
            <a:r>
              <a:rPr lang="en-US" altLang="en-US" sz="2400" dirty="0"/>
              <a:t>}</a:t>
            </a:r>
          </a:p>
        </p:txBody>
      </p:sp>
      <p:sp>
        <p:nvSpPr>
          <p:cNvPr id="8" name="TextBox 7">
            <a:extLst>
              <a:ext uri="{FF2B5EF4-FFF2-40B4-BE49-F238E27FC236}">
                <a16:creationId xmlns:a16="http://schemas.microsoft.com/office/drawing/2014/main" id="{B3465654-F06F-4BAA-8B21-E94942B77CB7}"/>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8AEDE0A8-7BED-4616-AB80-AC4F8AE86D67}"/>
              </a:ext>
            </a:extLst>
          </p:cNvPr>
          <p:cNvSpPr>
            <a:spLocks noGrp="1" noChangeArrowheads="1"/>
          </p:cNvSpPr>
          <p:nvPr>
            <p:ph type="title" idx="4294967295"/>
          </p:nvPr>
        </p:nvSpPr>
        <p:spPr>
          <a:xfrm>
            <a:off x="2133600" y="134144"/>
            <a:ext cx="8610600" cy="609600"/>
          </a:xfrm>
        </p:spPr>
        <p:txBody>
          <a:bodyPr>
            <a:normAutofit fontScale="90000"/>
          </a:bodyPr>
          <a:lstStyle/>
          <a:p>
            <a:pPr>
              <a:spcBef>
                <a:spcPct val="30000"/>
              </a:spcBef>
            </a:pPr>
            <a:br>
              <a:rPr lang="en-US" altLang="en-US" sz="2800" b="1" dirty="0"/>
            </a:br>
            <a:r>
              <a:rPr lang="en-US" altLang="en-US" sz="2800" b="1" dirty="0"/>
              <a:t>Implementing Lexically Scoped Symbol Tables- </a:t>
            </a:r>
            <a:r>
              <a:rPr lang="en-US" altLang="en-US" sz="2800" b="1" dirty="0">
                <a:solidFill>
                  <a:srgbClr val="0000FF"/>
                </a:solidFill>
              </a:rPr>
              <a:t>Stack organization</a:t>
            </a:r>
            <a:br>
              <a:rPr lang="en-US" altLang="en-US" sz="2800" b="1" dirty="0">
                <a:solidFill>
                  <a:srgbClr val="0000FF"/>
                </a:solidFill>
              </a:rPr>
            </a:br>
            <a:endParaRPr lang="en-US" altLang="en-US" sz="2800" b="1" dirty="0">
              <a:solidFill>
                <a:srgbClr val="0000FF"/>
              </a:solidFill>
            </a:endParaRPr>
          </a:p>
        </p:txBody>
      </p:sp>
      <p:sp>
        <p:nvSpPr>
          <p:cNvPr id="17411" name="Rectangle 4">
            <a:extLst>
              <a:ext uri="{FF2B5EF4-FFF2-40B4-BE49-F238E27FC236}">
                <a16:creationId xmlns:a16="http://schemas.microsoft.com/office/drawing/2014/main" id="{41A15588-5EC5-4BF5-9A43-EFDA29DE51EC}"/>
              </a:ext>
            </a:extLst>
          </p:cNvPr>
          <p:cNvSpPr>
            <a:spLocks noChangeArrowheads="1"/>
          </p:cNvSpPr>
          <p:nvPr/>
        </p:nvSpPr>
        <p:spPr bwMode="auto">
          <a:xfrm>
            <a:off x="4419600" y="5257800"/>
            <a:ext cx="1143000" cy="22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a:latin typeface="Arial Rounded MT Bold" panose="020F0704030504030204" pitchFamily="34" charset="0"/>
              </a:rPr>
              <a:t>a</a:t>
            </a:r>
            <a:endParaRPr lang="en-US" altLang="en-US" sz="1600">
              <a:latin typeface="Arial Rounded MT Bold" panose="020F0704030504030204" pitchFamily="34" charset="0"/>
            </a:endParaRPr>
          </a:p>
        </p:txBody>
      </p:sp>
      <p:sp>
        <p:nvSpPr>
          <p:cNvPr id="17412" name="Rectangle 5">
            <a:extLst>
              <a:ext uri="{FF2B5EF4-FFF2-40B4-BE49-F238E27FC236}">
                <a16:creationId xmlns:a16="http://schemas.microsoft.com/office/drawing/2014/main" id="{1E1AE47B-1461-4C87-BD18-6AB035126D42}"/>
              </a:ext>
            </a:extLst>
          </p:cNvPr>
          <p:cNvSpPr>
            <a:spLocks noChangeArrowheads="1"/>
          </p:cNvSpPr>
          <p:nvPr/>
        </p:nvSpPr>
        <p:spPr bwMode="auto">
          <a:xfrm>
            <a:off x="4419600" y="5029200"/>
            <a:ext cx="1143000" cy="22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a:solidFill>
                  <a:schemeClr val="accent2"/>
                </a:solidFill>
                <a:latin typeface="Arial Rounded MT Bold" panose="020F0704030504030204" pitchFamily="34" charset="0"/>
              </a:rPr>
              <a:t>b</a:t>
            </a:r>
            <a:endParaRPr lang="en-US" altLang="en-US" sz="1600">
              <a:latin typeface="Arial Rounded MT Bold" panose="020F0704030504030204" pitchFamily="34" charset="0"/>
            </a:endParaRPr>
          </a:p>
        </p:txBody>
      </p:sp>
      <p:sp>
        <p:nvSpPr>
          <p:cNvPr id="17413" name="Rectangle 6">
            <a:extLst>
              <a:ext uri="{FF2B5EF4-FFF2-40B4-BE49-F238E27FC236}">
                <a16:creationId xmlns:a16="http://schemas.microsoft.com/office/drawing/2014/main" id="{316CB8F6-22EE-4C70-A91B-C8B32A71A355}"/>
              </a:ext>
            </a:extLst>
          </p:cNvPr>
          <p:cNvSpPr>
            <a:spLocks noChangeArrowheads="1"/>
          </p:cNvSpPr>
          <p:nvPr/>
        </p:nvSpPr>
        <p:spPr bwMode="auto">
          <a:xfrm>
            <a:off x="4419600" y="4800600"/>
            <a:ext cx="1143000" cy="22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a:latin typeface="Arial Rounded MT Bold" panose="020F0704030504030204" pitchFamily="34" charset="0"/>
              </a:rPr>
              <a:t>c</a:t>
            </a:r>
            <a:endParaRPr lang="en-US" altLang="en-US" sz="1600">
              <a:latin typeface="Arial Rounded MT Bold" panose="020F0704030504030204" pitchFamily="34" charset="0"/>
            </a:endParaRPr>
          </a:p>
        </p:txBody>
      </p:sp>
      <p:sp>
        <p:nvSpPr>
          <p:cNvPr id="17414" name="Rectangle 7">
            <a:extLst>
              <a:ext uri="{FF2B5EF4-FFF2-40B4-BE49-F238E27FC236}">
                <a16:creationId xmlns:a16="http://schemas.microsoft.com/office/drawing/2014/main" id="{52624ECC-C365-4C8F-BD5E-07B8825B1822}"/>
              </a:ext>
            </a:extLst>
          </p:cNvPr>
          <p:cNvSpPr>
            <a:spLocks noChangeArrowheads="1"/>
          </p:cNvSpPr>
          <p:nvPr/>
        </p:nvSpPr>
        <p:spPr bwMode="auto">
          <a:xfrm>
            <a:off x="4419600" y="4572000"/>
            <a:ext cx="1143000" cy="22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a:latin typeface="Arial Rounded MT Bold" panose="020F0704030504030204" pitchFamily="34" charset="0"/>
              </a:rPr>
              <a:t>v</a:t>
            </a:r>
            <a:endParaRPr lang="en-US" altLang="en-US" sz="1600">
              <a:latin typeface="Arial Rounded MT Bold" panose="020F0704030504030204" pitchFamily="34" charset="0"/>
            </a:endParaRPr>
          </a:p>
        </p:txBody>
      </p:sp>
      <p:sp>
        <p:nvSpPr>
          <p:cNvPr id="17415" name="Rectangle 8">
            <a:extLst>
              <a:ext uri="{FF2B5EF4-FFF2-40B4-BE49-F238E27FC236}">
                <a16:creationId xmlns:a16="http://schemas.microsoft.com/office/drawing/2014/main" id="{80337634-D635-456F-9974-9690C772E37A}"/>
              </a:ext>
            </a:extLst>
          </p:cNvPr>
          <p:cNvSpPr>
            <a:spLocks noChangeArrowheads="1"/>
          </p:cNvSpPr>
          <p:nvPr/>
        </p:nvSpPr>
        <p:spPr bwMode="auto">
          <a:xfrm>
            <a:off x="4419600" y="4343400"/>
            <a:ext cx="1143000" cy="22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a:solidFill>
                  <a:schemeClr val="accent2"/>
                </a:solidFill>
                <a:latin typeface="Arial Rounded MT Bold" panose="020F0704030504030204" pitchFamily="34" charset="0"/>
              </a:rPr>
              <a:t>b</a:t>
            </a:r>
            <a:endParaRPr lang="en-US" altLang="en-US" sz="1600">
              <a:latin typeface="Arial Rounded MT Bold" panose="020F0704030504030204" pitchFamily="34" charset="0"/>
            </a:endParaRPr>
          </a:p>
        </p:txBody>
      </p:sp>
      <p:sp>
        <p:nvSpPr>
          <p:cNvPr id="17416" name="Rectangle 9">
            <a:extLst>
              <a:ext uri="{FF2B5EF4-FFF2-40B4-BE49-F238E27FC236}">
                <a16:creationId xmlns:a16="http://schemas.microsoft.com/office/drawing/2014/main" id="{A0A7DF24-90B3-42CE-B487-C6714A229B8F}"/>
              </a:ext>
            </a:extLst>
          </p:cNvPr>
          <p:cNvSpPr>
            <a:spLocks noChangeArrowheads="1"/>
          </p:cNvSpPr>
          <p:nvPr/>
        </p:nvSpPr>
        <p:spPr bwMode="auto">
          <a:xfrm>
            <a:off x="4419600" y="4114800"/>
            <a:ext cx="1143000" cy="22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a:solidFill>
                  <a:srgbClr val="FF0000"/>
                </a:solidFill>
                <a:latin typeface="Arial Rounded MT Bold" panose="020F0704030504030204" pitchFamily="34" charset="0"/>
              </a:rPr>
              <a:t>x</a:t>
            </a:r>
            <a:endParaRPr lang="en-US" altLang="en-US" sz="1600">
              <a:latin typeface="Arial Rounded MT Bold" panose="020F0704030504030204" pitchFamily="34" charset="0"/>
            </a:endParaRPr>
          </a:p>
        </p:txBody>
      </p:sp>
      <p:sp>
        <p:nvSpPr>
          <p:cNvPr id="17417" name="Rectangle 10">
            <a:extLst>
              <a:ext uri="{FF2B5EF4-FFF2-40B4-BE49-F238E27FC236}">
                <a16:creationId xmlns:a16="http://schemas.microsoft.com/office/drawing/2014/main" id="{0C7205B2-3EE2-4537-8EFE-47DFF756AD1F}"/>
              </a:ext>
            </a:extLst>
          </p:cNvPr>
          <p:cNvSpPr>
            <a:spLocks noChangeArrowheads="1"/>
          </p:cNvSpPr>
          <p:nvPr/>
        </p:nvSpPr>
        <p:spPr bwMode="auto">
          <a:xfrm>
            <a:off x="4419600" y="3886200"/>
            <a:ext cx="1143000" cy="22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a:latin typeface="Arial Rounded MT Bold" panose="020F0704030504030204" pitchFamily="34" charset="0"/>
              </a:rPr>
              <a:t>w</a:t>
            </a:r>
            <a:endParaRPr lang="en-US" altLang="en-US" sz="1600">
              <a:latin typeface="Arial Rounded MT Bold" panose="020F0704030504030204" pitchFamily="34" charset="0"/>
            </a:endParaRPr>
          </a:p>
        </p:txBody>
      </p:sp>
      <p:sp>
        <p:nvSpPr>
          <p:cNvPr id="17418" name="Rectangle 11">
            <a:extLst>
              <a:ext uri="{FF2B5EF4-FFF2-40B4-BE49-F238E27FC236}">
                <a16:creationId xmlns:a16="http://schemas.microsoft.com/office/drawing/2014/main" id="{4E352454-7E5F-4C0D-9EEC-D619E73C2003}"/>
              </a:ext>
            </a:extLst>
          </p:cNvPr>
          <p:cNvSpPr>
            <a:spLocks noChangeArrowheads="1"/>
          </p:cNvSpPr>
          <p:nvPr/>
        </p:nvSpPr>
        <p:spPr bwMode="auto">
          <a:xfrm>
            <a:off x="4419600" y="3657600"/>
            <a:ext cx="1143000" cy="22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a:solidFill>
                  <a:srgbClr val="FF0000"/>
                </a:solidFill>
                <a:latin typeface="Arial Rounded MT Bold" panose="020F0704030504030204" pitchFamily="34" charset="0"/>
              </a:rPr>
              <a:t>x</a:t>
            </a:r>
            <a:endParaRPr lang="en-US" altLang="en-US" sz="1600">
              <a:latin typeface="Arial Rounded MT Bold" panose="020F0704030504030204" pitchFamily="34" charset="0"/>
            </a:endParaRPr>
          </a:p>
        </p:txBody>
      </p:sp>
      <p:sp>
        <p:nvSpPr>
          <p:cNvPr id="17419" name="Rectangle 12">
            <a:extLst>
              <a:ext uri="{FF2B5EF4-FFF2-40B4-BE49-F238E27FC236}">
                <a16:creationId xmlns:a16="http://schemas.microsoft.com/office/drawing/2014/main" id="{D61032CF-6A50-43FC-AA74-5F2F3CFDF93A}"/>
              </a:ext>
            </a:extLst>
          </p:cNvPr>
          <p:cNvSpPr>
            <a:spLocks noChangeArrowheads="1"/>
          </p:cNvSpPr>
          <p:nvPr/>
        </p:nvSpPr>
        <p:spPr bwMode="auto">
          <a:xfrm>
            <a:off x="4419600" y="3429000"/>
            <a:ext cx="1143000" cy="22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a:latin typeface="Arial Rounded MT Bold" panose="020F0704030504030204" pitchFamily="34" charset="0"/>
              </a:rPr>
              <a:t>y</a:t>
            </a:r>
            <a:endParaRPr lang="en-US" altLang="en-US" sz="1600">
              <a:latin typeface="Arial Rounded MT Bold" panose="020F0704030504030204" pitchFamily="34" charset="0"/>
            </a:endParaRPr>
          </a:p>
        </p:txBody>
      </p:sp>
      <p:sp>
        <p:nvSpPr>
          <p:cNvPr id="17420" name="Rectangle 13">
            <a:extLst>
              <a:ext uri="{FF2B5EF4-FFF2-40B4-BE49-F238E27FC236}">
                <a16:creationId xmlns:a16="http://schemas.microsoft.com/office/drawing/2014/main" id="{98D1B292-7075-4057-A113-DB3C0ABA136B}"/>
              </a:ext>
            </a:extLst>
          </p:cNvPr>
          <p:cNvSpPr>
            <a:spLocks noChangeArrowheads="1"/>
          </p:cNvSpPr>
          <p:nvPr/>
        </p:nvSpPr>
        <p:spPr bwMode="auto">
          <a:xfrm>
            <a:off x="4419600" y="3200400"/>
            <a:ext cx="1143000" cy="22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400">
                <a:latin typeface="Arial Rounded MT Bold" panose="020F0704030504030204" pitchFamily="34" charset="0"/>
              </a:rPr>
              <a:t>z</a:t>
            </a:r>
            <a:endParaRPr lang="en-US" altLang="en-US" sz="1600">
              <a:latin typeface="Arial Rounded MT Bold" panose="020F0704030504030204" pitchFamily="34" charset="0"/>
            </a:endParaRPr>
          </a:p>
        </p:txBody>
      </p:sp>
      <p:sp>
        <p:nvSpPr>
          <p:cNvPr id="17421" name="Rectangle 14">
            <a:extLst>
              <a:ext uri="{FF2B5EF4-FFF2-40B4-BE49-F238E27FC236}">
                <a16:creationId xmlns:a16="http://schemas.microsoft.com/office/drawing/2014/main" id="{FDFB297B-98B3-4F3C-9479-FD00DCF352DD}"/>
              </a:ext>
            </a:extLst>
          </p:cNvPr>
          <p:cNvSpPr>
            <a:spLocks noChangeArrowheads="1"/>
          </p:cNvSpPr>
          <p:nvPr/>
        </p:nvSpPr>
        <p:spPr bwMode="auto">
          <a:xfrm>
            <a:off x="4419600" y="2971800"/>
            <a:ext cx="1143000" cy="22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2800"/>
          </a:p>
        </p:txBody>
      </p:sp>
      <p:sp>
        <p:nvSpPr>
          <p:cNvPr id="17422" name="Rectangle 15">
            <a:extLst>
              <a:ext uri="{FF2B5EF4-FFF2-40B4-BE49-F238E27FC236}">
                <a16:creationId xmlns:a16="http://schemas.microsoft.com/office/drawing/2014/main" id="{CED51144-B538-49D1-A207-EFA2E9C6007D}"/>
              </a:ext>
            </a:extLst>
          </p:cNvPr>
          <p:cNvSpPr>
            <a:spLocks noChangeArrowheads="1"/>
          </p:cNvSpPr>
          <p:nvPr/>
        </p:nvSpPr>
        <p:spPr bwMode="auto">
          <a:xfrm>
            <a:off x="4419600" y="2743200"/>
            <a:ext cx="1143000" cy="228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2800"/>
          </a:p>
        </p:txBody>
      </p:sp>
      <p:sp>
        <p:nvSpPr>
          <p:cNvPr id="17423" name="Line 16">
            <a:extLst>
              <a:ext uri="{FF2B5EF4-FFF2-40B4-BE49-F238E27FC236}">
                <a16:creationId xmlns:a16="http://schemas.microsoft.com/office/drawing/2014/main" id="{1CF79DAA-4E9C-4A00-AF97-1CDCA192B2C5}"/>
              </a:ext>
            </a:extLst>
          </p:cNvPr>
          <p:cNvSpPr>
            <a:spLocks noChangeShapeType="1"/>
          </p:cNvSpPr>
          <p:nvPr/>
        </p:nvSpPr>
        <p:spPr bwMode="auto">
          <a:xfrm flipV="1">
            <a:off x="4991100" y="2209800"/>
            <a:ext cx="0" cy="457200"/>
          </a:xfrm>
          <a:prstGeom prst="line">
            <a:avLst/>
          </a:prstGeom>
          <a:noFill/>
          <a:ln w="57150">
            <a:solidFill>
              <a:srgbClr val="0000CC"/>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24" name="Text Box 17">
            <a:extLst>
              <a:ext uri="{FF2B5EF4-FFF2-40B4-BE49-F238E27FC236}">
                <a16:creationId xmlns:a16="http://schemas.microsoft.com/office/drawing/2014/main" id="{214F6517-FD20-4910-8BC4-B791B8A67FA9}"/>
              </a:ext>
            </a:extLst>
          </p:cNvPr>
          <p:cNvSpPr txBox="1">
            <a:spLocks noChangeArrowheads="1"/>
          </p:cNvSpPr>
          <p:nvPr/>
        </p:nvSpPr>
        <p:spPr bwMode="auto">
          <a:xfrm>
            <a:off x="5105400" y="2209800"/>
            <a:ext cx="762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altLang="en-US" sz="1200">
                <a:latin typeface="Arial Rounded MT Bold" panose="020F0704030504030204" pitchFamily="34" charset="0"/>
              </a:rPr>
              <a:t>growth</a:t>
            </a:r>
            <a:endParaRPr lang="en-US" altLang="en-US" sz="1600">
              <a:latin typeface="Arial Rounded MT Bold" panose="020F0704030504030204" pitchFamily="34" charset="0"/>
            </a:endParaRPr>
          </a:p>
        </p:txBody>
      </p:sp>
      <p:sp>
        <p:nvSpPr>
          <p:cNvPr id="17425" name="Rectangle 18">
            <a:extLst>
              <a:ext uri="{FF2B5EF4-FFF2-40B4-BE49-F238E27FC236}">
                <a16:creationId xmlns:a16="http://schemas.microsoft.com/office/drawing/2014/main" id="{3BEE7070-7D66-48A8-BEFF-3CAF54D53A37}"/>
              </a:ext>
            </a:extLst>
          </p:cNvPr>
          <p:cNvSpPr>
            <a:spLocks noChangeArrowheads="1"/>
          </p:cNvSpPr>
          <p:nvPr/>
        </p:nvSpPr>
        <p:spPr bwMode="auto">
          <a:xfrm>
            <a:off x="2749550" y="2011680"/>
            <a:ext cx="3545681" cy="4236720"/>
          </a:xfrm>
          <a:prstGeom prst="rect">
            <a:avLst/>
          </a:prstGeom>
          <a:noFill/>
          <a:ln w="12700">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IN" altLang="en-US" sz="2800"/>
          </a:p>
        </p:txBody>
      </p:sp>
      <p:sp>
        <p:nvSpPr>
          <p:cNvPr id="17426" name="Text Box 19">
            <a:extLst>
              <a:ext uri="{FF2B5EF4-FFF2-40B4-BE49-F238E27FC236}">
                <a16:creationId xmlns:a16="http://schemas.microsoft.com/office/drawing/2014/main" id="{45DEDB02-3F0F-4B0C-B77B-B604A3DEB74D}"/>
              </a:ext>
            </a:extLst>
          </p:cNvPr>
          <p:cNvSpPr txBox="1">
            <a:spLocks noChangeArrowheads="1"/>
          </p:cNvSpPr>
          <p:nvPr/>
        </p:nvSpPr>
        <p:spPr bwMode="auto">
          <a:xfrm>
            <a:off x="6709703" y="1146143"/>
            <a:ext cx="5097194" cy="5106013"/>
          </a:xfrm>
          <a:prstGeom prst="rect">
            <a:avLst/>
          </a:prstGeom>
          <a:noFill/>
          <a:ln w="12700">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33363" indent="-233363">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dirty="0"/>
              <a:t>Implementation</a:t>
            </a:r>
          </a:p>
          <a:p>
            <a:pPr algn="just" eaLnBrk="1" hangingPunct="1">
              <a:spcBef>
                <a:spcPct val="30000"/>
              </a:spcBef>
              <a:buClr>
                <a:srgbClr val="0000CC"/>
              </a:buClr>
              <a:buSzPct val="120000"/>
            </a:pPr>
            <a:r>
              <a:rPr lang="en-US" altLang="en-US" sz="1800" b="1" dirty="0">
                <a:solidFill>
                  <a:srgbClr val="996600"/>
                </a:solidFill>
              </a:rPr>
              <a:t>insert ()</a:t>
            </a:r>
            <a:r>
              <a:rPr lang="en-US" altLang="en-US" sz="1800" b="1" dirty="0"/>
              <a:t> creates new level pointer if needed and inserts at </a:t>
            </a:r>
            <a:r>
              <a:rPr lang="en-US" altLang="en-US" sz="1800" b="1" i="1" dirty="0" err="1">
                <a:solidFill>
                  <a:srgbClr val="FF0000"/>
                </a:solidFill>
              </a:rPr>
              <a:t>nextFree</a:t>
            </a:r>
            <a:r>
              <a:rPr lang="en-US" altLang="en-US" sz="1800" b="1" dirty="0"/>
              <a:t>.</a:t>
            </a:r>
          </a:p>
          <a:p>
            <a:pPr eaLnBrk="1" hangingPunct="1">
              <a:spcBef>
                <a:spcPct val="30000"/>
              </a:spcBef>
              <a:buClr>
                <a:srgbClr val="0000CC"/>
              </a:buClr>
              <a:buSzPct val="120000"/>
            </a:pPr>
            <a:endParaRPr lang="en-US" altLang="en-US" sz="1800" b="1" dirty="0"/>
          </a:p>
          <a:p>
            <a:pPr algn="just" eaLnBrk="1" hangingPunct="1">
              <a:spcBef>
                <a:spcPct val="30000"/>
              </a:spcBef>
              <a:buClr>
                <a:srgbClr val="0000CC"/>
              </a:buClr>
              <a:buSzPct val="120000"/>
            </a:pPr>
            <a:r>
              <a:rPr lang="en-US" altLang="en-US" sz="1800" b="1" dirty="0">
                <a:solidFill>
                  <a:srgbClr val="996600"/>
                </a:solidFill>
              </a:rPr>
              <a:t>lookup ()</a:t>
            </a:r>
            <a:r>
              <a:rPr lang="en-US" altLang="en-US" sz="1800" b="1" dirty="0"/>
              <a:t> searches linearly from </a:t>
            </a:r>
          </a:p>
          <a:p>
            <a:pPr marL="0" indent="0" algn="just" eaLnBrk="1" hangingPunct="1">
              <a:spcBef>
                <a:spcPct val="30000"/>
              </a:spcBef>
              <a:buClr>
                <a:srgbClr val="0000CC"/>
              </a:buClr>
              <a:buSzPct val="120000"/>
              <a:buNone/>
            </a:pPr>
            <a:r>
              <a:rPr lang="en-US" altLang="en-US" sz="1800" b="1" dirty="0"/>
              <a:t>                   </a:t>
            </a:r>
            <a:r>
              <a:rPr lang="en-US" altLang="en-US" sz="1800" b="1" i="1" dirty="0" err="1">
                <a:solidFill>
                  <a:srgbClr val="FF0000"/>
                </a:solidFill>
              </a:rPr>
              <a:t>nextFree</a:t>
            </a:r>
            <a:r>
              <a:rPr lang="en-US" altLang="en-US" sz="1800" b="1" dirty="0"/>
              <a:t> </a:t>
            </a:r>
            <a:r>
              <a:rPr lang="en-US" altLang="en-US" sz="1800" b="1" i="1" dirty="0">
                <a:solidFill>
                  <a:srgbClr val="FF0000"/>
                </a:solidFill>
              </a:rPr>
              <a:t>–1</a:t>
            </a:r>
            <a:r>
              <a:rPr lang="en-US" altLang="en-US" sz="1800" b="1" dirty="0"/>
              <a:t> forward.</a:t>
            </a:r>
          </a:p>
          <a:p>
            <a:pPr eaLnBrk="1" hangingPunct="1">
              <a:spcBef>
                <a:spcPct val="30000"/>
              </a:spcBef>
              <a:buClr>
                <a:srgbClr val="0000CC"/>
              </a:buClr>
              <a:buSzPct val="120000"/>
            </a:pPr>
            <a:endParaRPr lang="en-US" altLang="en-US" sz="1800" b="1" dirty="0"/>
          </a:p>
          <a:p>
            <a:pPr eaLnBrk="1" hangingPunct="1">
              <a:spcBef>
                <a:spcPct val="30000"/>
              </a:spcBef>
              <a:buClr>
                <a:srgbClr val="0000CC"/>
              </a:buClr>
              <a:buSzPct val="120000"/>
            </a:pPr>
            <a:r>
              <a:rPr lang="en-US" altLang="en-US" sz="1800" b="1" dirty="0">
                <a:solidFill>
                  <a:srgbClr val="996600"/>
                </a:solidFill>
              </a:rPr>
              <a:t>delete ()</a:t>
            </a:r>
            <a:r>
              <a:rPr lang="en-US" altLang="en-US" sz="1800" b="1" dirty="0"/>
              <a:t> sets </a:t>
            </a:r>
            <a:r>
              <a:rPr lang="en-US" altLang="en-US" sz="1800" b="1" i="1" dirty="0" err="1">
                <a:solidFill>
                  <a:srgbClr val="FF0000"/>
                </a:solidFill>
              </a:rPr>
              <a:t>nextFree</a:t>
            </a:r>
            <a:r>
              <a:rPr lang="en-US" altLang="en-US" sz="1800" b="1" dirty="0"/>
              <a:t> to the equal the start location of the level deleted.</a:t>
            </a:r>
          </a:p>
          <a:p>
            <a:pPr eaLnBrk="1" hangingPunct="1">
              <a:spcBef>
                <a:spcPct val="30000"/>
              </a:spcBef>
              <a:buClr>
                <a:srgbClr val="0000CC"/>
              </a:buClr>
              <a:buSzPct val="120000"/>
            </a:pPr>
            <a:endParaRPr lang="en-US" altLang="en-US" sz="1800" b="1" dirty="0"/>
          </a:p>
          <a:p>
            <a:pPr eaLnBrk="1" hangingPunct="1">
              <a:buClr>
                <a:srgbClr val="0000CC"/>
              </a:buClr>
              <a:buSzPct val="120000"/>
              <a:buFontTx/>
              <a:buNone/>
            </a:pPr>
            <a:r>
              <a:rPr lang="en-US" altLang="en-US" sz="1800" b="1" dirty="0"/>
              <a:t>Advantage</a:t>
            </a:r>
          </a:p>
          <a:p>
            <a:pPr eaLnBrk="1" hangingPunct="1">
              <a:buClr>
                <a:srgbClr val="0000CC"/>
              </a:buClr>
              <a:buSzPct val="120000"/>
            </a:pPr>
            <a:r>
              <a:rPr lang="en-US" altLang="en-US" sz="1800" b="1" dirty="0"/>
              <a:t>Uses </a:t>
            </a:r>
            <a:r>
              <a:rPr lang="en-US" altLang="en-US" sz="1800" b="1" u="sng" dirty="0"/>
              <a:t>much</a:t>
            </a:r>
            <a:r>
              <a:rPr lang="en-US" altLang="en-US" sz="1800" b="1" dirty="0"/>
              <a:t> less space</a:t>
            </a:r>
          </a:p>
          <a:p>
            <a:pPr eaLnBrk="1" hangingPunct="1">
              <a:buClr>
                <a:srgbClr val="0000CC"/>
              </a:buClr>
              <a:buSzPct val="120000"/>
            </a:pPr>
            <a:endParaRPr lang="en-US" altLang="en-US" sz="1800" b="1" dirty="0"/>
          </a:p>
          <a:p>
            <a:pPr eaLnBrk="1" hangingPunct="1">
              <a:buClr>
                <a:srgbClr val="0000CC"/>
              </a:buClr>
              <a:buSzPct val="120000"/>
              <a:buFontTx/>
              <a:buNone/>
            </a:pPr>
            <a:r>
              <a:rPr lang="en-US" altLang="en-US" sz="1800" b="1" dirty="0"/>
              <a:t>Disadvantage</a:t>
            </a:r>
          </a:p>
          <a:p>
            <a:pPr eaLnBrk="1" hangingPunct="1">
              <a:buClr>
                <a:srgbClr val="0000CC"/>
              </a:buClr>
              <a:buSzPct val="120000"/>
            </a:pPr>
            <a:r>
              <a:rPr lang="en-US" altLang="en-US" sz="1800" b="1" dirty="0"/>
              <a:t> Lookups can be expensive</a:t>
            </a:r>
          </a:p>
        </p:txBody>
      </p:sp>
      <p:sp>
        <p:nvSpPr>
          <p:cNvPr id="17427" name="Line 20">
            <a:extLst>
              <a:ext uri="{FF2B5EF4-FFF2-40B4-BE49-F238E27FC236}">
                <a16:creationId xmlns:a16="http://schemas.microsoft.com/office/drawing/2014/main" id="{562AFF20-6970-40E0-876E-2E967507ADB5}"/>
              </a:ext>
            </a:extLst>
          </p:cNvPr>
          <p:cNvSpPr>
            <a:spLocks noChangeShapeType="1"/>
          </p:cNvSpPr>
          <p:nvPr/>
        </p:nvSpPr>
        <p:spPr bwMode="auto">
          <a:xfrm>
            <a:off x="3900489" y="3775075"/>
            <a:ext cx="503237"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28" name="Text Box 21">
            <a:extLst>
              <a:ext uri="{FF2B5EF4-FFF2-40B4-BE49-F238E27FC236}">
                <a16:creationId xmlns:a16="http://schemas.microsoft.com/office/drawing/2014/main" id="{00E11537-23F9-4EFC-9AEB-A6AC789CA9A5}"/>
              </a:ext>
            </a:extLst>
          </p:cNvPr>
          <p:cNvSpPr txBox="1">
            <a:spLocks noChangeArrowheads="1"/>
          </p:cNvSpPr>
          <p:nvPr/>
        </p:nvSpPr>
        <p:spPr bwMode="auto">
          <a:xfrm>
            <a:off x="2749551" y="5180013"/>
            <a:ext cx="1190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i="1">
                <a:latin typeface="Arial Rounded MT Bold" panose="020F0704030504030204" pitchFamily="34" charset="0"/>
              </a:rPr>
              <a:t>p  </a:t>
            </a:r>
            <a:r>
              <a:rPr lang="en-US" altLang="en-US" sz="1600">
                <a:latin typeface="Arial Rounded MT Bold" panose="020F0704030504030204" pitchFamily="34" charset="0"/>
              </a:rPr>
              <a:t>(level 0)</a:t>
            </a:r>
            <a:endParaRPr lang="en-US" altLang="en-US" sz="1600" i="1">
              <a:latin typeface="Arial Rounded MT Bold" panose="020F0704030504030204" pitchFamily="34" charset="0"/>
            </a:endParaRPr>
          </a:p>
        </p:txBody>
      </p:sp>
      <p:sp>
        <p:nvSpPr>
          <p:cNvPr id="17429" name="Line 22">
            <a:extLst>
              <a:ext uri="{FF2B5EF4-FFF2-40B4-BE49-F238E27FC236}">
                <a16:creationId xmlns:a16="http://schemas.microsoft.com/office/drawing/2014/main" id="{93945729-6E58-4283-A2C5-8DBA0B3642B2}"/>
              </a:ext>
            </a:extLst>
          </p:cNvPr>
          <p:cNvSpPr>
            <a:spLocks noChangeShapeType="1"/>
          </p:cNvSpPr>
          <p:nvPr/>
        </p:nvSpPr>
        <p:spPr bwMode="auto">
          <a:xfrm>
            <a:off x="3910014" y="5370513"/>
            <a:ext cx="503237"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30" name="Line 23">
            <a:extLst>
              <a:ext uri="{FF2B5EF4-FFF2-40B4-BE49-F238E27FC236}">
                <a16:creationId xmlns:a16="http://schemas.microsoft.com/office/drawing/2014/main" id="{129109C1-A72D-47BA-B134-FD855492EF83}"/>
              </a:ext>
            </a:extLst>
          </p:cNvPr>
          <p:cNvSpPr>
            <a:spLocks noChangeShapeType="1"/>
          </p:cNvSpPr>
          <p:nvPr/>
        </p:nvSpPr>
        <p:spPr bwMode="auto">
          <a:xfrm>
            <a:off x="3919539" y="3095625"/>
            <a:ext cx="503237"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31" name="Line 24">
            <a:extLst>
              <a:ext uri="{FF2B5EF4-FFF2-40B4-BE49-F238E27FC236}">
                <a16:creationId xmlns:a16="http://schemas.microsoft.com/office/drawing/2014/main" id="{1925BCF1-56E4-4D8D-8139-3896F583757E}"/>
              </a:ext>
            </a:extLst>
          </p:cNvPr>
          <p:cNvSpPr>
            <a:spLocks noChangeShapeType="1"/>
          </p:cNvSpPr>
          <p:nvPr/>
        </p:nvSpPr>
        <p:spPr bwMode="auto">
          <a:xfrm>
            <a:off x="3890964" y="4687888"/>
            <a:ext cx="503237" cy="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432" name="Text Box 25">
            <a:extLst>
              <a:ext uri="{FF2B5EF4-FFF2-40B4-BE49-F238E27FC236}">
                <a16:creationId xmlns:a16="http://schemas.microsoft.com/office/drawing/2014/main" id="{C3BC0534-31DB-4969-8374-2ADEE2F340F9}"/>
              </a:ext>
            </a:extLst>
          </p:cNvPr>
          <p:cNvSpPr txBox="1">
            <a:spLocks noChangeArrowheads="1"/>
          </p:cNvSpPr>
          <p:nvPr/>
        </p:nvSpPr>
        <p:spPr bwMode="auto">
          <a:xfrm>
            <a:off x="2749551" y="4549775"/>
            <a:ext cx="1190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i="1">
                <a:latin typeface="Arial Rounded MT Bold" panose="020F0704030504030204" pitchFamily="34" charset="0"/>
              </a:rPr>
              <a:t>q  </a:t>
            </a:r>
            <a:r>
              <a:rPr lang="en-US" altLang="en-US" sz="1600">
                <a:latin typeface="Arial Rounded MT Bold" panose="020F0704030504030204" pitchFamily="34" charset="0"/>
              </a:rPr>
              <a:t>(level 1)</a:t>
            </a:r>
          </a:p>
        </p:txBody>
      </p:sp>
      <p:sp>
        <p:nvSpPr>
          <p:cNvPr id="17433" name="Text Box 26">
            <a:extLst>
              <a:ext uri="{FF2B5EF4-FFF2-40B4-BE49-F238E27FC236}">
                <a16:creationId xmlns:a16="http://schemas.microsoft.com/office/drawing/2014/main" id="{A90B6802-1598-41DE-9DF0-5BD4070914C8}"/>
              </a:ext>
            </a:extLst>
          </p:cNvPr>
          <p:cNvSpPr txBox="1">
            <a:spLocks noChangeArrowheads="1"/>
          </p:cNvSpPr>
          <p:nvPr/>
        </p:nvSpPr>
        <p:spPr bwMode="auto">
          <a:xfrm>
            <a:off x="2787651" y="3613150"/>
            <a:ext cx="1152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i="1">
                <a:latin typeface="Arial Rounded MT Bold" panose="020F0704030504030204" pitchFamily="34" charset="0"/>
              </a:rPr>
              <a:t>r  </a:t>
            </a:r>
            <a:r>
              <a:rPr lang="en-US" altLang="en-US" sz="1600">
                <a:latin typeface="Arial Rounded MT Bold" panose="020F0704030504030204" pitchFamily="34" charset="0"/>
              </a:rPr>
              <a:t>(level 2)</a:t>
            </a:r>
          </a:p>
        </p:txBody>
      </p:sp>
      <p:sp>
        <p:nvSpPr>
          <p:cNvPr id="17434" name="Text Box 27">
            <a:extLst>
              <a:ext uri="{FF2B5EF4-FFF2-40B4-BE49-F238E27FC236}">
                <a16:creationId xmlns:a16="http://schemas.microsoft.com/office/drawing/2014/main" id="{E04E70F2-A0A0-4506-95FB-9B90FD6CF116}"/>
              </a:ext>
            </a:extLst>
          </p:cNvPr>
          <p:cNvSpPr txBox="1">
            <a:spLocks noChangeArrowheads="1"/>
          </p:cNvSpPr>
          <p:nvPr/>
        </p:nvSpPr>
        <p:spPr bwMode="auto">
          <a:xfrm>
            <a:off x="2881313" y="2922588"/>
            <a:ext cx="1058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i="1">
                <a:latin typeface="Arial Rounded MT Bold" panose="020F0704030504030204" pitchFamily="34" charset="0"/>
              </a:rPr>
              <a:t>nextFree</a:t>
            </a:r>
            <a:endParaRPr lang="en-US" altLang="en-US" sz="1600">
              <a:latin typeface="Arial Rounded MT Bold" panose="020F0704030504030204" pitchFamily="34" charset="0"/>
            </a:endParaRPr>
          </a:p>
        </p:txBody>
      </p:sp>
      <p:sp>
        <p:nvSpPr>
          <p:cNvPr id="27" name="TextBox 26">
            <a:extLst>
              <a:ext uri="{FF2B5EF4-FFF2-40B4-BE49-F238E27FC236}">
                <a16:creationId xmlns:a16="http://schemas.microsoft.com/office/drawing/2014/main" id="{7ADE6A44-AF44-4FF5-B410-F2CA439978AD}"/>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sp>
        <p:nvSpPr>
          <p:cNvPr id="28" name="Rectangle 4">
            <a:extLst>
              <a:ext uri="{FF2B5EF4-FFF2-40B4-BE49-F238E27FC236}">
                <a16:creationId xmlns:a16="http://schemas.microsoft.com/office/drawing/2014/main" id="{140CB3C4-FFF3-4433-BE94-968E8E119F77}"/>
              </a:ext>
            </a:extLst>
          </p:cNvPr>
          <p:cNvSpPr>
            <a:spLocks noChangeArrowheads="1"/>
          </p:cNvSpPr>
          <p:nvPr/>
        </p:nvSpPr>
        <p:spPr bwMode="auto">
          <a:xfrm>
            <a:off x="88832" y="2347120"/>
            <a:ext cx="2453482" cy="316944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defTabSz="457200">
              <a:spcBef>
                <a:spcPct val="20000"/>
              </a:spcBef>
              <a:buChar char="•"/>
              <a:defRPr sz="3200">
                <a:solidFill>
                  <a:schemeClr val="tx1"/>
                </a:solidFill>
                <a:latin typeface="Arial" panose="020B0604020202020204" pitchFamily="34" charset="0"/>
              </a:defRPr>
            </a:lvl1pPr>
            <a:lvl2pPr marL="742950" indent="-285750" defTabSz="457200">
              <a:spcBef>
                <a:spcPct val="20000"/>
              </a:spcBef>
              <a:buChar char="–"/>
              <a:defRPr sz="2800">
                <a:solidFill>
                  <a:schemeClr val="tx1"/>
                </a:solidFill>
                <a:latin typeface="Arial" panose="020B0604020202020204" pitchFamily="34" charset="0"/>
              </a:defRPr>
            </a:lvl2pPr>
            <a:lvl3pPr marL="1143000" indent="-228600" defTabSz="457200">
              <a:spcBef>
                <a:spcPct val="20000"/>
              </a:spcBef>
              <a:buChar char="•"/>
              <a:defRPr sz="2400">
                <a:solidFill>
                  <a:schemeClr val="tx1"/>
                </a:solidFill>
                <a:latin typeface="Arial" panose="020B0604020202020204" pitchFamily="34" charset="0"/>
              </a:defRPr>
            </a:lvl3pPr>
            <a:lvl4pPr marL="1600200" indent="-228600" defTabSz="457200">
              <a:spcBef>
                <a:spcPct val="20000"/>
              </a:spcBef>
              <a:buChar char="–"/>
              <a:defRPr sz="2000">
                <a:solidFill>
                  <a:schemeClr val="tx1"/>
                </a:solidFill>
                <a:latin typeface="Arial" panose="020B0604020202020204" pitchFamily="34" charset="0"/>
              </a:defRPr>
            </a:lvl4pPr>
            <a:lvl5pPr marL="2057400" indent="-228600" defTabSz="457200">
              <a:spcBef>
                <a:spcPct val="20000"/>
              </a:spcBef>
              <a:buChar char="»"/>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70000"/>
              </a:lnSpc>
              <a:buClr>
                <a:srgbClr val="1822CD"/>
              </a:buClr>
              <a:buSzPct val="120000"/>
              <a:buFont typeface="Times" panose="02020603050405020304" pitchFamily="18" charset="0"/>
              <a:buNone/>
            </a:pPr>
            <a:r>
              <a:rPr lang="en-US" altLang="en-US" sz="1400" dirty="0"/>
              <a:t>B0: {</a:t>
            </a:r>
          </a:p>
          <a:p>
            <a:pPr eaLnBrk="1" hangingPunct="1">
              <a:lnSpc>
                <a:spcPct val="70000"/>
              </a:lnSpc>
              <a:buClr>
                <a:srgbClr val="1822CD"/>
              </a:buClr>
              <a:buSzPct val="120000"/>
              <a:buFont typeface="Times" panose="02020603050405020304" pitchFamily="18" charset="0"/>
              <a:buNone/>
            </a:pPr>
            <a:r>
              <a:rPr lang="en-US" altLang="en-US" sz="1400" dirty="0"/>
              <a:t>		int </a:t>
            </a:r>
            <a:r>
              <a:rPr lang="en-US" altLang="en-US" sz="1400" i="1" dirty="0">
                <a:solidFill>
                  <a:srgbClr val="996600"/>
                </a:solidFill>
              </a:rPr>
              <a:t>a</a:t>
            </a:r>
            <a:r>
              <a:rPr lang="en-US" altLang="en-US" sz="1400" i="1" dirty="0"/>
              <a:t>, </a:t>
            </a:r>
            <a:r>
              <a:rPr lang="en-US" altLang="en-US" sz="1400" i="1" dirty="0">
                <a:solidFill>
                  <a:schemeClr val="accent2"/>
                </a:solidFill>
              </a:rPr>
              <a:t>b</a:t>
            </a:r>
            <a:r>
              <a:rPr lang="en-US" altLang="en-US" sz="1400" i="1" dirty="0"/>
              <a:t>, c</a:t>
            </a:r>
            <a:endParaRPr lang="en-US" altLang="en-US" sz="1400" dirty="0"/>
          </a:p>
          <a:p>
            <a:pPr eaLnBrk="1" hangingPunct="1">
              <a:lnSpc>
                <a:spcPct val="70000"/>
              </a:lnSpc>
              <a:buClr>
                <a:srgbClr val="1822CD"/>
              </a:buClr>
              <a:buSzPct val="120000"/>
              <a:buFont typeface="Times" panose="02020603050405020304" pitchFamily="18" charset="0"/>
              <a:buNone/>
            </a:pPr>
            <a:r>
              <a:rPr lang="en-US" altLang="en-US" sz="1400" dirty="0"/>
              <a:t>B1:		 {</a:t>
            </a:r>
          </a:p>
          <a:p>
            <a:pPr eaLnBrk="1" hangingPunct="1">
              <a:lnSpc>
                <a:spcPct val="70000"/>
              </a:lnSpc>
              <a:buClr>
                <a:srgbClr val="1822CD"/>
              </a:buClr>
              <a:buSzPct val="120000"/>
              <a:buFont typeface="Times" panose="02020603050405020304" pitchFamily="18" charset="0"/>
              <a:buNone/>
            </a:pPr>
            <a:r>
              <a:rPr lang="en-US" altLang="en-US" sz="1400" dirty="0"/>
              <a:t>			int </a:t>
            </a:r>
            <a:r>
              <a:rPr lang="en-US" altLang="en-US" sz="1400" i="1" dirty="0"/>
              <a:t>v, </a:t>
            </a:r>
            <a:r>
              <a:rPr lang="en-US" altLang="en-US" sz="1400" i="1" dirty="0">
                <a:solidFill>
                  <a:schemeClr val="accent2"/>
                </a:solidFill>
              </a:rPr>
              <a:t>b</a:t>
            </a:r>
            <a:r>
              <a:rPr lang="en-US" altLang="en-US" sz="1400" i="1" dirty="0"/>
              <a:t>, </a:t>
            </a:r>
            <a:r>
              <a:rPr lang="en-US" altLang="en-US" sz="1400" i="1" dirty="0">
                <a:solidFill>
                  <a:srgbClr val="FF0000"/>
                </a:solidFill>
              </a:rPr>
              <a:t>x</a:t>
            </a:r>
            <a:r>
              <a:rPr lang="en-US" altLang="en-US" sz="1400" i="1" dirty="0"/>
              <a:t>, w</a:t>
            </a:r>
            <a:endParaRPr lang="en-US" altLang="en-US" sz="1400" dirty="0"/>
          </a:p>
          <a:p>
            <a:pPr eaLnBrk="1" hangingPunct="1">
              <a:lnSpc>
                <a:spcPct val="70000"/>
              </a:lnSpc>
              <a:buClr>
                <a:srgbClr val="1822CD"/>
              </a:buClr>
              <a:buSzPct val="120000"/>
              <a:buFont typeface="Times" panose="02020603050405020304" pitchFamily="18" charset="0"/>
              <a:buNone/>
            </a:pPr>
            <a:r>
              <a:rPr lang="en-US" altLang="en-US" sz="1400" dirty="0"/>
              <a:t>B2:			{</a:t>
            </a:r>
          </a:p>
          <a:p>
            <a:pPr eaLnBrk="1" hangingPunct="1">
              <a:lnSpc>
                <a:spcPct val="70000"/>
              </a:lnSpc>
              <a:buClr>
                <a:srgbClr val="1822CD"/>
              </a:buClr>
              <a:buSzPct val="120000"/>
              <a:buFont typeface="Times" panose="02020603050405020304" pitchFamily="18" charset="0"/>
              <a:buNone/>
            </a:pPr>
            <a:r>
              <a:rPr lang="en-US" altLang="en-US" sz="1400" dirty="0"/>
              <a:t>				int </a:t>
            </a:r>
            <a:r>
              <a:rPr lang="en-US" altLang="en-US" sz="1400" i="1" dirty="0">
                <a:solidFill>
                  <a:srgbClr val="FF0000"/>
                </a:solidFill>
              </a:rPr>
              <a:t>x</a:t>
            </a:r>
            <a:r>
              <a:rPr lang="en-US" altLang="en-US" sz="1400" i="1" dirty="0"/>
              <a:t>, y, z</a:t>
            </a:r>
          </a:p>
          <a:p>
            <a:pPr eaLnBrk="1" hangingPunct="1">
              <a:lnSpc>
                <a:spcPct val="70000"/>
              </a:lnSpc>
              <a:buClr>
                <a:srgbClr val="1822CD"/>
              </a:buClr>
              <a:buSzPct val="120000"/>
              <a:buFont typeface="Times" panose="02020603050405020304" pitchFamily="18" charset="0"/>
              <a:buNone/>
            </a:pPr>
            <a:r>
              <a:rPr lang="en-US" altLang="en-US" sz="1400" dirty="0"/>
              <a:t>				….</a:t>
            </a:r>
          </a:p>
          <a:p>
            <a:pPr eaLnBrk="1" hangingPunct="1">
              <a:lnSpc>
                <a:spcPct val="70000"/>
              </a:lnSpc>
              <a:buClr>
                <a:srgbClr val="1822CD"/>
              </a:buClr>
              <a:buSzPct val="120000"/>
              <a:buFont typeface="Times" panose="02020603050405020304" pitchFamily="18" charset="0"/>
              <a:buNone/>
            </a:pPr>
            <a:r>
              <a:rPr lang="en-US" altLang="en-US" sz="1400" dirty="0"/>
              <a:t>			}</a:t>
            </a:r>
          </a:p>
          <a:p>
            <a:pPr eaLnBrk="1" hangingPunct="1">
              <a:lnSpc>
                <a:spcPct val="70000"/>
              </a:lnSpc>
              <a:buClr>
                <a:srgbClr val="1822CD"/>
              </a:buClr>
              <a:buSzPct val="120000"/>
              <a:buFont typeface="Times" panose="02020603050405020304" pitchFamily="18" charset="0"/>
              <a:buNone/>
            </a:pPr>
            <a:r>
              <a:rPr lang="en-US" altLang="en-US" sz="1400" dirty="0"/>
              <a:t>B3:			{</a:t>
            </a:r>
          </a:p>
          <a:p>
            <a:pPr eaLnBrk="1" hangingPunct="1">
              <a:lnSpc>
                <a:spcPct val="70000"/>
              </a:lnSpc>
              <a:buClr>
                <a:srgbClr val="1822CD"/>
              </a:buClr>
              <a:buSzPct val="120000"/>
              <a:buFont typeface="Times" panose="02020603050405020304" pitchFamily="18" charset="0"/>
              <a:buNone/>
            </a:pPr>
            <a:r>
              <a:rPr lang="en-US" altLang="en-US" sz="1400" dirty="0"/>
              <a:t>				int </a:t>
            </a:r>
            <a:r>
              <a:rPr lang="en-US" altLang="en-US" sz="1400" i="1" dirty="0">
                <a:solidFill>
                  <a:srgbClr val="FF0000"/>
                </a:solidFill>
              </a:rPr>
              <a:t>x</a:t>
            </a:r>
            <a:r>
              <a:rPr lang="en-US" altLang="en-US" sz="1400" i="1" dirty="0"/>
              <a:t>, </a:t>
            </a:r>
            <a:r>
              <a:rPr lang="en-US" altLang="en-US" sz="1400" i="1" dirty="0">
                <a:solidFill>
                  <a:srgbClr val="996600"/>
                </a:solidFill>
              </a:rPr>
              <a:t>a</a:t>
            </a:r>
            <a:r>
              <a:rPr lang="en-US" altLang="en-US" sz="1400" i="1" dirty="0"/>
              <a:t>, v</a:t>
            </a:r>
          </a:p>
          <a:p>
            <a:pPr eaLnBrk="1" hangingPunct="1">
              <a:lnSpc>
                <a:spcPct val="70000"/>
              </a:lnSpc>
              <a:buClr>
                <a:srgbClr val="1822CD"/>
              </a:buClr>
              <a:buSzPct val="120000"/>
              <a:buFont typeface="Times" panose="02020603050405020304" pitchFamily="18" charset="0"/>
              <a:buNone/>
            </a:pPr>
            <a:r>
              <a:rPr lang="en-US" altLang="en-US" sz="1400" dirty="0"/>
              <a:t>				…</a:t>
            </a:r>
          </a:p>
          <a:p>
            <a:pPr eaLnBrk="1" hangingPunct="1">
              <a:lnSpc>
                <a:spcPct val="70000"/>
              </a:lnSpc>
              <a:buClr>
                <a:srgbClr val="1822CD"/>
              </a:buClr>
              <a:buSzPct val="120000"/>
              <a:buFont typeface="Times" panose="02020603050405020304" pitchFamily="18" charset="0"/>
              <a:buNone/>
            </a:pPr>
            <a:r>
              <a:rPr lang="en-US" altLang="en-US" sz="1400" dirty="0"/>
              <a:t>			}</a:t>
            </a:r>
          </a:p>
          <a:p>
            <a:pPr eaLnBrk="1" hangingPunct="1">
              <a:lnSpc>
                <a:spcPct val="70000"/>
              </a:lnSpc>
              <a:buClr>
                <a:srgbClr val="1822CD"/>
              </a:buClr>
              <a:buSzPct val="120000"/>
              <a:buFont typeface="Times" panose="02020603050405020304" pitchFamily="18" charset="0"/>
              <a:buNone/>
            </a:pPr>
            <a:r>
              <a:rPr lang="en-US" altLang="en-US" sz="1400" dirty="0"/>
              <a:t>			…</a:t>
            </a:r>
          </a:p>
          <a:p>
            <a:pPr eaLnBrk="1" hangingPunct="1">
              <a:lnSpc>
                <a:spcPct val="70000"/>
              </a:lnSpc>
              <a:buClr>
                <a:srgbClr val="1822CD"/>
              </a:buClr>
              <a:buSzPct val="120000"/>
              <a:buFont typeface="Times" panose="02020603050405020304" pitchFamily="18" charset="0"/>
              <a:buNone/>
            </a:pPr>
            <a:r>
              <a:rPr lang="en-US" altLang="en-US" sz="1400" dirty="0"/>
              <a:t>		}</a:t>
            </a:r>
          </a:p>
          <a:p>
            <a:pPr eaLnBrk="1" hangingPunct="1">
              <a:lnSpc>
                <a:spcPct val="70000"/>
              </a:lnSpc>
              <a:buClr>
                <a:srgbClr val="1822CD"/>
              </a:buClr>
              <a:buSzPct val="120000"/>
              <a:buFont typeface="Times" panose="02020603050405020304" pitchFamily="18" charset="0"/>
              <a:buNone/>
            </a:pPr>
            <a:r>
              <a:rPr lang="en-US" altLang="en-US" sz="1400" dirty="0"/>
              <a:t>	…</a:t>
            </a:r>
          </a:p>
          <a:p>
            <a:pPr eaLnBrk="1" hangingPunct="1">
              <a:lnSpc>
                <a:spcPct val="70000"/>
              </a:lnSpc>
              <a:buClr>
                <a:srgbClr val="1822CD"/>
              </a:buClr>
              <a:buSzPct val="120000"/>
              <a:buFont typeface="Times" panose="02020603050405020304" pitchFamily="18" charset="0"/>
              <a:buNone/>
            </a:pPr>
            <a:r>
              <a:rPr lang="en-US" altLang="en-US" sz="1400" dirty="0"/>
              <a:t>}</a:t>
            </a:r>
          </a:p>
        </p:txBody>
      </p:sp>
    </p:spTree>
  </p:cSld>
  <p:clrMapOvr>
    <a:masterClrMapping/>
  </p:clrMapOvr>
  <p:transition>
    <p:wipe dir="r"/>
  </p:transition>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AA7C5A2C-2279-4DA5-9719-60FBEB1D9CDA}"/>
              </a:ext>
            </a:extLst>
          </p:cNvPr>
          <p:cNvSpPr>
            <a:spLocks noGrp="1" noChangeArrowheads="1"/>
          </p:cNvSpPr>
          <p:nvPr>
            <p:ph type="title"/>
          </p:nvPr>
        </p:nvSpPr>
        <p:spPr>
          <a:xfrm>
            <a:off x="3028071" y="274636"/>
            <a:ext cx="4906107" cy="609600"/>
          </a:xfrm>
        </p:spPr>
        <p:txBody>
          <a:bodyPr>
            <a:normAutofit fontScale="90000"/>
          </a:bodyPr>
          <a:lstStyle/>
          <a:p>
            <a:r>
              <a:rPr lang="en-US" altLang="en-US" dirty="0"/>
              <a:t>Types of Symbol Table</a:t>
            </a:r>
          </a:p>
        </p:txBody>
      </p:sp>
      <p:sp>
        <p:nvSpPr>
          <p:cNvPr id="80899" name="Rectangle 3">
            <a:extLst>
              <a:ext uri="{FF2B5EF4-FFF2-40B4-BE49-F238E27FC236}">
                <a16:creationId xmlns:a16="http://schemas.microsoft.com/office/drawing/2014/main" id="{800A71AD-6112-40EA-BB14-C89523CC4E02}"/>
              </a:ext>
            </a:extLst>
          </p:cNvPr>
          <p:cNvSpPr>
            <a:spLocks noGrp="1" noChangeArrowheads="1"/>
          </p:cNvSpPr>
          <p:nvPr>
            <p:ph idx="1"/>
          </p:nvPr>
        </p:nvSpPr>
        <p:spPr>
          <a:xfrm>
            <a:off x="1752600" y="1524001"/>
            <a:ext cx="8376138" cy="3427827"/>
          </a:xfrm>
          <a:ln>
            <a:solidFill>
              <a:srgbClr val="FF0000"/>
            </a:solidFill>
          </a:ln>
        </p:spPr>
        <p:txBody>
          <a:bodyPr>
            <a:normAutofit lnSpcReduction="10000"/>
          </a:bodyPr>
          <a:lstStyle/>
          <a:p>
            <a:pPr>
              <a:spcBef>
                <a:spcPct val="75000"/>
              </a:spcBef>
            </a:pPr>
            <a:r>
              <a:rPr lang="en-US" altLang="en-US" dirty="0"/>
              <a:t>Proposed Implementation of lexically scoped symbol table</a:t>
            </a:r>
          </a:p>
          <a:p>
            <a:pPr marL="914400" lvl="1" indent="-457200">
              <a:spcBef>
                <a:spcPct val="15000"/>
              </a:spcBef>
              <a:buFontTx/>
              <a:buAutoNum type="arabicPeriod"/>
            </a:pPr>
            <a:r>
              <a:rPr lang="en-US" altLang="en-US" sz="2800" dirty="0"/>
              <a:t>Stack</a:t>
            </a:r>
          </a:p>
          <a:p>
            <a:pPr marL="914400" lvl="1" indent="-457200">
              <a:spcBef>
                <a:spcPct val="15000"/>
              </a:spcBef>
              <a:buFontTx/>
              <a:buAutoNum type="arabicPeriod"/>
            </a:pPr>
            <a:r>
              <a:rPr lang="en-US" altLang="en-US" sz="2800" dirty="0">
                <a:solidFill>
                  <a:srgbClr val="FF0000"/>
                </a:solidFill>
              </a:rPr>
              <a:t>Sheaf-of-Tables</a:t>
            </a:r>
          </a:p>
          <a:p>
            <a:pPr marL="914400" lvl="1" indent="-457200">
              <a:spcBef>
                <a:spcPct val="15000"/>
              </a:spcBef>
              <a:buFontTx/>
              <a:buAutoNum type="arabicPeriod"/>
            </a:pPr>
            <a:r>
              <a:rPr lang="en-US" altLang="en-US" sz="2800" dirty="0"/>
              <a:t>Open Hashing</a:t>
            </a:r>
          </a:p>
          <a:p>
            <a:pPr marL="914400" lvl="1" indent="-457200">
              <a:spcBef>
                <a:spcPct val="15000"/>
              </a:spcBef>
              <a:buFontTx/>
              <a:buAutoNum type="arabicPeriod"/>
            </a:pPr>
            <a:r>
              <a:rPr lang="en-US" altLang="en-US" sz="2800" dirty="0"/>
              <a:t>Open Hashing + stack</a:t>
            </a:r>
          </a:p>
          <a:p>
            <a:pPr marL="914400" lvl="1" indent="-457200">
              <a:spcBef>
                <a:spcPct val="15000"/>
              </a:spcBef>
              <a:buFontTx/>
              <a:buAutoNum type="arabicPeriod"/>
            </a:pPr>
            <a:r>
              <a:rPr lang="en-US" altLang="en-US" sz="2800" dirty="0"/>
              <a:t>Open Addressing</a:t>
            </a:r>
          </a:p>
          <a:p>
            <a:pPr marL="914400" lvl="1" indent="-457200">
              <a:spcBef>
                <a:spcPct val="15000"/>
              </a:spcBef>
              <a:buFontTx/>
              <a:buAutoNum type="arabicPeriod"/>
            </a:pPr>
            <a:r>
              <a:rPr lang="en-US" altLang="en-US" sz="2800" dirty="0"/>
              <a:t>Two dimensional Hashed symbol Table</a:t>
            </a:r>
          </a:p>
          <a:p>
            <a:pPr marL="914400" lvl="1" indent="-457200">
              <a:spcBef>
                <a:spcPct val="15000"/>
              </a:spcBef>
            </a:pPr>
            <a:endParaRPr lang="en-US" altLang="en-US" sz="2800" dirty="0"/>
          </a:p>
          <a:p>
            <a:pPr marL="914400" lvl="1" indent="-457200">
              <a:spcBef>
                <a:spcPct val="15000"/>
              </a:spcBef>
            </a:pPr>
            <a:endParaRPr lang="en-US" altLang="en-US" sz="2800" dirty="0"/>
          </a:p>
          <a:p>
            <a:pPr marL="914400" lvl="1" indent="-457200">
              <a:spcBef>
                <a:spcPct val="15000"/>
              </a:spcBef>
            </a:pPr>
            <a:endParaRPr lang="en-US" altLang="en-US" sz="2800" dirty="0"/>
          </a:p>
          <a:p>
            <a:pPr>
              <a:lnSpc>
                <a:spcPct val="80000"/>
              </a:lnSpc>
              <a:buFontTx/>
              <a:buNone/>
            </a:pPr>
            <a:endParaRPr lang="en-US" altLang="en-US" dirty="0">
              <a:cs typeface="Calibri" panose="020F0502020204030204" pitchFamily="34" charset="0"/>
            </a:endParaRPr>
          </a:p>
        </p:txBody>
      </p:sp>
      <p:sp>
        <p:nvSpPr>
          <p:cNvPr id="5" name="TextBox 4">
            <a:extLst>
              <a:ext uri="{FF2B5EF4-FFF2-40B4-BE49-F238E27FC236}">
                <a16:creationId xmlns:a16="http://schemas.microsoft.com/office/drawing/2014/main" id="{6C129D1E-4EBD-4842-8672-8C897FC10504}"/>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8089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8089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8089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3" end="3"/>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8089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4" end="4"/>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80899">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5" end="5"/>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80899">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6" end="6"/>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4">
            <a:extLst>
              <a:ext uri="{FF2B5EF4-FFF2-40B4-BE49-F238E27FC236}">
                <a16:creationId xmlns:a16="http://schemas.microsoft.com/office/drawing/2014/main" id="{41BC6F59-D9BE-44E9-A256-7AF8D47ACA6C}"/>
              </a:ext>
            </a:extLst>
          </p:cNvPr>
          <p:cNvSpPr>
            <a:spLocks noGrp="1" noChangeArrowheads="1"/>
          </p:cNvSpPr>
          <p:nvPr>
            <p:ph type="title"/>
          </p:nvPr>
        </p:nvSpPr>
        <p:spPr>
          <a:xfrm>
            <a:off x="1647372" y="0"/>
            <a:ext cx="10515600" cy="1325563"/>
          </a:xfrm>
        </p:spPr>
        <p:txBody>
          <a:bodyPr/>
          <a:lstStyle/>
          <a:p>
            <a:r>
              <a:rPr lang="en-US" altLang="en-US" sz="2800" dirty="0"/>
              <a:t>Implementing Lexically Scoped Symbol Tables- </a:t>
            </a:r>
            <a:r>
              <a:rPr lang="en-US" altLang="en-US" sz="2800" dirty="0">
                <a:solidFill>
                  <a:srgbClr val="0000FF"/>
                </a:solidFill>
              </a:rPr>
              <a:t>Dynamic Sheaf-of -Tables</a:t>
            </a:r>
            <a:endParaRPr lang="en-IN" altLang="en-US" sz="2800" dirty="0">
              <a:solidFill>
                <a:srgbClr val="0000FF"/>
              </a:solidFill>
            </a:endParaRPr>
          </a:p>
        </p:txBody>
      </p:sp>
      <p:sp>
        <p:nvSpPr>
          <p:cNvPr id="20483" name="Content Placeholder 5">
            <a:extLst>
              <a:ext uri="{FF2B5EF4-FFF2-40B4-BE49-F238E27FC236}">
                <a16:creationId xmlns:a16="http://schemas.microsoft.com/office/drawing/2014/main" id="{996291BF-0F30-448D-94A7-5A766ADBB914}"/>
              </a:ext>
            </a:extLst>
          </p:cNvPr>
          <p:cNvSpPr>
            <a:spLocks noGrp="1" noChangeArrowheads="1"/>
          </p:cNvSpPr>
          <p:nvPr>
            <p:ph idx="1"/>
          </p:nvPr>
        </p:nvSpPr>
        <p:spPr>
          <a:xfrm>
            <a:off x="261424" y="1158080"/>
            <a:ext cx="5105399" cy="914401"/>
          </a:xfrm>
        </p:spPr>
        <p:txBody>
          <a:bodyPr/>
          <a:lstStyle/>
          <a:p>
            <a:r>
              <a:rPr lang="en-US" altLang="en-US" sz="2400" dirty="0"/>
              <a:t>Create a new table for each scope</a:t>
            </a:r>
          </a:p>
          <a:p>
            <a:r>
              <a:rPr lang="en-US" altLang="en-US" sz="2400" dirty="0"/>
              <a:t>Chain them together for lookup</a:t>
            </a:r>
          </a:p>
          <a:p>
            <a:pPr>
              <a:buFontTx/>
              <a:buNone/>
            </a:pPr>
            <a:endParaRPr lang="en-IN" altLang="en-US" dirty="0"/>
          </a:p>
        </p:txBody>
      </p:sp>
      <p:sp>
        <p:nvSpPr>
          <p:cNvPr id="20487" name="Text Box 4">
            <a:extLst>
              <a:ext uri="{FF2B5EF4-FFF2-40B4-BE49-F238E27FC236}">
                <a16:creationId xmlns:a16="http://schemas.microsoft.com/office/drawing/2014/main" id="{A03B5A47-E4A1-41BE-B7BA-4346B5DE9E59}"/>
              </a:ext>
            </a:extLst>
          </p:cNvPr>
          <p:cNvSpPr txBox="1">
            <a:spLocks noChangeArrowheads="1"/>
          </p:cNvSpPr>
          <p:nvPr/>
        </p:nvSpPr>
        <p:spPr bwMode="auto">
          <a:xfrm>
            <a:off x="7160455" y="1751285"/>
            <a:ext cx="4770120" cy="4745915"/>
          </a:xfrm>
          <a:prstGeom prst="rect">
            <a:avLst/>
          </a:prstGeom>
          <a:noFill/>
          <a:ln w="12700">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50000"/>
              </a:spcBef>
              <a:buFontTx/>
              <a:buNone/>
            </a:pPr>
            <a:r>
              <a:rPr lang="en-US" altLang="en-US" sz="1600" b="1" dirty="0"/>
              <a:t>“Sheaf of tables” implementation</a:t>
            </a:r>
          </a:p>
          <a:p>
            <a:pPr algn="just" eaLnBrk="1" hangingPunct="1">
              <a:spcBef>
                <a:spcPct val="50000"/>
              </a:spcBef>
              <a:buFontTx/>
              <a:buNone/>
            </a:pPr>
            <a:endParaRPr lang="en-US" altLang="en-US" sz="1600" b="1" dirty="0"/>
          </a:p>
          <a:p>
            <a:pPr marL="342900" indent="-342900" algn="just" eaLnBrk="1" hangingPunct="1">
              <a:spcBef>
                <a:spcPct val="25000"/>
              </a:spcBef>
              <a:buClr>
                <a:srgbClr val="0000CC"/>
              </a:buClr>
              <a:buSzPct val="120000"/>
              <a:buFont typeface="+mj-lt"/>
              <a:buAutoNum type="arabicPeriod"/>
            </a:pPr>
            <a:r>
              <a:rPr lang="en-US" altLang="en-US" sz="1600" b="1" i="1" dirty="0">
                <a:solidFill>
                  <a:srgbClr val="996600"/>
                </a:solidFill>
              </a:rPr>
              <a:t>insert</a:t>
            </a:r>
            <a:r>
              <a:rPr lang="en-US" altLang="en-US" sz="1600" b="1" dirty="0">
                <a:solidFill>
                  <a:srgbClr val="996600"/>
                </a:solidFill>
              </a:rPr>
              <a:t>()</a:t>
            </a:r>
            <a:r>
              <a:rPr lang="en-US" altLang="en-US" sz="1600" b="1" dirty="0"/>
              <a:t> may need to create table, it always inserts at current level.</a:t>
            </a:r>
          </a:p>
          <a:p>
            <a:pPr marL="342900" indent="-342900" algn="just" eaLnBrk="1" hangingPunct="1">
              <a:spcBef>
                <a:spcPct val="25000"/>
              </a:spcBef>
              <a:buClr>
                <a:srgbClr val="0000CC"/>
              </a:buClr>
              <a:buSzPct val="120000"/>
              <a:buFont typeface="+mj-lt"/>
              <a:buAutoNum type="arabicPeriod"/>
            </a:pPr>
            <a:endParaRPr lang="en-US" altLang="en-US" sz="1600" b="1" dirty="0"/>
          </a:p>
          <a:p>
            <a:pPr marL="342900" indent="-342900" algn="just" eaLnBrk="1" hangingPunct="1">
              <a:spcBef>
                <a:spcPct val="25000"/>
              </a:spcBef>
              <a:buClr>
                <a:srgbClr val="0000CC"/>
              </a:buClr>
              <a:buSzPct val="120000"/>
              <a:buFont typeface="+mj-lt"/>
              <a:buAutoNum type="arabicPeriod"/>
            </a:pPr>
            <a:r>
              <a:rPr lang="en-US" altLang="en-US" sz="1600" b="1" i="1" dirty="0">
                <a:solidFill>
                  <a:srgbClr val="996600"/>
                </a:solidFill>
              </a:rPr>
              <a:t>lookup</a:t>
            </a:r>
            <a:r>
              <a:rPr lang="en-US" altLang="en-US" sz="1600" b="1" dirty="0">
                <a:solidFill>
                  <a:srgbClr val="996600"/>
                </a:solidFill>
              </a:rPr>
              <a:t>()</a:t>
            </a:r>
            <a:r>
              <a:rPr lang="en-US" altLang="en-US" sz="1600" b="1" dirty="0"/>
              <a:t> walks chain of tables &amp; returns first occurrence of name.</a:t>
            </a:r>
          </a:p>
          <a:p>
            <a:pPr marL="342900" indent="-342900" algn="just" eaLnBrk="1" hangingPunct="1">
              <a:spcBef>
                <a:spcPct val="25000"/>
              </a:spcBef>
              <a:buClr>
                <a:srgbClr val="0000CC"/>
              </a:buClr>
              <a:buSzPct val="120000"/>
              <a:buFont typeface="+mj-lt"/>
              <a:buAutoNum type="arabicPeriod"/>
            </a:pPr>
            <a:endParaRPr lang="en-US" altLang="en-US" sz="1600" b="1" dirty="0"/>
          </a:p>
          <a:p>
            <a:pPr marL="342900" indent="-342900" algn="just" eaLnBrk="1" hangingPunct="1">
              <a:spcBef>
                <a:spcPct val="25000"/>
              </a:spcBef>
              <a:buClr>
                <a:srgbClr val="0000CC"/>
              </a:buClr>
              <a:buSzPct val="120000"/>
              <a:buFont typeface="+mj-lt"/>
              <a:buAutoNum type="arabicPeriod"/>
            </a:pPr>
            <a:r>
              <a:rPr lang="en-US" altLang="en-US" sz="1600" b="1" i="1" dirty="0">
                <a:solidFill>
                  <a:srgbClr val="996600"/>
                </a:solidFill>
              </a:rPr>
              <a:t>delete</a:t>
            </a:r>
            <a:r>
              <a:rPr lang="en-US" altLang="en-US" sz="1600" b="1" dirty="0">
                <a:solidFill>
                  <a:srgbClr val="996600"/>
                </a:solidFill>
              </a:rPr>
              <a:t>()</a:t>
            </a:r>
            <a:r>
              <a:rPr lang="en-US" altLang="en-US" sz="1600" b="1" dirty="0"/>
              <a:t> throws away table for level </a:t>
            </a:r>
            <a:r>
              <a:rPr lang="en-US" altLang="en-US" sz="1600" b="1" i="1" dirty="0"/>
              <a:t>p</a:t>
            </a:r>
            <a:r>
              <a:rPr lang="en-US" altLang="en-US" sz="1600" b="1" dirty="0"/>
              <a:t>, if it is top table in the chain.</a:t>
            </a:r>
          </a:p>
          <a:p>
            <a:pPr algn="just" eaLnBrk="1" hangingPunct="1">
              <a:spcBef>
                <a:spcPct val="25000"/>
              </a:spcBef>
              <a:buClr>
                <a:srgbClr val="0000CC"/>
              </a:buClr>
              <a:buSzPct val="120000"/>
            </a:pPr>
            <a:endParaRPr lang="en-US" altLang="en-US" sz="1600" b="1" dirty="0"/>
          </a:p>
          <a:p>
            <a:pPr algn="just" eaLnBrk="1" hangingPunct="1">
              <a:spcBef>
                <a:spcPct val="30000"/>
              </a:spcBef>
              <a:buClr>
                <a:srgbClr val="0000CC"/>
              </a:buClr>
              <a:buSzPct val="120000"/>
              <a:buFontTx/>
              <a:buNone/>
            </a:pPr>
            <a:r>
              <a:rPr lang="en-US" altLang="en-US" sz="1600" b="1" dirty="0"/>
              <a:t>If the compiler must preserve the table (</a:t>
            </a:r>
            <a:r>
              <a:rPr lang="en-US" altLang="en-US" sz="1600" b="1" i="1" dirty="0"/>
              <a:t>for,</a:t>
            </a:r>
            <a:r>
              <a:rPr lang="en-US" altLang="en-US" sz="1600" i="1" dirty="0"/>
              <a:t> </a:t>
            </a:r>
            <a:r>
              <a:rPr lang="en-US" altLang="en-US" sz="1600" b="1" i="1" dirty="0"/>
              <a:t>say,</a:t>
            </a:r>
            <a:r>
              <a:rPr lang="en-US" altLang="en-US" sz="1600" i="1" dirty="0"/>
              <a:t> </a:t>
            </a:r>
            <a:r>
              <a:rPr lang="en-US" altLang="en-US" sz="1600" b="1" i="1" dirty="0"/>
              <a:t>the</a:t>
            </a:r>
            <a:r>
              <a:rPr lang="en-US" altLang="en-US" sz="1600" i="1" dirty="0"/>
              <a:t> </a:t>
            </a:r>
            <a:r>
              <a:rPr lang="en-US" altLang="en-US" sz="1600" b="1" i="1" dirty="0"/>
              <a:t>debugger</a:t>
            </a:r>
            <a:r>
              <a:rPr lang="en-US" altLang="en-US" sz="1600" i="1" dirty="0"/>
              <a:t> </a:t>
            </a:r>
            <a:r>
              <a:rPr lang="en-US" altLang="en-US" sz="1600" b="1" dirty="0"/>
              <a:t>),</a:t>
            </a:r>
            <a:r>
              <a:rPr lang="en-US" altLang="en-US" sz="1600" dirty="0"/>
              <a:t> </a:t>
            </a:r>
            <a:r>
              <a:rPr lang="en-US" altLang="en-US" sz="1600" b="1" dirty="0"/>
              <a:t>this idea is actually practical.</a:t>
            </a:r>
          </a:p>
          <a:p>
            <a:pPr algn="just" eaLnBrk="1" hangingPunct="1">
              <a:spcBef>
                <a:spcPct val="30000"/>
              </a:spcBef>
              <a:buClr>
                <a:srgbClr val="0000CC"/>
              </a:buClr>
              <a:buSzPct val="120000"/>
              <a:buFontTx/>
              <a:buNone/>
            </a:pPr>
            <a:endParaRPr lang="en-US" altLang="en-US" sz="1600" b="1" dirty="0"/>
          </a:p>
          <a:p>
            <a:pPr algn="just" eaLnBrk="1" hangingPunct="1">
              <a:spcBef>
                <a:spcPct val="30000"/>
              </a:spcBef>
              <a:buClr>
                <a:srgbClr val="0000CC"/>
              </a:buClr>
              <a:buSzPct val="120000"/>
              <a:buFontTx/>
              <a:buNone/>
            </a:pPr>
            <a:r>
              <a:rPr lang="en-US" altLang="en-US" sz="1600" b="1" dirty="0"/>
              <a:t>Individual tables can be hash tables.</a:t>
            </a:r>
          </a:p>
        </p:txBody>
      </p:sp>
      <p:pic>
        <p:nvPicPr>
          <p:cNvPr id="20488" name="Picture 2">
            <a:extLst>
              <a:ext uri="{FF2B5EF4-FFF2-40B4-BE49-F238E27FC236}">
                <a16:creationId xmlns:a16="http://schemas.microsoft.com/office/drawing/2014/main" id="{02B34DEC-0899-4C10-805E-9D141A723A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123" y="2112786"/>
            <a:ext cx="4176932" cy="3587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FB5406B-8FD7-4F5B-81EC-4E5AA3B7783C}"/>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sp>
        <p:nvSpPr>
          <p:cNvPr id="10" name="Rectangle 4">
            <a:extLst>
              <a:ext uri="{FF2B5EF4-FFF2-40B4-BE49-F238E27FC236}">
                <a16:creationId xmlns:a16="http://schemas.microsoft.com/office/drawing/2014/main" id="{7C2EBEE6-3650-41AF-8141-F08057E0D48C}"/>
              </a:ext>
            </a:extLst>
          </p:cNvPr>
          <p:cNvSpPr>
            <a:spLocks noChangeArrowheads="1"/>
          </p:cNvSpPr>
          <p:nvPr/>
        </p:nvSpPr>
        <p:spPr bwMode="auto">
          <a:xfrm>
            <a:off x="191241" y="2483643"/>
            <a:ext cx="2453482" cy="316944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defTabSz="457200">
              <a:spcBef>
                <a:spcPct val="20000"/>
              </a:spcBef>
              <a:buChar char="•"/>
              <a:defRPr sz="3200">
                <a:solidFill>
                  <a:schemeClr val="tx1"/>
                </a:solidFill>
                <a:latin typeface="Arial" panose="020B0604020202020204" pitchFamily="34" charset="0"/>
              </a:defRPr>
            </a:lvl1pPr>
            <a:lvl2pPr marL="742950" indent="-285750" defTabSz="457200">
              <a:spcBef>
                <a:spcPct val="20000"/>
              </a:spcBef>
              <a:buChar char="–"/>
              <a:defRPr sz="2800">
                <a:solidFill>
                  <a:schemeClr val="tx1"/>
                </a:solidFill>
                <a:latin typeface="Arial" panose="020B0604020202020204" pitchFamily="34" charset="0"/>
              </a:defRPr>
            </a:lvl2pPr>
            <a:lvl3pPr marL="1143000" indent="-228600" defTabSz="457200">
              <a:spcBef>
                <a:spcPct val="20000"/>
              </a:spcBef>
              <a:buChar char="•"/>
              <a:defRPr sz="2400">
                <a:solidFill>
                  <a:schemeClr val="tx1"/>
                </a:solidFill>
                <a:latin typeface="Arial" panose="020B0604020202020204" pitchFamily="34" charset="0"/>
              </a:defRPr>
            </a:lvl3pPr>
            <a:lvl4pPr marL="1600200" indent="-228600" defTabSz="457200">
              <a:spcBef>
                <a:spcPct val="20000"/>
              </a:spcBef>
              <a:buChar char="–"/>
              <a:defRPr sz="2000">
                <a:solidFill>
                  <a:schemeClr val="tx1"/>
                </a:solidFill>
                <a:latin typeface="Arial" panose="020B0604020202020204" pitchFamily="34" charset="0"/>
              </a:defRPr>
            </a:lvl4pPr>
            <a:lvl5pPr marL="2057400" indent="-228600" defTabSz="457200">
              <a:spcBef>
                <a:spcPct val="20000"/>
              </a:spcBef>
              <a:buChar char="»"/>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70000"/>
              </a:lnSpc>
              <a:buClr>
                <a:srgbClr val="1822CD"/>
              </a:buClr>
              <a:buSzPct val="120000"/>
              <a:buFont typeface="Times" panose="02020603050405020304" pitchFamily="18" charset="0"/>
              <a:buNone/>
            </a:pPr>
            <a:r>
              <a:rPr lang="en-US" altLang="en-US" sz="1400" dirty="0"/>
              <a:t>B0: {</a:t>
            </a:r>
          </a:p>
          <a:p>
            <a:pPr eaLnBrk="1" hangingPunct="1">
              <a:lnSpc>
                <a:spcPct val="70000"/>
              </a:lnSpc>
              <a:buClr>
                <a:srgbClr val="1822CD"/>
              </a:buClr>
              <a:buSzPct val="120000"/>
              <a:buFont typeface="Times" panose="02020603050405020304" pitchFamily="18" charset="0"/>
              <a:buNone/>
            </a:pPr>
            <a:r>
              <a:rPr lang="en-US" altLang="en-US" sz="1400" dirty="0"/>
              <a:t>		int </a:t>
            </a:r>
            <a:r>
              <a:rPr lang="en-US" altLang="en-US" sz="1400" i="1" dirty="0">
                <a:solidFill>
                  <a:srgbClr val="996600"/>
                </a:solidFill>
              </a:rPr>
              <a:t>a</a:t>
            </a:r>
            <a:r>
              <a:rPr lang="en-US" altLang="en-US" sz="1400" i="1" dirty="0"/>
              <a:t>, </a:t>
            </a:r>
            <a:r>
              <a:rPr lang="en-US" altLang="en-US" sz="1400" i="1" dirty="0">
                <a:solidFill>
                  <a:schemeClr val="accent2"/>
                </a:solidFill>
              </a:rPr>
              <a:t>b</a:t>
            </a:r>
            <a:r>
              <a:rPr lang="en-US" altLang="en-US" sz="1400" i="1" dirty="0"/>
              <a:t>, c</a:t>
            </a:r>
            <a:endParaRPr lang="en-US" altLang="en-US" sz="1400" dirty="0"/>
          </a:p>
          <a:p>
            <a:pPr eaLnBrk="1" hangingPunct="1">
              <a:lnSpc>
                <a:spcPct val="70000"/>
              </a:lnSpc>
              <a:buClr>
                <a:srgbClr val="1822CD"/>
              </a:buClr>
              <a:buSzPct val="120000"/>
              <a:buFont typeface="Times" panose="02020603050405020304" pitchFamily="18" charset="0"/>
              <a:buNone/>
            </a:pPr>
            <a:r>
              <a:rPr lang="en-US" altLang="en-US" sz="1400" dirty="0"/>
              <a:t>B1:		 {</a:t>
            </a:r>
          </a:p>
          <a:p>
            <a:pPr eaLnBrk="1" hangingPunct="1">
              <a:lnSpc>
                <a:spcPct val="70000"/>
              </a:lnSpc>
              <a:buClr>
                <a:srgbClr val="1822CD"/>
              </a:buClr>
              <a:buSzPct val="120000"/>
              <a:buFont typeface="Times" panose="02020603050405020304" pitchFamily="18" charset="0"/>
              <a:buNone/>
            </a:pPr>
            <a:r>
              <a:rPr lang="en-US" altLang="en-US" sz="1400" dirty="0"/>
              <a:t>			int </a:t>
            </a:r>
            <a:r>
              <a:rPr lang="en-US" altLang="en-US" sz="1400" i="1" dirty="0"/>
              <a:t>v, </a:t>
            </a:r>
            <a:r>
              <a:rPr lang="en-US" altLang="en-US" sz="1400" i="1" dirty="0">
                <a:solidFill>
                  <a:schemeClr val="accent2"/>
                </a:solidFill>
              </a:rPr>
              <a:t>b</a:t>
            </a:r>
            <a:r>
              <a:rPr lang="en-US" altLang="en-US" sz="1400" i="1" dirty="0"/>
              <a:t>, </a:t>
            </a:r>
            <a:r>
              <a:rPr lang="en-US" altLang="en-US" sz="1400" i="1" dirty="0">
                <a:solidFill>
                  <a:srgbClr val="FF0000"/>
                </a:solidFill>
              </a:rPr>
              <a:t>x</a:t>
            </a:r>
            <a:r>
              <a:rPr lang="en-US" altLang="en-US" sz="1400" i="1" dirty="0"/>
              <a:t>, w</a:t>
            </a:r>
            <a:endParaRPr lang="en-US" altLang="en-US" sz="1400" dirty="0"/>
          </a:p>
          <a:p>
            <a:pPr eaLnBrk="1" hangingPunct="1">
              <a:lnSpc>
                <a:spcPct val="70000"/>
              </a:lnSpc>
              <a:buClr>
                <a:srgbClr val="1822CD"/>
              </a:buClr>
              <a:buSzPct val="120000"/>
              <a:buFont typeface="Times" panose="02020603050405020304" pitchFamily="18" charset="0"/>
              <a:buNone/>
            </a:pPr>
            <a:r>
              <a:rPr lang="en-US" altLang="en-US" sz="1400" dirty="0"/>
              <a:t>B2:			{</a:t>
            </a:r>
          </a:p>
          <a:p>
            <a:pPr eaLnBrk="1" hangingPunct="1">
              <a:lnSpc>
                <a:spcPct val="70000"/>
              </a:lnSpc>
              <a:buClr>
                <a:srgbClr val="1822CD"/>
              </a:buClr>
              <a:buSzPct val="120000"/>
              <a:buFont typeface="Times" panose="02020603050405020304" pitchFamily="18" charset="0"/>
              <a:buNone/>
            </a:pPr>
            <a:r>
              <a:rPr lang="en-US" altLang="en-US" sz="1400" dirty="0"/>
              <a:t>				int </a:t>
            </a:r>
            <a:r>
              <a:rPr lang="en-US" altLang="en-US" sz="1400" i="1" dirty="0">
                <a:solidFill>
                  <a:srgbClr val="FF0000"/>
                </a:solidFill>
              </a:rPr>
              <a:t>x</a:t>
            </a:r>
            <a:r>
              <a:rPr lang="en-US" altLang="en-US" sz="1400" i="1" dirty="0"/>
              <a:t>, y, z</a:t>
            </a:r>
          </a:p>
          <a:p>
            <a:pPr eaLnBrk="1" hangingPunct="1">
              <a:lnSpc>
                <a:spcPct val="70000"/>
              </a:lnSpc>
              <a:buClr>
                <a:srgbClr val="1822CD"/>
              </a:buClr>
              <a:buSzPct val="120000"/>
              <a:buFont typeface="Times" panose="02020603050405020304" pitchFamily="18" charset="0"/>
              <a:buNone/>
            </a:pPr>
            <a:r>
              <a:rPr lang="en-US" altLang="en-US" sz="1400" dirty="0"/>
              <a:t>				….</a:t>
            </a:r>
          </a:p>
          <a:p>
            <a:pPr eaLnBrk="1" hangingPunct="1">
              <a:lnSpc>
                <a:spcPct val="70000"/>
              </a:lnSpc>
              <a:buClr>
                <a:srgbClr val="1822CD"/>
              </a:buClr>
              <a:buSzPct val="120000"/>
              <a:buFont typeface="Times" panose="02020603050405020304" pitchFamily="18" charset="0"/>
              <a:buNone/>
            </a:pPr>
            <a:r>
              <a:rPr lang="en-US" altLang="en-US" sz="1400" dirty="0"/>
              <a:t>			}</a:t>
            </a:r>
          </a:p>
          <a:p>
            <a:pPr eaLnBrk="1" hangingPunct="1">
              <a:lnSpc>
                <a:spcPct val="70000"/>
              </a:lnSpc>
              <a:buClr>
                <a:srgbClr val="1822CD"/>
              </a:buClr>
              <a:buSzPct val="120000"/>
              <a:buFont typeface="Times" panose="02020603050405020304" pitchFamily="18" charset="0"/>
              <a:buNone/>
            </a:pPr>
            <a:r>
              <a:rPr lang="en-US" altLang="en-US" sz="1400" dirty="0"/>
              <a:t>B3:			{</a:t>
            </a:r>
          </a:p>
          <a:p>
            <a:pPr eaLnBrk="1" hangingPunct="1">
              <a:lnSpc>
                <a:spcPct val="70000"/>
              </a:lnSpc>
              <a:buClr>
                <a:srgbClr val="1822CD"/>
              </a:buClr>
              <a:buSzPct val="120000"/>
              <a:buFont typeface="Times" panose="02020603050405020304" pitchFamily="18" charset="0"/>
              <a:buNone/>
            </a:pPr>
            <a:r>
              <a:rPr lang="en-US" altLang="en-US" sz="1400" dirty="0"/>
              <a:t>				int </a:t>
            </a:r>
            <a:r>
              <a:rPr lang="en-US" altLang="en-US" sz="1400" i="1" dirty="0">
                <a:solidFill>
                  <a:srgbClr val="FF0000"/>
                </a:solidFill>
              </a:rPr>
              <a:t>x</a:t>
            </a:r>
            <a:r>
              <a:rPr lang="en-US" altLang="en-US" sz="1400" i="1" dirty="0"/>
              <a:t>, </a:t>
            </a:r>
            <a:r>
              <a:rPr lang="en-US" altLang="en-US" sz="1400" i="1" dirty="0">
                <a:solidFill>
                  <a:srgbClr val="996600"/>
                </a:solidFill>
              </a:rPr>
              <a:t>a</a:t>
            </a:r>
            <a:r>
              <a:rPr lang="en-US" altLang="en-US" sz="1400" i="1" dirty="0"/>
              <a:t>, v</a:t>
            </a:r>
          </a:p>
          <a:p>
            <a:pPr eaLnBrk="1" hangingPunct="1">
              <a:lnSpc>
                <a:spcPct val="70000"/>
              </a:lnSpc>
              <a:buClr>
                <a:srgbClr val="1822CD"/>
              </a:buClr>
              <a:buSzPct val="120000"/>
              <a:buFont typeface="Times" panose="02020603050405020304" pitchFamily="18" charset="0"/>
              <a:buNone/>
            </a:pPr>
            <a:r>
              <a:rPr lang="en-US" altLang="en-US" sz="1400" dirty="0"/>
              <a:t>				…</a:t>
            </a:r>
          </a:p>
          <a:p>
            <a:pPr eaLnBrk="1" hangingPunct="1">
              <a:lnSpc>
                <a:spcPct val="70000"/>
              </a:lnSpc>
              <a:buClr>
                <a:srgbClr val="1822CD"/>
              </a:buClr>
              <a:buSzPct val="120000"/>
              <a:buFont typeface="Times" panose="02020603050405020304" pitchFamily="18" charset="0"/>
              <a:buNone/>
            </a:pPr>
            <a:r>
              <a:rPr lang="en-US" altLang="en-US" sz="1400" dirty="0"/>
              <a:t>			}</a:t>
            </a:r>
          </a:p>
          <a:p>
            <a:pPr eaLnBrk="1" hangingPunct="1">
              <a:lnSpc>
                <a:spcPct val="70000"/>
              </a:lnSpc>
              <a:buClr>
                <a:srgbClr val="1822CD"/>
              </a:buClr>
              <a:buSzPct val="120000"/>
              <a:buFont typeface="Times" panose="02020603050405020304" pitchFamily="18" charset="0"/>
              <a:buNone/>
            </a:pPr>
            <a:r>
              <a:rPr lang="en-US" altLang="en-US" sz="1400" dirty="0"/>
              <a:t>			…</a:t>
            </a:r>
          </a:p>
          <a:p>
            <a:pPr eaLnBrk="1" hangingPunct="1">
              <a:lnSpc>
                <a:spcPct val="70000"/>
              </a:lnSpc>
              <a:buClr>
                <a:srgbClr val="1822CD"/>
              </a:buClr>
              <a:buSzPct val="120000"/>
              <a:buFont typeface="Times" panose="02020603050405020304" pitchFamily="18" charset="0"/>
              <a:buNone/>
            </a:pPr>
            <a:r>
              <a:rPr lang="en-US" altLang="en-US" sz="1400" dirty="0"/>
              <a:t>		}</a:t>
            </a:r>
          </a:p>
          <a:p>
            <a:pPr eaLnBrk="1" hangingPunct="1">
              <a:lnSpc>
                <a:spcPct val="70000"/>
              </a:lnSpc>
              <a:buClr>
                <a:srgbClr val="1822CD"/>
              </a:buClr>
              <a:buSzPct val="120000"/>
              <a:buFont typeface="Times" panose="02020603050405020304" pitchFamily="18" charset="0"/>
              <a:buNone/>
            </a:pPr>
            <a:r>
              <a:rPr lang="en-US" altLang="en-US" sz="1400" dirty="0"/>
              <a:t>	…</a:t>
            </a:r>
          </a:p>
          <a:p>
            <a:pPr eaLnBrk="1" hangingPunct="1">
              <a:lnSpc>
                <a:spcPct val="70000"/>
              </a:lnSpc>
              <a:buClr>
                <a:srgbClr val="1822CD"/>
              </a:buClr>
              <a:buSzPct val="120000"/>
              <a:buFont typeface="Times" panose="02020603050405020304" pitchFamily="18" charset="0"/>
              <a:buNone/>
            </a:pPr>
            <a:r>
              <a:rPr lang="en-US" altLang="en-US" sz="1400" dirty="0"/>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5CC2190C-1C63-4B7F-9CE6-1D101AD70E14}"/>
              </a:ext>
            </a:extLst>
          </p:cNvPr>
          <p:cNvSpPr>
            <a:spLocks noGrp="1" noChangeArrowheads="1"/>
          </p:cNvSpPr>
          <p:nvPr>
            <p:ph type="title"/>
          </p:nvPr>
        </p:nvSpPr>
        <p:spPr/>
        <p:txBody>
          <a:bodyPr/>
          <a:lstStyle/>
          <a:p>
            <a:r>
              <a:rPr lang="en-US" altLang="en-US">
                <a:solidFill>
                  <a:srgbClr val="0000FF"/>
                </a:solidFill>
              </a:rPr>
              <a:t>Dynamic Sheaf-of -Tables</a:t>
            </a:r>
            <a:endParaRPr lang="en-IN" altLang="en-US"/>
          </a:p>
        </p:txBody>
      </p:sp>
      <p:graphicFrame>
        <p:nvGraphicFramePr>
          <p:cNvPr id="8" name="Content Placeholder 7">
            <a:extLst>
              <a:ext uri="{FF2B5EF4-FFF2-40B4-BE49-F238E27FC236}">
                <a16:creationId xmlns:a16="http://schemas.microsoft.com/office/drawing/2014/main" id="{E5EA8887-0062-4870-A186-FA3A6264E660}"/>
              </a:ext>
            </a:extLst>
          </p:cNvPr>
          <p:cNvGraphicFramePr>
            <a:graphicFrameLocks noGrp="1"/>
          </p:cNvGraphicFramePr>
          <p:nvPr>
            <p:ph idx="1"/>
          </p:nvPr>
        </p:nvGraphicFramePr>
        <p:xfrm>
          <a:off x="8229600" y="2438401"/>
          <a:ext cx="914400" cy="2595565"/>
        </p:xfrm>
        <a:graphic>
          <a:graphicData uri="http://schemas.openxmlformats.org/drawingml/2006/table">
            <a:tbl>
              <a:tblPr firstRow="1" bandRow="1">
                <a:tableStyleId>{5940675A-B579-460E-94D1-54222C63F5DA}</a:tableStyleId>
              </a:tblPr>
              <a:tblGrid>
                <a:gridCol w="914400">
                  <a:extLst>
                    <a:ext uri="{9D8B030D-6E8A-4147-A177-3AD203B41FA5}">
                      <a16:colId xmlns:a16="http://schemas.microsoft.com/office/drawing/2014/main" val="20000"/>
                    </a:ext>
                  </a:extLst>
                </a:gridCol>
              </a:tblGrid>
              <a:tr h="370795">
                <a:tc>
                  <a:txBody>
                    <a:bodyPr/>
                    <a:lstStyle/>
                    <a:p>
                      <a:r>
                        <a:rPr lang="en-US" sz="1800" dirty="0"/>
                        <a:t>a</a:t>
                      </a:r>
                      <a:endParaRPr lang="en-IN" sz="1800" dirty="0"/>
                    </a:p>
                  </a:txBody>
                  <a:tcPr marT="45714" marB="45714"/>
                </a:tc>
                <a:extLst>
                  <a:ext uri="{0D108BD9-81ED-4DB2-BD59-A6C34878D82A}">
                    <a16:rowId xmlns:a16="http://schemas.microsoft.com/office/drawing/2014/main" val="10000"/>
                  </a:ext>
                </a:extLst>
              </a:tr>
              <a:tr h="370795">
                <a:tc>
                  <a:txBody>
                    <a:bodyPr/>
                    <a:lstStyle/>
                    <a:p>
                      <a:endParaRPr lang="en-IN" sz="1800" dirty="0"/>
                    </a:p>
                  </a:txBody>
                  <a:tcPr marT="45714" marB="45714"/>
                </a:tc>
                <a:extLst>
                  <a:ext uri="{0D108BD9-81ED-4DB2-BD59-A6C34878D82A}">
                    <a16:rowId xmlns:a16="http://schemas.microsoft.com/office/drawing/2014/main" val="10001"/>
                  </a:ext>
                </a:extLst>
              </a:tr>
              <a:tr h="370795">
                <a:tc>
                  <a:txBody>
                    <a:bodyPr/>
                    <a:lstStyle/>
                    <a:p>
                      <a:r>
                        <a:rPr lang="en-US" sz="1800" dirty="0"/>
                        <a:t>b</a:t>
                      </a:r>
                      <a:endParaRPr lang="en-IN" sz="1800" dirty="0"/>
                    </a:p>
                  </a:txBody>
                  <a:tcPr marT="45714" marB="45714"/>
                </a:tc>
                <a:extLst>
                  <a:ext uri="{0D108BD9-81ED-4DB2-BD59-A6C34878D82A}">
                    <a16:rowId xmlns:a16="http://schemas.microsoft.com/office/drawing/2014/main" val="10002"/>
                  </a:ext>
                </a:extLst>
              </a:tr>
              <a:tr h="370795">
                <a:tc>
                  <a:txBody>
                    <a:bodyPr/>
                    <a:lstStyle/>
                    <a:p>
                      <a:endParaRPr lang="en-IN" sz="1800"/>
                    </a:p>
                  </a:txBody>
                  <a:tcPr marT="45714" marB="45714"/>
                </a:tc>
                <a:extLst>
                  <a:ext uri="{0D108BD9-81ED-4DB2-BD59-A6C34878D82A}">
                    <a16:rowId xmlns:a16="http://schemas.microsoft.com/office/drawing/2014/main" val="10003"/>
                  </a:ext>
                </a:extLst>
              </a:tr>
              <a:tr h="370795">
                <a:tc>
                  <a:txBody>
                    <a:bodyPr/>
                    <a:lstStyle/>
                    <a:p>
                      <a:r>
                        <a:rPr lang="en-US" sz="1800" dirty="0"/>
                        <a:t>c</a:t>
                      </a:r>
                      <a:endParaRPr lang="en-IN" sz="1800" dirty="0"/>
                    </a:p>
                  </a:txBody>
                  <a:tcPr marT="45714" marB="45714"/>
                </a:tc>
                <a:extLst>
                  <a:ext uri="{0D108BD9-81ED-4DB2-BD59-A6C34878D82A}">
                    <a16:rowId xmlns:a16="http://schemas.microsoft.com/office/drawing/2014/main" val="10004"/>
                  </a:ext>
                </a:extLst>
              </a:tr>
              <a:tr h="370795">
                <a:tc>
                  <a:txBody>
                    <a:bodyPr/>
                    <a:lstStyle/>
                    <a:p>
                      <a:endParaRPr lang="en-IN" sz="1800" dirty="0"/>
                    </a:p>
                  </a:txBody>
                  <a:tcPr marT="45714" marB="45714"/>
                </a:tc>
                <a:extLst>
                  <a:ext uri="{0D108BD9-81ED-4DB2-BD59-A6C34878D82A}">
                    <a16:rowId xmlns:a16="http://schemas.microsoft.com/office/drawing/2014/main" val="10005"/>
                  </a:ext>
                </a:extLst>
              </a:tr>
              <a:tr h="370795">
                <a:tc>
                  <a:txBody>
                    <a:bodyPr/>
                    <a:lstStyle/>
                    <a:p>
                      <a:endParaRPr lang="en-IN" sz="1800" dirty="0"/>
                    </a:p>
                  </a:txBody>
                  <a:tcPr marT="45714" marB="45714"/>
                </a:tc>
                <a:extLst>
                  <a:ext uri="{0D108BD9-81ED-4DB2-BD59-A6C34878D82A}">
                    <a16:rowId xmlns:a16="http://schemas.microsoft.com/office/drawing/2014/main" val="10006"/>
                  </a:ext>
                </a:extLst>
              </a:tr>
            </a:tbl>
          </a:graphicData>
        </a:graphic>
      </p:graphicFrame>
      <p:sp>
        <p:nvSpPr>
          <p:cNvPr id="21525" name="Slide Number Placeholder 3">
            <a:extLst>
              <a:ext uri="{FF2B5EF4-FFF2-40B4-BE49-F238E27FC236}">
                <a16:creationId xmlns:a16="http://schemas.microsoft.com/office/drawing/2014/main" id="{73E1518F-FA1E-4686-93E3-E382095C9DE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63F678F-52CB-41A3-8686-769521FD2420}" type="slidenum">
              <a:rPr lang="en-US" altLang="en-US" sz="1400"/>
              <a:pPr>
                <a:spcBef>
                  <a:spcPct val="0"/>
                </a:spcBef>
                <a:buFontTx/>
                <a:buNone/>
              </a:pPr>
              <a:t>77</a:t>
            </a:fld>
            <a:endParaRPr lang="en-US" altLang="en-US" sz="1400"/>
          </a:p>
        </p:txBody>
      </p:sp>
      <p:sp>
        <p:nvSpPr>
          <p:cNvPr id="21526" name="Date Placeholder 4">
            <a:extLst>
              <a:ext uri="{FF2B5EF4-FFF2-40B4-BE49-F238E27FC236}">
                <a16:creationId xmlns:a16="http://schemas.microsoft.com/office/drawing/2014/main" id="{25AE1611-E9B0-4D36-B70D-118F160011D4}"/>
              </a:ext>
            </a:extLst>
          </p:cNvPr>
          <p:cNvSpPr>
            <a:spLocks noGrp="1"/>
          </p:cNvSpPr>
          <p:nvPr>
            <p:ph type="dt"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dirty="0"/>
              <a:t>Even Semester 2017-18</a:t>
            </a:r>
          </a:p>
        </p:txBody>
      </p:sp>
      <p:sp>
        <p:nvSpPr>
          <p:cNvPr id="21527" name="Footer Placeholder 5">
            <a:extLst>
              <a:ext uri="{FF2B5EF4-FFF2-40B4-BE49-F238E27FC236}">
                <a16:creationId xmlns:a16="http://schemas.microsoft.com/office/drawing/2014/main" id="{BF161588-57B2-43AF-9570-D1AEB5DA4E2B}"/>
              </a:ext>
            </a:extLst>
          </p:cNvPr>
          <p:cNvSpPr>
            <a:spLocks noGrp="1"/>
          </p:cNvSpPr>
          <p:nvPr>
            <p:ph type="ftr"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t>Nalinadevi Kadiresan</a:t>
            </a:r>
          </a:p>
        </p:txBody>
      </p:sp>
      <p:graphicFrame>
        <p:nvGraphicFramePr>
          <p:cNvPr id="9" name="Content Placeholder 7">
            <a:extLst>
              <a:ext uri="{FF2B5EF4-FFF2-40B4-BE49-F238E27FC236}">
                <a16:creationId xmlns:a16="http://schemas.microsoft.com/office/drawing/2014/main" id="{2FCDBD38-247D-4771-A8B3-6267D063BC2D}"/>
              </a:ext>
            </a:extLst>
          </p:cNvPr>
          <p:cNvGraphicFramePr>
            <a:graphicFrameLocks/>
          </p:cNvGraphicFramePr>
          <p:nvPr/>
        </p:nvGraphicFramePr>
        <p:xfrm>
          <a:off x="6629400" y="2819401"/>
          <a:ext cx="914400" cy="2595565"/>
        </p:xfrm>
        <a:graphic>
          <a:graphicData uri="http://schemas.openxmlformats.org/drawingml/2006/table">
            <a:tbl>
              <a:tblPr firstRow="1" bandRow="1">
                <a:tableStyleId>{5940675A-B579-460E-94D1-54222C63F5DA}</a:tableStyleId>
              </a:tblPr>
              <a:tblGrid>
                <a:gridCol w="914400">
                  <a:extLst>
                    <a:ext uri="{9D8B030D-6E8A-4147-A177-3AD203B41FA5}">
                      <a16:colId xmlns:a16="http://schemas.microsoft.com/office/drawing/2014/main" val="20000"/>
                    </a:ext>
                  </a:extLst>
                </a:gridCol>
              </a:tblGrid>
              <a:tr h="370795">
                <a:tc>
                  <a:txBody>
                    <a:bodyPr/>
                    <a:lstStyle/>
                    <a:p>
                      <a:r>
                        <a:rPr lang="en-US" sz="1800" dirty="0"/>
                        <a:t>v</a:t>
                      </a:r>
                      <a:endParaRPr lang="en-IN" sz="1800" dirty="0"/>
                    </a:p>
                  </a:txBody>
                  <a:tcPr marT="45714" marB="45714"/>
                </a:tc>
                <a:extLst>
                  <a:ext uri="{0D108BD9-81ED-4DB2-BD59-A6C34878D82A}">
                    <a16:rowId xmlns:a16="http://schemas.microsoft.com/office/drawing/2014/main" val="10000"/>
                  </a:ext>
                </a:extLst>
              </a:tr>
              <a:tr h="370795">
                <a:tc>
                  <a:txBody>
                    <a:bodyPr/>
                    <a:lstStyle/>
                    <a:p>
                      <a:endParaRPr lang="en-IN" sz="1800" dirty="0"/>
                    </a:p>
                  </a:txBody>
                  <a:tcPr marT="45714" marB="45714"/>
                </a:tc>
                <a:extLst>
                  <a:ext uri="{0D108BD9-81ED-4DB2-BD59-A6C34878D82A}">
                    <a16:rowId xmlns:a16="http://schemas.microsoft.com/office/drawing/2014/main" val="10001"/>
                  </a:ext>
                </a:extLst>
              </a:tr>
              <a:tr h="370795">
                <a:tc>
                  <a:txBody>
                    <a:bodyPr/>
                    <a:lstStyle/>
                    <a:p>
                      <a:r>
                        <a:rPr lang="en-US" sz="1800" dirty="0"/>
                        <a:t>b</a:t>
                      </a:r>
                      <a:endParaRPr lang="en-IN" sz="1800" dirty="0"/>
                    </a:p>
                  </a:txBody>
                  <a:tcPr marT="45714" marB="45714"/>
                </a:tc>
                <a:extLst>
                  <a:ext uri="{0D108BD9-81ED-4DB2-BD59-A6C34878D82A}">
                    <a16:rowId xmlns:a16="http://schemas.microsoft.com/office/drawing/2014/main" val="10002"/>
                  </a:ext>
                </a:extLst>
              </a:tr>
              <a:tr h="370795">
                <a:tc>
                  <a:txBody>
                    <a:bodyPr/>
                    <a:lstStyle/>
                    <a:p>
                      <a:endParaRPr lang="en-IN" sz="1800" dirty="0"/>
                    </a:p>
                  </a:txBody>
                  <a:tcPr marT="45714" marB="45714"/>
                </a:tc>
                <a:extLst>
                  <a:ext uri="{0D108BD9-81ED-4DB2-BD59-A6C34878D82A}">
                    <a16:rowId xmlns:a16="http://schemas.microsoft.com/office/drawing/2014/main" val="10003"/>
                  </a:ext>
                </a:extLst>
              </a:tr>
              <a:tr h="370795">
                <a:tc>
                  <a:txBody>
                    <a:bodyPr/>
                    <a:lstStyle/>
                    <a:p>
                      <a:r>
                        <a:rPr lang="en-US" sz="1800" dirty="0"/>
                        <a:t>x</a:t>
                      </a:r>
                      <a:endParaRPr lang="en-IN" sz="1800" dirty="0"/>
                    </a:p>
                  </a:txBody>
                  <a:tcPr marT="45714" marB="45714"/>
                </a:tc>
                <a:extLst>
                  <a:ext uri="{0D108BD9-81ED-4DB2-BD59-A6C34878D82A}">
                    <a16:rowId xmlns:a16="http://schemas.microsoft.com/office/drawing/2014/main" val="10004"/>
                  </a:ext>
                </a:extLst>
              </a:tr>
              <a:tr h="370795">
                <a:tc>
                  <a:txBody>
                    <a:bodyPr/>
                    <a:lstStyle/>
                    <a:p>
                      <a:endParaRPr lang="en-IN" sz="1800" dirty="0"/>
                    </a:p>
                  </a:txBody>
                  <a:tcPr marT="45714" marB="45714"/>
                </a:tc>
                <a:extLst>
                  <a:ext uri="{0D108BD9-81ED-4DB2-BD59-A6C34878D82A}">
                    <a16:rowId xmlns:a16="http://schemas.microsoft.com/office/drawing/2014/main" val="10005"/>
                  </a:ext>
                </a:extLst>
              </a:tr>
              <a:tr h="370795">
                <a:tc>
                  <a:txBody>
                    <a:bodyPr/>
                    <a:lstStyle/>
                    <a:p>
                      <a:r>
                        <a:rPr lang="en-US" sz="1800" dirty="0"/>
                        <a:t>w</a:t>
                      </a:r>
                      <a:endParaRPr lang="en-IN" sz="1800" dirty="0"/>
                    </a:p>
                  </a:txBody>
                  <a:tcPr marT="45714" marB="45714"/>
                </a:tc>
                <a:extLst>
                  <a:ext uri="{0D108BD9-81ED-4DB2-BD59-A6C34878D82A}">
                    <a16:rowId xmlns:a16="http://schemas.microsoft.com/office/drawing/2014/main" val="10006"/>
                  </a:ext>
                </a:extLst>
              </a:tr>
            </a:tbl>
          </a:graphicData>
        </a:graphic>
      </p:graphicFrame>
      <p:graphicFrame>
        <p:nvGraphicFramePr>
          <p:cNvPr id="10" name="Content Placeholder 7">
            <a:extLst>
              <a:ext uri="{FF2B5EF4-FFF2-40B4-BE49-F238E27FC236}">
                <a16:creationId xmlns:a16="http://schemas.microsoft.com/office/drawing/2014/main" id="{66808BE6-29A7-40CA-B3B3-1406A4B2EE2A}"/>
              </a:ext>
            </a:extLst>
          </p:cNvPr>
          <p:cNvGraphicFramePr>
            <a:graphicFrameLocks/>
          </p:cNvGraphicFramePr>
          <p:nvPr/>
        </p:nvGraphicFramePr>
        <p:xfrm>
          <a:off x="5410200" y="3505200"/>
          <a:ext cx="914400" cy="2225676"/>
        </p:xfrm>
        <a:graphic>
          <a:graphicData uri="http://schemas.openxmlformats.org/drawingml/2006/table">
            <a:tbl>
              <a:tblPr firstRow="1" bandRow="1">
                <a:tableStyleId>{5940675A-B579-460E-94D1-54222C63F5DA}</a:tableStyleId>
              </a:tblPr>
              <a:tblGrid>
                <a:gridCol w="914400">
                  <a:extLst>
                    <a:ext uri="{9D8B030D-6E8A-4147-A177-3AD203B41FA5}">
                      <a16:colId xmlns:a16="http://schemas.microsoft.com/office/drawing/2014/main" val="20000"/>
                    </a:ext>
                  </a:extLst>
                </a:gridCol>
              </a:tblGrid>
              <a:tr h="370946">
                <a:tc>
                  <a:txBody>
                    <a:bodyPr/>
                    <a:lstStyle/>
                    <a:p>
                      <a:r>
                        <a:rPr lang="en-US" sz="1800" dirty="0"/>
                        <a:t>x</a:t>
                      </a:r>
                      <a:endParaRPr lang="en-IN" sz="1800" dirty="0"/>
                    </a:p>
                  </a:txBody>
                  <a:tcPr marT="45733" marB="45733"/>
                </a:tc>
                <a:extLst>
                  <a:ext uri="{0D108BD9-81ED-4DB2-BD59-A6C34878D82A}">
                    <a16:rowId xmlns:a16="http://schemas.microsoft.com/office/drawing/2014/main" val="10000"/>
                  </a:ext>
                </a:extLst>
              </a:tr>
              <a:tr h="370946">
                <a:tc>
                  <a:txBody>
                    <a:bodyPr/>
                    <a:lstStyle/>
                    <a:p>
                      <a:endParaRPr lang="en-IN" sz="1800" dirty="0"/>
                    </a:p>
                  </a:txBody>
                  <a:tcPr marT="45733" marB="45733"/>
                </a:tc>
                <a:extLst>
                  <a:ext uri="{0D108BD9-81ED-4DB2-BD59-A6C34878D82A}">
                    <a16:rowId xmlns:a16="http://schemas.microsoft.com/office/drawing/2014/main" val="10001"/>
                  </a:ext>
                </a:extLst>
              </a:tr>
              <a:tr h="370946">
                <a:tc>
                  <a:txBody>
                    <a:bodyPr/>
                    <a:lstStyle/>
                    <a:p>
                      <a:r>
                        <a:rPr lang="en-US" sz="1800" dirty="0"/>
                        <a:t>y</a:t>
                      </a:r>
                      <a:endParaRPr lang="en-IN" sz="1800" dirty="0"/>
                    </a:p>
                  </a:txBody>
                  <a:tcPr marT="45733" marB="45733"/>
                </a:tc>
                <a:extLst>
                  <a:ext uri="{0D108BD9-81ED-4DB2-BD59-A6C34878D82A}">
                    <a16:rowId xmlns:a16="http://schemas.microsoft.com/office/drawing/2014/main" val="10002"/>
                  </a:ext>
                </a:extLst>
              </a:tr>
              <a:tr h="370946">
                <a:tc>
                  <a:txBody>
                    <a:bodyPr/>
                    <a:lstStyle/>
                    <a:p>
                      <a:endParaRPr lang="en-IN" sz="1800"/>
                    </a:p>
                  </a:txBody>
                  <a:tcPr marT="45733" marB="45733"/>
                </a:tc>
                <a:extLst>
                  <a:ext uri="{0D108BD9-81ED-4DB2-BD59-A6C34878D82A}">
                    <a16:rowId xmlns:a16="http://schemas.microsoft.com/office/drawing/2014/main" val="10003"/>
                  </a:ext>
                </a:extLst>
              </a:tr>
              <a:tr h="370946">
                <a:tc>
                  <a:txBody>
                    <a:bodyPr/>
                    <a:lstStyle/>
                    <a:p>
                      <a:r>
                        <a:rPr lang="en-US" sz="1800" dirty="0"/>
                        <a:t>z</a:t>
                      </a:r>
                      <a:endParaRPr lang="en-IN" sz="1800" dirty="0"/>
                    </a:p>
                  </a:txBody>
                  <a:tcPr marT="45733" marB="45733"/>
                </a:tc>
                <a:extLst>
                  <a:ext uri="{0D108BD9-81ED-4DB2-BD59-A6C34878D82A}">
                    <a16:rowId xmlns:a16="http://schemas.microsoft.com/office/drawing/2014/main" val="10004"/>
                  </a:ext>
                </a:extLst>
              </a:tr>
              <a:tr h="370946">
                <a:tc>
                  <a:txBody>
                    <a:bodyPr/>
                    <a:lstStyle/>
                    <a:p>
                      <a:endParaRPr lang="en-IN" sz="1800" dirty="0"/>
                    </a:p>
                  </a:txBody>
                  <a:tcPr marT="45733" marB="45733"/>
                </a:tc>
                <a:extLst>
                  <a:ext uri="{0D108BD9-81ED-4DB2-BD59-A6C34878D82A}">
                    <a16:rowId xmlns:a16="http://schemas.microsoft.com/office/drawing/2014/main" val="10005"/>
                  </a:ext>
                </a:extLst>
              </a:tr>
            </a:tbl>
          </a:graphicData>
        </a:graphic>
      </p:graphicFrame>
      <p:graphicFrame>
        <p:nvGraphicFramePr>
          <p:cNvPr id="11" name="Content Placeholder 7">
            <a:extLst>
              <a:ext uri="{FF2B5EF4-FFF2-40B4-BE49-F238E27FC236}">
                <a16:creationId xmlns:a16="http://schemas.microsoft.com/office/drawing/2014/main" id="{60A72A69-7239-4FAF-BAFF-DD9C6038AE7C}"/>
              </a:ext>
            </a:extLst>
          </p:cNvPr>
          <p:cNvGraphicFramePr>
            <a:graphicFrameLocks/>
          </p:cNvGraphicFramePr>
          <p:nvPr/>
        </p:nvGraphicFramePr>
        <p:xfrm>
          <a:off x="4191000" y="3124200"/>
          <a:ext cx="914400" cy="2225676"/>
        </p:xfrm>
        <a:graphic>
          <a:graphicData uri="http://schemas.openxmlformats.org/drawingml/2006/table">
            <a:tbl>
              <a:tblPr firstRow="1" bandRow="1">
                <a:tableStyleId>{5940675A-B579-460E-94D1-54222C63F5DA}</a:tableStyleId>
              </a:tblPr>
              <a:tblGrid>
                <a:gridCol w="914400">
                  <a:extLst>
                    <a:ext uri="{9D8B030D-6E8A-4147-A177-3AD203B41FA5}">
                      <a16:colId xmlns:a16="http://schemas.microsoft.com/office/drawing/2014/main" val="20000"/>
                    </a:ext>
                  </a:extLst>
                </a:gridCol>
              </a:tblGrid>
              <a:tr h="370946">
                <a:tc>
                  <a:txBody>
                    <a:bodyPr/>
                    <a:lstStyle/>
                    <a:p>
                      <a:r>
                        <a:rPr lang="en-US" sz="1800" dirty="0"/>
                        <a:t>x</a:t>
                      </a:r>
                      <a:endParaRPr lang="en-IN" sz="1800" dirty="0"/>
                    </a:p>
                  </a:txBody>
                  <a:tcPr marT="45733" marB="45733"/>
                </a:tc>
                <a:extLst>
                  <a:ext uri="{0D108BD9-81ED-4DB2-BD59-A6C34878D82A}">
                    <a16:rowId xmlns:a16="http://schemas.microsoft.com/office/drawing/2014/main" val="10000"/>
                  </a:ext>
                </a:extLst>
              </a:tr>
              <a:tr h="370946">
                <a:tc>
                  <a:txBody>
                    <a:bodyPr/>
                    <a:lstStyle/>
                    <a:p>
                      <a:endParaRPr lang="en-IN" sz="1800" dirty="0"/>
                    </a:p>
                  </a:txBody>
                  <a:tcPr marT="45733" marB="45733"/>
                </a:tc>
                <a:extLst>
                  <a:ext uri="{0D108BD9-81ED-4DB2-BD59-A6C34878D82A}">
                    <a16:rowId xmlns:a16="http://schemas.microsoft.com/office/drawing/2014/main" val="10001"/>
                  </a:ext>
                </a:extLst>
              </a:tr>
              <a:tr h="370946">
                <a:tc>
                  <a:txBody>
                    <a:bodyPr/>
                    <a:lstStyle/>
                    <a:p>
                      <a:r>
                        <a:rPr lang="en-US" sz="1800" dirty="0"/>
                        <a:t>a</a:t>
                      </a:r>
                      <a:endParaRPr lang="en-IN" sz="1800" dirty="0"/>
                    </a:p>
                  </a:txBody>
                  <a:tcPr marT="45733" marB="45733"/>
                </a:tc>
                <a:extLst>
                  <a:ext uri="{0D108BD9-81ED-4DB2-BD59-A6C34878D82A}">
                    <a16:rowId xmlns:a16="http://schemas.microsoft.com/office/drawing/2014/main" val="10002"/>
                  </a:ext>
                </a:extLst>
              </a:tr>
              <a:tr h="370946">
                <a:tc>
                  <a:txBody>
                    <a:bodyPr/>
                    <a:lstStyle/>
                    <a:p>
                      <a:endParaRPr lang="en-IN" sz="1800" dirty="0"/>
                    </a:p>
                  </a:txBody>
                  <a:tcPr marT="45733" marB="45733"/>
                </a:tc>
                <a:extLst>
                  <a:ext uri="{0D108BD9-81ED-4DB2-BD59-A6C34878D82A}">
                    <a16:rowId xmlns:a16="http://schemas.microsoft.com/office/drawing/2014/main" val="10003"/>
                  </a:ext>
                </a:extLst>
              </a:tr>
              <a:tr h="370946">
                <a:tc>
                  <a:txBody>
                    <a:bodyPr/>
                    <a:lstStyle/>
                    <a:p>
                      <a:r>
                        <a:rPr lang="en-US" sz="1800" dirty="0"/>
                        <a:t>v</a:t>
                      </a:r>
                      <a:endParaRPr lang="en-IN" sz="1800" dirty="0"/>
                    </a:p>
                  </a:txBody>
                  <a:tcPr marT="45733" marB="45733"/>
                </a:tc>
                <a:extLst>
                  <a:ext uri="{0D108BD9-81ED-4DB2-BD59-A6C34878D82A}">
                    <a16:rowId xmlns:a16="http://schemas.microsoft.com/office/drawing/2014/main" val="10004"/>
                  </a:ext>
                </a:extLst>
              </a:tr>
              <a:tr h="370946">
                <a:tc>
                  <a:txBody>
                    <a:bodyPr/>
                    <a:lstStyle/>
                    <a:p>
                      <a:endParaRPr lang="en-IN" sz="1800" dirty="0"/>
                    </a:p>
                  </a:txBody>
                  <a:tcPr marT="45733" marB="45733"/>
                </a:tc>
                <a:extLst>
                  <a:ext uri="{0D108BD9-81ED-4DB2-BD59-A6C34878D82A}">
                    <a16:rowId xmlns:a16="http://schemas.microsoft.com/office/drawing/2014/main" val="10005"/>
                  </a:ext>
                </a:extLst>
              </a:tr>
            </a:tbl>
          </a:graphicData>
        </a:graphic>
      </p:graphicFrame>
      <p:sp>
        <p:nvSpPr>
          <p:cNvPr id="21578" name="TextBox 11">
            <a:extLst>
              <a:ext uri="{FF2B5EF4-FFF2-40B4-BE49-F238E27FC236}">
                <a16:creationId xmlns:a16="http://schemas.microsoft.com/office/drawing/2014/main" id="{ED6F02EA-2D67-41F3-A251-90D329C4EF7D}"/>
              </a:ext>
            </a:extLst>
          </p:cNvPr>
          <p:cNvSpPr txBox="1">
            <a:spLocks noChangeArrowheads="1"/>
          </p:cNvSpPr>
          <p:nvPr/>
        </p:nvSpPr>
        <p:spPr bwMode="auto">
          <a:xfrm>
            <a:off x="4267200" y="2209801"/>
            <a:ext cx="3635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a:t>s</a:t>
            </a:r>
            <a:endParaRPr lang="en-IN" altLang="en-US" sz="2800"/>
          </a:p>
        </p:txBody>
      </p:sp>
      <p:sp>
        <p:nvSpPr>
          <p:cNvPr id="21579" name="TextBox 12">
            <a:extLst>
              <a:ext uri="{FF2B5EF4-FFF2-40B4-BE49-F238E27FC236}">
                <a16:creationId xmlns:a16="http://schemas.microsoft.com/office/drawing/2014/main" id="{93F3A38F-D2F9-47CD-AEDD-792406D0A970}"/>
              </a:ext>
            </a:extLst>
          </p:cNvPr>
          <p:cNvSpPr txBox="1">
            <a:spLocks noChangeArrowheads="1"/>
          </p:cNvSpPr>
          <p:nvPr/>
        </p:nvSpPr>
        <p:spPr bwMode="auto">
          <a:xfrm>
            <a:off x="5638800" y="2895601"/>
            <a:ext cx="304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a:t>r</a:t>
            </a:r>
            <a:endParaRPr lang="en-IN" altLang="en-US" sz="2800"/>
          </a:p>
        </p:txBody>
      </p:sp>
      <p:sp>
        <p:nvSpPr>
          <p:cNvPr id="21580" name="TextBox 13">
            <a:extLst>
              <a:ext uri="{FF2B5EF4-FFF2-40B4-BE49-F238E27FC236}">
                <a16:creationId xmlns:a16="http://schemas.microsoft.com/office/drawing/2014/main" id="{A35E6556-C23E-45B4-B550-B10550913C77}"/>
              </a:ext>
            </a:extLst>
          </p:cNvPr>
          <p:cNvSpPr txBox="1">
            <a:spLocks noChangeArrowheads="1"/>
          </p:cNvSpPr>
          <p:nvPr/>
        </p:nvSpPr>
        <p:spPr bwMode="auto">
          <a:xfrm>
            <a:off x="6705601" y="2286001"/>
            <a:ext cx="385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a:t>q</a:t>
            </a:r>
            <a:endParaRPr lang="en-IN" altLang="en-US" sz="2800"/>
          </a:p>
        </p:txBody>
      </p:sp>
      <p:sp>
        <p:nvSpPr>
          <p:cNvPr id="21581" name="TextBox 14">
            <a:extLst>
              <a:ext uri="{FF2B5EF4-FFF2-40B4-BE49-F238E27FC236}">
                <a16:creationId xmlns:a16="http://schemas.microsoft.com/office/drawing/2014/main" id="{F5A63D88-F5FD-45F8-90CC-A6F092B6D75E}"/>
              </a:ext>
            </a:extLst>
          </p:cNvPr>
          <p:cNvSpPr txBox="1">
            <a:spLocks noChangeArrowheads="1"/>
          </p:cNvSpPr>
          <p:nvPr/>
        </p:nvSpPr>
        <p:spPr bwMode="auto">
          <a:xfrm>
            <a:off x="8458201" y="1905001"/>
            <a:ext cx="385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a:t>p</a:t>
            </a:r>
            <a:endParaRPr lang="en-IN" altLang="en-US" sz="2800"/>
          </a:p>
        </p:txBody>
      </p:sp>
      <p:sp>
        <p:nvSpPr>
          <p:cNvPr id="16" name="Rectangle 15">
            <a:extLst>
              <a:ext uri="{FF2B5EF4-FFF2-40B4-BE49-F238E27FC236}">
                <a16:creationId xmlns:a16="http://schemas.microsoft.com/office/drawing/2014/main" id="{5EFEBD32-7B0A-4EFA-B0B7-10CFAF42F878}"/>
              </a:ext>
            </a:extLst>
          </p:cNvPr>
          <p:cNvSpPr/>
          <p:nvPr/>
        </p:nvSpPr>
        <p:spPr>
          <a:xfrm>
            <a:off x="2362200" y="35814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7200" dirty="0">
                <a:solidFill>
                  <a:schemeClr val="tx1"/>
                </a:solidFill>
              </a:rPr>
              <a:t>.</a:t>
            </a:r>
            <a:endParaRPr lang="en-IN" sz="7200" dirty="0">
              <a:solidFill>
                <a:schemeClr val="tx1"/>
              </a:solidFill>
            </a:endParaRPr>
          </a:p>
        </p:txBody>
      </p:sp>
      <p:cxnSp>
        <p:nvCxnSpPr>
          <p:cNvPr id="18" name="Straight Arrow Connector 17">
            <a:extLst>
              <a:ext uri="{FF2B5EF4-FFF2-40B4-BE49-F238E27FC236}">
                <a16:creationId xmlns:a16="http://schemas.microsoft.com/office/drawing/2014/main" id="{9E26E3D2-8B1D-40A3-9CF6-B82E5F3C4C1A}"/>
              </a:ext>
            </a:extLst>
          </p:cNvPr>
          <p:cNvCxnSpPr/>
          <p:nvPr/>
        </p:nvCxnSpPr>
        <p:spPr>
          <a:xfrm flipV="1">
            <a:off x="2819400" y="3124200"/>
            <a:ext cx="1371600" cy="1219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D42DB2F-C9DF-4B08-B047-07B034810C13}"/>
              </a:ext>
            </a:extLst>
          </p:cNvPr>
          <p:cNvCxnSpPr>
            <a:cxnSpLocks/>
          </p:cNvCxnSpPr>
          <p:nvPr/>
        </p:nvCxnSpPr>
        <p:spPr>
          <a:xfrm flipV="1">
            <a:off x="5029200" y="2809876"/>
            <a:ext cx="1600200" cy="3143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9DD5DD6-4F7C-4EBC-BF12-C1EC6727260B}"/>
              </a:ext>
            </a:extLst>
          </p:cNvPr>
          <p:cNvCxnSpPr/>
          <p:nvPr/>
        </p:nvCxnSpPr>
        <p:spPr>
          <a:xfrm flipV="1">
            <a:off x="7467600" y="2514600"/>
            <a:ext cx="762000" cy="3048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586" name="TextBox 25">
            <a:extLst>
              <a:ext uri="{FF2B5EF4-FFF2-40B4-BE49-F238E27FC236}">
                <a16:creationId xmlns:a16="http://schemas.microsoft.com/office/drawing/2014/main" id="{F66A4065-1532-44BF-B758-64C4CFE4DA50}"/>
              </a:ext>
            </a:extLst>
          </p:cNvPr>
          <p:cNvSpPr txBox="1">
            <a:spLocks noChangeArrowheads="1"/>
          </p:cNvSpPr>
          <p:nvPr/>
        </p:nvSpPr>
        <p:spPr bwMode="auto">
          <a:xfrm>
            <a:off x="2362201" y="1828801"/>
            <a:ext cx="1844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a:t>Final table</a:t>
            </a:r>
            <a:endParaRPr lang="en-IN" altLang="en-US" sz="2800"/>
          </a:p>
        </p:txBody>
      </p:sp>
      <p:sp>
        <p:nvSpPr>
          <p:cNvPr id="19" name="TextBox 18">
            <a:extLst>
              <a:ext uri="{FF2B5EF4-FFF2-40B4-BE49-F238E27FC236}">
                <a16:creationId xmlns:a16="http://schemas.microsoft.com/office/drawing/2014/main" id="{3C5C7097-1C8C-492B-B9BD-F78AC7074568}"/>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sp>
        <p:nvSpPr>
          <p:cNvPr id="22" name="Rectangle 4">
            <a:extLst>
              <a:ext uri="{FF2B5EF4-FFF2-40B4-BE49-F238E27FC236}">
                <a16:creationId xmlns:a16="http://schemas.microsoft.com/office/drawing/2014/main" id="{7CC1E9F4-C540-47C1-907E-71C0D4C7FC0E}"/>
              </a:ext>
            </a:extLst>
          </p:cNvPr>
          <p:cNvSpPr>
            <a:spLocks noChangeArrowheads="1"/>
          </p:cNvSpPr>
          <p:nvPr/>
        </p:nvSpPr>
        <p:spPr bwMode="auto">
          <a:xfrm>
            <a:off x="9618663" y="29028"/>
            <a:ext cx="2453482" cy="316944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defTabSz="457200">
              <a:spcBef>
                <a:spcPct val="20000"/>
              </a:spcBef>
              <a:buChar char="•"/>
              <a:defRPr sz="3200">
                <a:solidFill>
                  <a:schemeClr val="tx1"/>
                </a:solidFill>
                <a:latin typeface="Arial" panose="020B0604020202020204" pitchFamily="34" charset="0"/>
              </a:defRPr>
            </a:lvl1pPr>
            <a:lvl2pPr marL="742950" indent="-285750" defTabSz="457200">
              <a:spcBef>
                <a:spcPct val="20000"/>
              </a:spcBef>
              <a:buChar char="–"/>
              <a:defRPr sz="2800">
                <a:solidFill>
                  <a:schemeClr val="tx1"/>
                </a:solidFill>
                <a:latin typeface="Arial" panose="020B0604020202020204" pitchFamily="34" charset="0"/>
              </a:defRPr>
            </a:lvl2pPr>
            <a:lvl3pPr marL="1143000" indent="-228600" defTabSz="457200">
              <a:spcBef>
                <a:spcPct val="20000"/>
              </a:spcBef>
              <a:buChar char="•"/>
              <a:defRPr sz="2400">
                <a:solidFill>
                  <a:schemeClr val="tx1"/>
                </a:solidFill>
                <a:latin typeface="Arial" panose="020B0604020202020204" pitchFamily="34" charset="0"/>
              </a:defRPr>
            </a:lvl3pPr>
            <a:lvl4pPr marL="1600200" indent="-228600" defTabSz="457200">
              <a:spcBef>
                <a:spcPct val="20000"/>
              </a:spcBef>
              <a:buChar char="–"/>
              <a:defRPr sz="2000">
                <a:solidFill>
                  <a:schemeClr val="tx1"/>
                </a:solidFill>
                <a:latin typeface="Arial" panose="020B0604020202020204" pitchFamily="34" charset="0"/>
              </a:defRPr>
            </a:lvl4pPr>
            <a:lvl5pPr marL="2057400" indent="-228600" defTabSz="457200">
              <a:spcBef>
                <a:spcPct val="20000"/>
              </a:spcBef>
              <a:buChar char="»"/>
              <a:defRPr sz="20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70000"/>
              </a:lnSpc>
              <a:buClr>
                <a:srgbClr val="1822CD"/>
              </a:buClr>
              <a:buSzPct val="120000"/>
              <a:buFont typeface="Times" panose="02020603050405020304" pitchFamily="18" charset="0"/>
              <a:buNone/>
            </a:pPr>
            <a:r>
              <a:rPr lang="en-US" altLang="en-US" sz="1400" dirty="0"/>
              <a:t>B0: {</a:t>
            </a:r>
          </a:p>
          <a:p>
            <a:pPr eaLnBrk="1" hangingPunct="1">
              <a:lnSpc>
                <a:spcPct val="70000"/>
              </a:lnSpc>
              <a:buClr>
                <a:srgbClr val="1822CD"/>
              </a:buClr>
              <a:buSzPct val="120000"/>
              <a:buFont typeface="Times" panose="02020603050405020304" pitchFamily="18" charset="0"/>
              <a:buNone/>
            </a:pPr>
            <a:r>
              <a:rPr lang="en-US" altLang="en-US" sz="1400" dirty="0"/>
              <a:t>		int </a:t>
            </a:r>
            <a:r>
              <a:rPr lang="en-US" altLang="en-US" sz="1400" i="1" dirty="0">
                <a:solidFill>
                  <a:srgbClr val="996600"/>
                </a:solidFill>
              </a:rPr>
              <a:t>a</a:t>
            </a:r>
            <a:r>
              <a:rPr lang="en-US" altLang="en-US" sz="1400" i="1" dirty="0"/>
              <a:t>, </a:t>
            </a:r>
            <a:r>
              <a:rPr lang="en-US" altLang="en-US" sz="1400" i="1" dirty="0">
                <a:solidFill>
                  <a:schemeClr val="accent2"/>
                </a:solidFill>
              </a:rPr>
              <a:t>b</a:t>
            </a:r>
            <a:r>
              <a:rPr lang="en-US" altLang="en-US" sz="1400" i="1" dirty="0"/>
              <a:t>, c</a:t>
            </a:r>
            <a:endParaRPr lang="en-US" altLang="en-US" sz="1400" dirty="0"/>
          </a:p>
          <a:p>
            <a:pPr eaLnBrk="1" hangingPunct="1">
              <a:lnSpc>
                <a:spcPct val="70000"/>
              </a:lnSpc>
              <a:buClr>
                <a:srgbClr val="1822CD"/>
              </a:buClr>
              <a:buSzPct val="120000"/>
              <a:buFont typeface="Times" panose="02020603050405020304" pitchFamily="18" charset="0"/>
              <a:buNone/>
            </a:pPr>
            <a:r>
              <a:rPr lang="en-US" altLang="en-US" sz="1400" dirty="0"/>
              <a:t>B1:		 {</a:t>
            </a:r>
          </a:p>
          <a:p>
            <a:pPr eaLnBrk="1" hangingPunct="1">
              <a:lnSpc>
                <a:spcPct val="70000"/>
              </a:lnSpc>
              <a:buClr>
                <a:srgbClr val="1822CD"/>
              </a:buClr>
              <a:buSzPct val="120000"/>
              <a:buFont typeface="Times" panose="02020603050405020304" pitchFamily="18" charset="0"/>
              <a:buNone/>
            </a:pPr>
            <a:r>
              <a:rPr lang="en-US" altLang="en-US" sz="1400" dirty="0"/>
              <a:t>			int </a:t>
            </a:r>
            <a:r>
              <a:rPr lang="en-US" altLang="en-US" sz="1400" i="1" dirty="0"/>
              <a:t>v, </a:t>
            </a:r>
            <a:r>
              <a:rPr lang="en-US" altLang="en-US" sz="1400" i="1" dirty="0">
                <a:solidFill>
                  <a:schemeClr val="accent2"/>
                </a:solidFill>
              </a:rPr>
              <a:t>b</a:t>
            </a:r>
            <a:r>
              <a:rPr lang="en-US" altLang="en-US" sz="1400" i="1" dirty="0"/>
              <a:t>, </a:t>
            </a:r>
            <a:r>
              <a:rPr lang="en-US" altLang="en-US" sz="1400" i="1" dirty="0">
                <a:solidFill>
                  <a:srgbClr val="FF0000"/>
                </a:solidFill>
              </a:rPr>
              <a:t>x</a:t>
            </a:r>
            <a:r>
              <a:rPr lang="en-US" altLang="en-US" sz="1400" i="1" dirty="0"/>
              <a:t>, w</a:t>
            </a:r>
            <a:endParaRPr lang="en-US" altLang="en-US" sz="1400" dirty="0"/>
          </a:p>
          <a:p>
            <a:pPr eaLnBrk="1" hangingPunct="1">
              <a:lnSpc>
                <a:spcPct val="70000"/>
              </a:lnSpc>
              <a:buClr>
                <a:srgbClr val="1822CD"/>
              </a:buClr>
              <a:buSzPct val="120000"/>
              <a:buFont typeface="Times" panose="02020603050405020304" pitchFamily="18" charset="0"/>
              <a:buNone/>
            </a:pPr>
            <a:r>
              <a:rPr lang="en-US" altLang="en-US" sz="1400" dirty="0"/>
              <a:t>B2:			{</a:t>
            </a:r>
          </a:p>
          <a:p>
            <a:pPr eaLnBrk="1" hangingPunct="1">
              <a:lnSpc>
                <a:spcPct val="70000"/>
              </a:lnSpc>
              <a:buClr>
                <a:srgbClr val="1822CD"/>
              </a:buClr>
              <a:buSzPct val="120000"/>
              <a:buFont typeface="Times" panose="02020603050405020304" pitchFamily="18" charset="0"/>
              <a:buNone/>
            </a:pPr>
            <a:r>
              <a:rPr lang="en-US" altLang="en-US" sz="1400" dirty="0"/>
              <a:t>				int </a:t>
            </a:r>
            <a:r>
              <a:rPr lang="en-US" altLang="en-US" sz="1400" i="1" dirty="0">
                <a:solidFill>
                  <a:srgbClr val="FF0000"/>
                </a:solidFill>
              </a:rPr>
              <a:t>x</a:t>
            </a:r>
            <a:r>
              <a:rPr lang="en-US" altLang="en-US" sz="1400" i="1" dirty="0"/>
              <a:t>, y, z</a:t>
            </a:r>
          </a:p>
          <a:p>
            <a:pPr eaLnBrk="1" hangingPunct="1">
              <a:lnSpc>
                <a:spcPct val="70000"/>
              </a:lnSpc>
              <a:buClr>
                <a:srgbClr val="1822CD"/>
              </a:buClr>
              <a:buSzPct val="120000"/>
              <a:buFont typeface="Times" panose="02020603050405020304" pitchFamily="18" charset="0"/>
              <a:buNone/>
            </a:pPr>
            <a:r>
              <a:rPr lang="en-US" altLang="en-US" sz="1400" dirty="0"/>
              <a:t>				….</a:t>
            </a:r>
          </a:p>
          <a:p>
            <a:pPr eaLnBrk="1" hangingPunct="1">
              <a:lnSpc>
                <a:spcPct val="70000"/>
              </a:lnSpc>
              <a:buClr>
                <a:srgbClr val="1822CD"/>
              </a:buClr>
              <a:buSzPct val="120000"/>
              <a:buFont typeface="Times" panose="02020603050405020304" pitchFamily="18" charset="0"/>
              <a:buNone/>
            </a:pPr>
            <a:r>
              <a:rPr lang="en-US" altLang="en-US" sz="1400" dirty="0"/>
              <a:t>			}</a:t>
            </a:r>
          </a:p>
          <a:p>
            <a:pPr eaLnBrk="1" hangingPunct="1">
              <a:lnSpc>
                <a:spcPct val="70000"/>
              </a:lnSpc>
              <a:buClr>
                <a:srgbClr val="1822CD"/>
              </a:buClr>
              <a:buSzPct val="120000"/>
              <a:buFont typeface="Times" panose="02020603050405020304" pitchFamily="18" charset="0"/>
              <a:buNone/>
            </a:pPr>
            <a:r>
              <a:rPr lang="en-US" altLang="en-US" sz="1400" dirty="0"/>
              <a:t>B3:			{</a:t>
            </a:r>
          </a:p>
          <a:p>
            <a:pPr eaLnBrk="1" hangingPunct="1">
              <a:lnSpc>
                <a:spcPct val="70000"/>
              </a:lnSpc>
              <a:buClr>
                <a:srgbClr val="1822CD"/>
              </a:buClr>
              <a:buSzPct val="120000"/>
              <a:buFont typeface="Times" panose="02020603050405020304" pitchFamily="18" charset="0"/>
              <a:buNone/>
            </a:pPr>
            <a:r>
              <a:rPr lang="en-US" altLang="en-US" sz="1400" dirty="0"/>
              <a:t>				int </a:t>
            </a:r>
            <a:r>
              <a:rPr lang="en-US" altLang="en-US" sz="1400" i="1" dirty="0">
                <a:solidFill>
                  <a:srgbClr val="FF0000"/>
                </a:solidFill>
              </a:rPr>
              <a:t>x</a:t>
            </a:r>
            <a:r>
              <a:rPr lang="en-US" altLang="en-US" sz="1400" i="1" dirty="0"/>
              <a:t>, </a:t>
            </a:r>
            <a:r>
              <a:rPr lang="en-US" altLang="en-US" sz="1400" i="1" dirty="0">
                <a:solidFill>
                  <a:srgbClr val="996600"/>
                </a:solidFill>
              </a:rPr>
              <a:t>a</a:t>
            </a:r>
            <a:r>
              <a:rPr lang="en-US" altLang="en-US" sz="1400" i="1" dirty="0"/>
              <a:t>, v</a:t>
            </a:r>
          </a:p>
          <a:p>
            <a:pPr eaLnBrk="1" hangingPunct="1">
              <a:lnSpc>
                <a:spcPct val="70000"/>
              </a:lnSpc>
              <a:buClr>
                <a:srgbClr val="1822CD"/>
              </a:buClr>
              <a:buSzPct val="120000"/>
              <a:buFont typeface="Times" panose="02020603050405020304" pitchFamily="18" charset="0"/>
              <a:buNone/>
            </a:pPr>
            <a:r>
              <a:rPr lang="en-US" altLang="en-US" sz="1400" dirty="0"/>
              <a:t>				…</a:t>
            </a:r>
          </a:p>
          <a:p>
            <a:pPr eaLnBrk="1" hangingPunct="1">
              <a:lnSpc>
                <a:spcPct val="70000"/>
              </a:lnSpc>
              <a:buClr>
                <a:srgbClr val="1822CD"/>
              </a:buClr>
              <a:buSzPct val="120000"/>
              <a:buFont typeface="Times" panose="02020603050405020304" pitchFamily="18" charset="0"/>
              <a:buNone/>
            </a:pPr>
            <a:r>
              <a:rPr lang="en-US" altLang="en-US" sz="1400" dirty="0"/>
              <a:t>			}</a:t>
            </a:r>
          </a:p>
          <a:p>
            <a:pPr eaLnBrk="1" hangingPunct="1">
              <a:lnSpc>
                <a:spcPct val="70000"/>
              </a:lnSpc>
              <a:buClr>
                <a:srgbClr val="1822CD"/>
              </a:buClr>
              <a:buSzPct val="120000"/>
              <a:buFont typeface="Times" panose="02020603050405020304" pitchFamily="18" charset="0"/>
              <a:buNone/>
            </a:pPr>
            <a:r>
              <a:rPr lang="en-US" altLang="en-US" sz="1400" dirty="0"/>
              <a:t>			…</a:t>
            </a:r>
          </a:p>
          <a:p>
            <a:pPr eaLnBrk="1" hangingPunct="1">
              <a:lnSpc>
                <a:spcPct val="70000"/>
              </a:lnSpc>
              <a:buClr>
                <a:srgbClr val="1822CD"/>
              </a:buClr>
              <a:buSzPct val="120000"/>
              <a:buFont typeface="Times" panose="02020603050405020304" pitchFamily="18" charset="0"/>
              <a:buNone/>
            </a:pPr>
            <a:r>
              <a:rPr lang="en-US" altLang="en-US" sz="1400" dirty="0"/>
              <a:t>		}</a:t>
            </a:r>
          </a:p>
          <a:p>
            <a:pPr eaLnBrk="1" hangingPunct="1">
              <a:lnSpc>
                <a:spcPct val="70000"/>
              </a:lnSpc>
              <a:buClr>
                <a:srgbClr val="1822CD"/>
              </a:buClr>
              <a:buSzPct val="120000"/>
              <a:buFont typeface="Times" panose="02020603050405020304" pitchFamily="18" charset="0"/>
              <a:buNone/>
            </a:pPr>
            <a:r>
              <a:rPr lang="en-US" altLang="en-US" sz="1400" dirty="0"/>
              <a:t>	…</a:t>
            </a:r>
          </a:p>
          <a:p>
            <a:pPr eaLnBrk="1" hangingPunct="1">
              <a:lnSpc>
                <a:spcPct val="70000"/>
              </a:lnSpc>
              <a:buClr>
                <a:srgbClr val="1822CD"/>
              </a:buClr>
              <a:buSzPct val="120000"/>
              <a:buFont typeface="Times" panose="02020603050405020304" pitchFamily="18" charset="0"/>
              <a:buNone/>
            </a:pPr>
            <a:r>
              <a:rPr lang="en-US" altLang="en-US" sz="1400" dirty="0"/>
              <a:t>}</a:t>
            </a:r>
          </a:p>
        </p:txBody>
      </p:sp>
      <p:cxnSp>
        <p:nvCxnSpPr>
          <p:cNvPr id="23" name="Straight Arrow Connector 22">
            <a:extLst>
              <a:ext uri="{FF2B5EF4-FFF2-40B4-BE49-F238E27FC236}">
                <a16:creationId xmlns:a16="http://schemas.microsoft.com/office/drawing/2014/main" id="{60C64EB7-4487-476F-BD45-47097D98B717}"/>
              </a:ext>
            </a:extLst>
          </p:cNvPr>
          <p:cNvCxnSpPr>
            <a:cxnSpLocks/>
          </p:cNvCxnSpPr>
          <p:nvPr/>
        </p:nvCxnSpPr>
        <p:spPr>
          <a:xfrm flipV="1">
            <a:off x="6324600" y="2895601"/>
            <a:ext cx="304800" cy="60959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11A122CB-E136-4E17-8D23-7C690D9DE5EB}"/>
              </a:ext>
            </a:extLst>
          </p:cNvPr>
          <p:cNvSpPr>
            <a:spLocks noGrp="1" noChangeArrowheads="1"/>
          </p:cNvSpPr>
          <p:nvPr>
            <p:ph type="title"/>
          </p:nvPr>
        </p:nvSpPr>
        <p:spPr>
          <a:xfrm>
            <a:off x="2033954" y="-28770"/>
            <a:ext cx="7489874" cy="1325563"/>
          </a:xfrm>
        </p:spPr>
        <p:txBody>
          <a:bodyPr/>
          <a:lstStyle/>
          <a:p>
            <a:r>
              <a:rPr lang="en-US" altLang="en-US" dirty="0">
                <a:solidFill>
                  <a:srgbClr val="0000FF"/>
                </a:solidFill>
              </a:rPr>
              <a:t>Dynamic Sheaf-of –Tables </a:t>
            </a:r>
            <a:r>
              <a:rPr lang="en-US" altLang="en-US" sz="1800" dirty="0"/>
              <a:t>Example-2</a:t>
            </a:r>
            <a:endParaRPr lang="en-IN" altLang="en-US" sz="1800" dirty="0"/>
          </a:p>
        </p:txBody>
      </p:sp>
      <p:pic>
        <p:nvPicPr>
          <p:cNvPr id="22535" name="Picture 2">
            <a:extLst>
              <a:ext uri="{FF2B5EF4-FFF2-40B4-BE49-F238E27FC236}">
                <a16:creationId xmlns:a16="http://schemas.microsoft.com/office/drawing/2014/main" id="{639BAD4C-A2E8-4E5E-AD08-DE3C7B56CF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095354"/>
            <a:ext cx="8989255" cy="539752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8C84B50-1B82-4CE6-B82C-DB8E4FF68456}"/>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4">
            <a:extLst>
              <a:ext uri="{FF2B5EF4-FFF2-40B4-BE49-F238E27FC236}">
                <a16:creationId xmlns:a16="http://schemas.microsoft.com/office/drawing/2014/main" id="{823CF6B3-7905-48BF-A69C-E1903085B135}"/>
              </a:ext>
            </a:extLst>
          </p:cNvPr>
          <p:cNvSpPr>
            <a:spLocks noGrp="1" noChangeArrowheads="1"/>
          </p:cNvSpPr>
          <p:nvPr>
            <p:ph type="title"/>
          </p:nvPr>
        </p:nvSpPr>
        <p:spPr>
          <a:xfrm>
            <a:off x="1949547" y="-161925"/>
            <a:ext cx="9684435" cy="1325563"/>
          </a:xfrm>
        </p:spPr>
        <p:txBody>
          <a:bodyPr/>
          <a:lstStyle/>
          <a:p>
            <a:r>
              <a:rPr lang="en-US" altLang="en-US" sz="2800" b="1" dirty="0"/>
              <a:t>Implementing Lexically Scoped Symbol Tables- </a:t>
            </a:r>
            <a:r>
              <a:rPr lang="en-US" altLang="en-US" sz="2800" b="1" dirty="0">
                <a:solidFill>
                  <a:srgbClr val="0000FF"/>
                </a:solidFill>
              </a:rPr>
              <a:t>Dynamic Sheaf-of -Tables</a:t>
            </a:r>
            <a:endParaRPr lang="en-IN" altLang="en-US" sz="2800" b="1" dirty="0">
              <a:solidFill>
                <a:srgbClr val="0000FF"/>
              </a:solidFill>
            </a:endParaRPr>
          </a:p>
        </p:txBody>
      </p:sp>
      <p:sp>
        <p:nvSpPr>
          <p:cNvPr id="23555" name="Content Placeholder 5">
            <a:extLst>
              <a:ext uri="{FF2B5EF4-FFF2-40B4-BE49-F238E27FC236}">
                <a16:creationId xmlns:a16="http://schemas.microsoft.com/office/drawing/2014/main" id="{263B4EC2-D059-456F-9B9B-78A16D5FC242}"/>
              </a:ext>
            </a:extLst>
          </p:cNvPr>
          <p:cNvSpPr>
            <a:spLocks noGrp="1" noChangeArrowheads="1"/>
          </p:cNvSpPr>
          <p:nvPr>
            <p:ph idx="1"/>
          </p:nvPr>
        </p:nvSpPr>
        <p:spPr>
          <a:xfrm>
            <a:off x="261425" y="1163638"/>
            <a:ext cx="10515600" cy="4351338"/>
          </a:xfrm>
        </p:spPr>
        <p:txBody>
          <a:bodyPr/>
          <a:lstStyle/>
          <a:p>
            <a:r>
              <a:rPr lang="en-US" altLang="en-US" sz="2400" dirty="0"/>
              <a:t>Sequence of calls</a:t>
            </a:r>
          </a:p>
          <a:p>
            <a:pPr>
              <a:buFontTx/>
              <a:buNone/>
            </a:pPr>
            <a:endParaRPr lang="en-IN" altLang="en-US" dirty="0"/>
          </a:p>
        </p:txBody>
      </p:sp>
      <p:pic>
        <p:nvPicPr>
          <p:cNvPr id="23559" name="Picture 3">
            <a:extLst>
              <a:ext uri="{FF2B5EF4-FFF2-40B4-BE49-F238E27FC236}">
                <a16:creationId xmlns:a16="http://schemas.microsoft.com/office/drawing/2014/main" id="{F7D6649E-E94B-42B4-B7A5-4CA4F38E1D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114" y="1839703"/>
            <a:ext cx="8357381" cy="337640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19DCD5A-8600-4DC5-84BE-F5D1CD3737A9}"/>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graphicFrame>
        <p:nvGraphicFramePr>
          <p:cNvPr id="9" name="Object 8">
            <a:extLst>
              <a:ext uri="{FF2B5EF4-FFF2-40B4-BE49-F238E27FC236}">
                <a16:creationId xmlns:a16="http://schemas.microsoft.com/office/drawing/2014/main" id="{E90786C2-F1C5-4222-ABE6-353D3E78203B}"/>
              </a:ext>
            </a:extLst>
          </p:cNvPr>
          <p:cNvGraphicFramePr>
            <a:graphicFrameLocks noChangeAspect="1"/>
          </p:cNvGraphicFramePr>
          <p:nvPr>
            <p:extLst>
              <p:ext uri="{D42A27DB-BD31-4B8C-83A1-F6EECF244321}">
                <p14:modId xmlns:p14="http://schemas.microsoft.com/office/powerpoint/2010/main" val="254211972"/>
              </p:ext>
            </p:extLst>
          </p:nvPr>
        </p:nvGraphicFramePr>
        <p:xfrm>
          <a:off x="8735086" y="551201"/>
          <a:ext cx="2470418" cy="1938000"/>
        </p:xfrm>
        <a:graphic>
          <a:graphicData uri="http://schemas.openxmlformats.org/presentationml/2006/ole">
            <mc:AlternateContent xmlns:mc="http://schemas.openxmlformats.org/markup-compatibility/2006">
              <mc:Choice xmlns:v="urn:schemas-microsoft-com:vml" Requires="v">
                <p:oleObj spid="_x0000_s78873" name="Bitmap Image" r:id="rId4" imgW="2209680" imgH="1733400" progId="PBrush">
                  <p:embed/>
                </p:oleObj>
              </mc:Choice>
              <mc:Fallback>
                <p:oleObj name="Bitmap Image" r:id="rId4" imgW="2209680" imgH="1733400" progId="PBrush">
                  <p:embed/>
                  <p:pic>
                    <p:nvPicPr>
                      <p:cNvPr id="2" name="Object 1">
                        <a:extLst>
                          <a:ext uri="{FF2B5EF4-FFF2-40B4-BE49-F238E27FC236}">
                            <a16:creationId xmlns:a16="http://schemas.microsoft.com/office/drawing/2014/main" id="{0DB15DF0-D6A8-40BB-A58B-EECCF3B94562}"/>
                          </a:ext>
                        </a:extLst>
                      </p:cNvPr>
                      <p:cNvPicPr/>
                      <p:nvPr/>
                    </p:nvPicPr>
                    <p:blipFill>
                      <a:blip r:embed="rId5"/>
                      <a:stretch>
                        <a:fillRect/>
                      </a:stretch>
                    </p:blipFill>
                    <p:spPr>
                      <a:xfrm>
                        <a:off x="8735086" y="551201"/>
                        <a:ext cx="2470418" cy="1938000"/>
                      </a:xfrm>
                      <a:prstGeom prst="rect">
                        <a:avLst/>
                      </a:prstGeom>
                    </p:spPr>
                  </p:pic>
                </p:oleObj>
              </mc:Fallback>
            </mc:AlternateContent>
          </a:graphicData>
        </a:graphic>
      </p:graphicFrame>
      <p:graphicFrame>
        <p:nvGraphicFramePr>
          <p:cNvPr id="2" name="Object 1">
            <a:extLst>
              <a:ext uri="{FF2B5EF4-FFF2-40B4-BE49-F238E27FC236}">
                <a16:creationId xmlns:a16="http://schemas.microsoft.com/office/drawing/2014/main" id="{2E31CDB5-3CC9-4A1A-9789-D645AE028203}"/>
              </a:ext>
            </a:extLst>
          </p:cNvPr>
          <p:cNvGraphicFramePr>
            <a:graphicFrameLocks noChangeAspect="1"/>
          </p:cNvGraphicFramePr>
          <p:nvPr>
            <p:extLst>
              <p:ext uri="{D42A27DB-BD31-4B8C-83A1-F6EECF244321}">
                <p14:modId xmlns:p14="http://schemas.microsoft.com/office/powerpoint/2010/main" val="1850458411"/>
              </p:ext>
            </p:extLst>
          </p:nvPr>
        </p:nvGraphicFramePr>
        <p:xfrm>
          <a:off x="8759482" y="2538150"/>
          <a:ext cx="3166404" cy="3909013"/>
        </p:xfrm>
        <a:graphic>
          <a:graphicData uri="http://schemas.openxmlformats.org/presentationml/2006/ole">
            <mc:AlternateContent xmlns:mc="http://schemas.openxmlformats.org/markup-compatibility/2006">
              <mc:Choice xmlns:v="urn:schemas-microsoft-com:vml" Requires="v">
                <p:oleObj spid="_x0000_s78874" name="Bitmap Image" r:id="rId6" imgW="2924280" imgH="3610080" progId="PBrush">
                  <p:embed/>
                </p:oleObj>
              </mc:Choice>
              <mc:Fallback>
                <p:oleObj name="Bitmap Image" r:id="rId6" imgW="2924280" imgH="3610080" progId="PBrush">
                  <p:embed/>
                  <p:pic>
                    <p:nvPicPr>
                      <p:cNvPr id="0" name=""/>
                      <p:cNvPicPr/>
                      <p:nvPr/>
                    </p:nvPicPr>
                    <p:blipFill>
                      <a:blip r:embed="rId7"/>
                      <a:stretch>
                        <a:fillRect/>
                      </a:stretch>
                    </p:blipFill>
                    <p:spPr>
                      <a:xfrm>
                        <a:off x="8759482" y="2538150"/>
                        <a:ext cx="3166404" cy="3909013"/>
                      </a:xfrm>
                      <a:prstGeom prst="rect">
                        <a:avLst/>
                      </a:prstGeom>
                      <a:ln>
                        <a:solidFill>
                          <a:srgbClr val="FF0000"/>
                        </a:solidFill>
                      </a:ln>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a:extLst>
              <a:ext uri="{FF2B5EF4-FFF2-40B4-BE49-F238E27FC236}">
                <a16:creationId xmlns:a16="http://schemas.microsoft.com/office/drawing/2014/main" id="{93044A84-9ED6-44CD-AB43-D425E94C3C0F}"/>
              </a:ext>
            </a:extLst>
          </p:cNvPr>
          <p:cNvGraphicFramePr>
            <a:graphicFrameLocks noChangeAspect="1"/>
          </p:cNvGraphicFramePr>
          <p:nvPr/>
        </p:nvGraphicFramePr>
        <p:xfrm>
          <a:off x="132252" y="314793"/>
          <a:ext cx="5300001" cy="6385810"/>
        </p:xfrm>
        <a:graphic>
          <a:graphicData uri="http://schemas.openxmlformats.org/presentationml/2006/ole">
            <mc:AlternateContent xmlns:mc="http://schemas.openxmlformats.org/markup-compatibility/2006">
              <mc:Choice xmlns:v="urn:schemas-microsoft-com:vml" Requires="v">
                <p:oleObj spid="_x0000_s4386" name="Bitmap Image" r:id="rId3" imgW="3171960" imgH="4010040" progId="PBrush">
                  <p:embed/>
                </p:oleObj>
              </mc:Choice>
              <mc:Fallback>
                <p:oleObj name="Bitmap Image" r:id="rId3" imgW="3171960" imgH="4010040" progId="PBrush">
                  <p:embed/>
                  <p:pic>
                    <p:nvPicPr>
                      <p:cNvPr id="8" name="Object 7">
                        <a:extLst>
                          <a:ext uri="{FF2B5EF4-FFF2-40B4-BE49-F238E27FC236}">
                            <a16:creationId xmlns:a16="http://schemas.microsoft.com/office/drawing/2014/main" id="{93044A84-9ED6-44CD-AB43-D425E94C3C0F}"/>
                          </a:ext>
                        </a:extLst>
                      </p:cNvPr>
                      <p:cNvPicPr/>
                      <p:nvPr/>
                    </p:nvPicPr>
                    <p:blipFill>
                      <a:blip r:embed="rId4"/>
                      <a:stretch>
                        <a:fillRect/>
                      </a:stretch>
                    </p:blipFill>
                    <p:spPr>
                      <a:xfrm>
                        <a:off x="132252" y="314793"/>
                        <a:ext cx="5300001" cy="6385810"/>
                      </a:xfrm>
                      <a:prstGeom prst="rect">
                        <a:avLst/>
                      </a:prstGeom>
                      <a:ln>
                        <a:solidFill>
                          <a:schemeClr val="accent1"/>
                        </a:solidFill>
                      </a:ln>
                    </p:spPr>
                  </p:pic>
                </p:oleObj>
              </mc:Fallback>
            </mc:AlternateContent>
          </a:graphicData>
        </a:graphic>
      </p:graphicFrame>
      <p:sp>
        <p:nvSpPr>
          <p:cNvPr id="9" name="TextBox 8">
            <a:extLst>
              <a:ext uri="{FF2B5EF4-FFF2-40B4-BE49-F238E27FC236}">
                <a16:creationId xmlns:a16="http://schemas.microsoft.com/office/drawing/2014/main" id="{2313724E-97F4-427C-A4B0-6A968FE33AA3}"/>
              </a:ext>
            </a:extLst>
          </p:cNvPr>
          <p:cNvSpPr txBox="1"/>
          <p:nvPr/>
        </p:nvSpPr>
        <p:spPr>
          <a:xfrm>
            <a:off x="132251" y="-27269"/>
            <a:ext cx="2371105" cy="338554"/>
          </a:xfrm>
          <a:prstGeom prst="rect">
            <a:avLst/>
          </a:prstGeom>
          <a:solidFill>
            <a:srgbClr val="FFC000"/>
          </a:solidFill>
          <a:ln>
            <a:solidFill>
              <a:schemeClr val="tx1"/>
            </a:solidFill>
          </a:ln>
        </p:spPr>
        <p:txBody>
          <a:bodyPr wrap="square" rtlCol="0">
            <a:spAutoFit/>
          </a:bodyPr>
          <a:lstStyle/>
          <a:p>
            <a:r>
              <a:rPr lang="en-US" sz="1600" b="1" dirty="0"/>
              <a:t>Another Example</a:t>
            </a:r>
          </a:p>
        </p:txBody>
      </p:sp>
      <p:graphicFrame>
        <p:nvGraphicFramePr>
          <p:cNvPr id="2" name="Object 1">
            <a:extLst>
              <a:ext uri="{FF2B5EF4-FFF2-40B4-BE49-F238E27FC236}">
                <a16:creationId xmlns:a16="http://schemas.microsoft.com/office/drawing/2014/main" id="{90C97476-C37C-459C-B28B-27C882A2BD2C}"/>
              </a:ext>
            </a:extLst>
          </p:cNvPr>
          <p:cNvGraphicFramePr>
            <a:graphicFrameLocks noChangeAspect="1"/>
          </p:cNvGraphicFramePr>
          <p:nvPr/>
        </p:nvGraphicFramePr>
        <p:xfrm>
          <a:off x="5642115" y="369840"/>
          <a:ext cx="6200775" cy="6372225"/>
        </p:xfrm>
        <a:graphic>
          <a:graphicData uri="http://schemas.openxmlformats.org/presentationml/2006/ole">
            <mc:AlternateContent xmlns:mc="http://schemas.openxmlformats.org/markup-compatibility/2006">
              <mc:Choice xmlns:v="urn:schemas-microsoft-com:vml" Requires="v">
                <p:oleObj spid="_x0000_s4387" name="Bitmap Image" r:id="rId5" imgW="6200640" imgH="6372360" progId="PBrush">
                  <p:embed/>
                </p:oleObj>
              </mc:Choice>
              <mc:Fallback>
                <p:oleObj name="Bitmap Image" r:id="rId5" imgW="6200640" imgH="6372360" progId="PBrush">
                  <p:embed/>
                  <p:pic>
                    <p:nvPicPr>
                      <p:cNvPr id="2" name="Object 1">
                        <a:extLst>
                          <a:ext uri="{FF2B5EF4-FFF2-40B4-BE49-F238E27FC236}">
                            <a16:creationId xmlns:a16="http://schemas.microsoft.com/office/drawing/2014/main" id="{90C97476-C37C-459C-B28B-27C882A2BD2C}"/>
                          </a:ext>
                        </a:extLst>
                      </p:cNvPr>
                      <p:cNvPicPr/>
                      <p:nvPr/>
                    </p:nvPicPr>
                    <p:blipFill>
                      <a:blip r:embed="rId6"/>
                      <a:stretch>
                        <a:fillRect/>
                      </a:stretch>
                    </p:blipFill>
                    <p:spPr>
                      <a:xfrm>
                        <a:off x="5642115" y="369840"/>
                        <a:ext cx="6200775" cy="6372225"/>
                      </a:xfrm>
                      <a:prstGeom prst="rect">
                        <a:avLst/>
                      </a:prstGeom>
                      <a:ln>
                        <a:solidFill>
                          <a:schemeClr val="accent1"/>
                        </a:solidFill>
                      </a:ln>
                    </p:spPr>
                  </p:pic>
                </p:oleObj>
              </mc:Fallback>
            </mc:AlternateContent>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4">
            <a:extLst>
              <a:ext uri="{FF2B5EF4-FFF2-40B4-BE49-F238E27FC236}">
                <a16:creationId xmlns:a16="http://schemas.microsoft.com/office/drawing/2014/main" id="{1981A604-C53D-447C-BB3A-4E4498DFC90D}"/>
              </a:ext>
            </a:extLst>
          </p:cNvPr>
          <p:cNvSpPr>
            <a:spLocks noGrp="1" noChangeArrowheads="1"/>
          </p:cNvSpPr>
          <p:nvPr>
            <p:ph type="title"/>
          </p:nvPr>
        </p:nvSpPr>
        <p:spPr>
          <a:xfrm>
            <a:off x="2427849" y="-26925"/>
            <a:ext cx="9065455" cy="1325563"/>
          </a:xfrm>
        </p:spPr>
        <p:txBody>
          <a:bodyPr>
            <a:normAutofit/>
          </a:bodyPr>
          <a:lstStyle/>
          <a:p>
            <a:r>
              <a:rPr lang="en-US" altLang="en-US" sz="2400" dirty="0"/>
              <a:t>Implementing Lexically Scoped Symbol Tables- </a:t>
            </a:r>
            <a:r>
              <a:rPr lang="en-US" altLang="en-US" sz="2400" dirty="0">
                <a:solidFill>
                  <a:srgbClr val="0000FF"/>
                </a:solidFill>
              </a:rPr>
              <a:t>Dynamic Sheaf-of -Tables</a:t>
            </a:r>
            <a:endParaRPr lang="en-IN" altLang="en-US" sz="2400" dirty="0">
              <a:solidFill>
                <a:srgbClr val="0000FF"/>
              </a:solidFill>
            </a:endParaRPr>
          </a:p>
        </p:txBody>
      </p:sp>
      <p:sp>
        <p:nvSpPr>
          <p:cNvPr id="24579" name="Content Placeholder 5">
            <a:extLst>
              <a:ext uri="{FF2B5EF4-FFF2-40B4-BE49-F238E27FC236}">
                <a16:creationId xmlns:a16="http://schemas.microsoft.com/office/drawing/2014/main" id="{DD4EAC35-9C59-4C25-907A-9F7E6B081C01}"/>
              </a:ext>
            </a:extLst>
          </p:cNvPr>
          <p:cNvSpPr>
            <a:spLocks noGrp="1" noChangeArrowheads="1"/>
          </p:cNvSpPr>
          <p:nvPr>
            <p:ph idx="1"/>
          </p:nvPr>
        </p:nvSpPr>
        <p:spPr>
          <a:xfrm>
            <a:off x="315351" y="1135512"/>
            <a:ext cx="2112498" cy="400110"/>
          </a:xfrm>
        </p:spPr>
        <p:txBody>
          <a:bodyPr>
            <a:normAutofit lnSpcReduction="10000"/>
          </a:bodyPr>
          <a:lstStyle/>
          <a:p>
            <a:r>
              <a:rPr lang="en-US" altLang="en-US" sz="2400" dirty="0"/>
              <a:t>Final table</a:t>
            </a:r>
          </a:p>
          <a:p>
            <a:pPr>
              <a:buFontTx/>
              <a:buNone/>
            </a:pPr>
            <a:endParaRPr lang="en-IN" altLang="en-US" dirty="0"/>
          </a:p>
        </p:txBody>
      </p:sp>
      <p:pic>
        <p:nvPicPr>
          <p:cNvPr id="24583" name="Picture 2">
            <a:extLst>
              <a:ext uri="{FF2B5EF4-FFF2-40B4-BE49-F238E27FC236}">
                <a16:creationId xmlns:a16="http://schemas.microsoft.com/office/drawing/2014/main" id="{7F61DEA8-5CA4-4C0D-AF4F-DB6405280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667325"/>
            <a:ext cx="8077200" cy="38195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ED66292-7151-4A5F-A4FB-5C68EC2A11EC}"/>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graphicFrame>
        <p:nvGraphicFramePr>
          <p:cNvPr id="9" name="Object 8">
            <a:extLst>
              <a:ext uri="{FF2B5EF4-FFF2-40B4-BE49-F238E27FC236}">
                <a16:creationId xmlns:a16="http://schemas.microsoft.com/office/drawing/2014/main" id="{9308555A-4187-4A98-8C90-E7D41E3B8FDC}"/>
              </a:ext>
            </a:extLst>
          </p:cNvPr>
          <p:cNvGraphicFramePr>
            <a:graphicFrameLocks noChangeAspect="1"/>
          </p:cNvGraphicFramePr>
          <p:nvPr>
            <p:extLst>
              <p:ext uri="{D42A27DB-BD31-4B8C-83A1-F6EECF244321}">
                <p14:modId xmlns:p14="http://schemas.microsoft.com/office/powerpoint/2010/main" val="4070987810"/>
              </p:ext>
            </p:extLst>
          </p:nvPr>
        </p:nvGraphicFramePr>
        <p:xfrm>
          <a:off x="8374197" y="842174"/>
          <a:ext cx="2470418" cy="1938000"/>
        </p:xfrm>
        <a:graphic>
          <a:graphicData uri="http://schemas.openxmlformats.org/presentationml/2006/ole">
            <mc:AlternateContent xmlns:mc="http://schemas.openxmlformats.org/markup-compatibility/2006">
              <mc:Choice xmlns:v="urn:schemas-microsoft-com:vml" Requires="v">
                <p:oleObj spid="_x0000_s77849" name="Bitmap Image" r:id="rId4" imgW="2209680" imgH="1733400" progId="PBrush">
                  <p:embed/>
                </p:oleObj>
              </mc:Choice>
              <mc:Fallback>
                <p:oleObj name="Bitmap Image" r:id="rId4" imgW="2209680" imgH="1733400" progId="PBrush">
                  <p:embed/>
                  <p:pic>
                    <p:nvPicPr>
                      <p:cNvPr id="9" name="Object 8">
                        <a:extLst>
                          <a:ext uri="{FF2B5EF4-FFF2-40B4-BE49-F238E27FC236}">
                            <a16:creationId xmlns:a16="http://schemas.microsoft.com/office/drawing/2014/main" id="{E90786C2-F1C5-4222-ABE6-353D3E78203B}"/>
                          </a:ext>
                        </a:extLst>
                      </p:cNvPr>
                      <p:cNvPicPr/>
                      <p:nvPr/>
                    </p:nvPicPr>
                    <p:blipFill>
                      <a:blip r:embed="rId5"/>
                      <a:stretch>
                        <a:fillRect/>
                      </a:stretch>
                    </p:blipFill>
                    <p:spPr>
                      <a:xfrm>
                        <a:off x="8374197" y="842174"/>
                        <a:ext cx="2470418" cy="193800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7DE0D016-2A89-4F59-AB1A-B1538DF7EDE4}"/>
              </a:ext>
            </a:extLst>
          </p:cNvPr>
          <p:cNvGraphicFramePr>
            <a:graphicFrameLocks noChangeAspect="1"/>
          </p:cNvGraphicFramePr>
          <p:nvPr>
            <p:extLst>
              <p:ext uri="{D42A27DB-BD31-4B8C-83A1-F6EECF244321}">
                <p14:modId xmlns:p14="http://schemas.microsoft.com/office/powerpoint/2010/main" val="3494733349"/>
              </p:ext>
            </p:extLst>
          </p:nvPr>
        </p:nvGraphicFramePr>
        <p:xfrm>
          <a:off x="8543009" y="2780174"/>
          <a:ext cx="3166404" cy="3909013"/>
        </p:xfrm>
        <a:graphic>
          <a:graphicData uri="http://schemas.openxmlformats.org/presentationml/2006/ole">
            <mc:AlternateContent xmlns:mc="http://schemas.openxmlformats.org/markup-compatibility/2006">
              <mc:Choice xmlns:v="urn:schemas-microsoft-com:vml" Requires="v">
                <p:oleObj spid="_x0000_s77850" name="Bitmap Image" r:id="rId6" imgW="2924280" imgH="3610080" progId="PBrush">
                  <p:embed/>
                </p:oleObj>
              </mc:Choice>
              <mc:Fallback>
                <p:oleObj name="Bitmap Image" r:id="rId6" imgW="2924280" imgH="3610080" progId="PBrush">
                  <p:embed/>
                  <p:pic>
                    <p:nvPicPr>
                      <p:cNvPr id="2" name="Object 1">
                        <a:extLst>
                          <a:ext uri="{FF2B5EF4-FFF2-40B4-BE49-F238E27FC236}">
                            <a16:creationId xmlns:a16="http://schemas.microsoft.com/office/drawing/2014/main" id="{2E31CDB5-3CC9-4A1A-9789-D645AE028203}"/>
                          </a:ext>
                        </a:extLst>
                      </p:cNvPr>
                      <p:cNvPicPr/>
                      <p:nvPr/>
                    </p:nvPicPr>
                    <p:blipFill>
                      <a:blip r:embed="rId7"/>
                      <a:stretch>
                        <a:fillRect/>
                      </a:stretch>
                    </p:blipFill>
                    <p:spPr>
                      <a:xfrm>
                        <a:off x="8543009" y="2780174"/>
                        <a:ext cx="3166404" cy="3909013"/>
                      </a:xfrm>
                      <a:prstGeom prst="rect">
                        <a:avLst/>
                      </a:prstGeom>
                      <a:ln>
                        <a:solidFill>
                          <a:srgbClr val="FF0000"/>
                        </a:solidFill>
                      </a:ln>
                    </p:spPr>
                  </p:pic>
                </p:oleObj>
              </mc:Fallback>
            </mc:AlternateContent>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4DBFEBF3-79C1-40EF-A58B-E7EFFF197326}"/>
              </a:ext>
            </a:extLst>
          </p:cNvPr>
          <p:cNvSpPr>
            <a:spLocks noGrp="1" noChangeArrowheads="1"/>
          </p:cNvSpPr>
          <p:nvPr>
            <p:ph type="title"/>
          </p:nvPr>
        </p:nvSpPr>
        <p:spPr>
          <a:xfrm>
            <a:off x="2057400" y="609600"/>
            <a:ext cx="8610600" cy="609600"/>
          </a:xfrm>
        </p:spPr>
        <p:txBody>
          <a:bodyPr>
            <a:normAutofit fontScale="90000"/>
          </a:bodyPr>
          <a:lstStyle/>
          <a:p>
            <a:r>
              <a:rPr lang="en-US" altLang="en-US" sz="2000" b="1"/>
              <a:t>Implementing Lexically Scoped Symbol Tables- </a:t>
            </a:r>
            <a:br>
              <a:rPr lang="en-US" altLang="en-US" sz="2000" b="1"/>
            </a:br>
            <a:r>
              <a:rPr lang="en-US" altLang="en-US" sz="2000" b="1">
                <a:solidFill>
                  <a:srgbClr val="0000FF"/>
                </a:solidFill>
              </a:rPr>
              <a:t>Static Sheaf-of -Tables</a:t>
            </a:r>
            <a:endParaRPr lang="en-IN" altLang="en-US" sz="2000" b="1">
              <a:solidFill>
                <a:srgbClr val="0000FF"/>
              </a:solidFill>
            </a:endParaRPr>
          </a:p>
        </p:txBody>
      </p:sp>
      <p:pic>
        <p:nvPicPr>
          <p:cNvPr id="25607" name="Picture 8">
            <a:extLst>
              <a:ext uri="{FF2B5EF4-FFF2-40B4-BE49-F238E27FC236}">
                <a16:creationId xmlns:a16="http://schemas.microsoft.com/office/drawing/2014/main" id="{DDAFAB56-B26D-4758-8785-B8EE013EC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29083"/>
            <a:ext cx="9144000" cy="64671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06FB014-9A0B-4B57-AE76-1EA18D40CF2E}"/>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30" name="Picture 2">
            <a:extLst>
              <a:ext uri="{FF2B5EF4-FFF2-40B4-BE49-F238E27FC236}">
                <a16:creationId xmlns:a16="http://schemas.microsoft.com/office/drawing/2014/main" id="{2A649321-4157-4C8A-98B8-141C5CD6AF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55408" y="323556"/>
            <a:ext cx="8665699" cy="6499275"/>
          </a:xfrm>
          <a:noFill/>
          <a:ln>
            <a:solidFill>
              <a:srgbClr val="FF0000"/>
            </a:solidFill>
          </a:ln>
          <a:extLst>
            <a:ext uri="{909E8E84-426E-40DD-AFC4-6F175D3DCCD1}">
              <a14:hiddenFill xmlns:a14="http://schemas.microsoft.com/office/drawing/2010/main">
                <a:solidFill>
                  <a:schemeClr val="bg1"/>
                </a:solidFill>
              </a14:hiddenFill>
            </a:ext>
          </a:extLst>
        </p:spPr>
      </p:pic>
      <p:sp>
        <p:nvSpPr>
          <p:cNvPr id="7" name="TextBox 6">
            <a:extLst>
              <a:ext uri="{FF2B5EF4-FFF2-40B4-BE49-F238E27FC236}">
                <a16:creationId xmlns:a16="http://schemas.microsoft.com/office/drawing/2014/main" id="{DD54FCA7-9B5E-4DF9-BB6B-DC76BA98CF61}"/>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E90A0C71-26C4-4BE1-B7DB-C78659D40F6A}"/>
              </a:ext>
            </a:extLst>
          </p:cNvPr>
          <p:cNvSpPr>
            <a:spLocks noGrp="1" noChangeArrowheads="1"/>
          </p:cNvSpPr>
          <p:nvPr>
            <p:ph type="title"/>
          </p:nvPr>
        </p:nvSpPr>
        <p:spPr>
          <a:xfrm>
            <a:off x="2887394" y="136525"/>
            <a:ext cx="4934243" cy="609600"/>
          </a:xfrm>
        </p:spPr>
        <p:txBody>
          <a:bodyPr>
            <a:normAutofit fontScale="90000"/>
          </a:bodyPr>
          <a:lstStyle/>
          <a:p>
            <a:r>
              <a:rPr lang="en-US" altLang="en-US" dirty="0"/>
              <a:t>Types of Symbol Table</a:t>
            </a:r>
          </a:p>
        </p:txBody>
      </p:sp>
      <p:sp>
        <p:nvSpPr>
          <p:cNvPr id="80899" name="Rectangle 3">
            <a:extLst>
              <a:ext uri="{FF2B5EF4-FFF2-40B4-BE49-F238E27FC236}">
                <a16:creationId xmlns:a16="http://schemas.microsoft.com/office/drawing/2014/main" id="{1A0E5922-324A-4494-90AA-F32FBB73AE84}"/>
              </a:ext>
            </a:extLst>
          </p:cNvPr>
          <p:cNvSpPr>
            <a:spLocks noGrp="1" noChangeArrowheads="1"/>
          </p:cNvSpPr>
          <p:nvPr>
            <p:ph idx="1"/>
          </p:nvPr>
        </p:nvSpPr>
        <p:spPr>
          <a:xfrm>
            <a:off x="1752600" y="1326356"/>
            <a:ext cx="9192065" cy="2823613"/>
          </a:xfrm>
          <a:ln>
            <a:solidFill>
              <a:srgbClr val="FF0000"/>
            </a:solidFill>
          </a:ln>
        </p:spPr>
        <p:txBody>
          <a:bodyPr/>
          <a:lstStyle/>
          <a:p>
            <a:pPr>
              <a:spcBef>
                <a:spcPct val="75000"/>
              </a:spcBef>
            </a:pPr>
            <a:r>
              <a:rPr lang="en-US" altLang="en-US" dirty="0"/>
              <a:t>Proposed Implementation of lexically scoped symbol table</a:t>
            </a:r>
          </a:p>
          <a:p>
            <a:pPr marL="914400" lvl="1" indent="-457200">
              <a:spcBef>
                <a:spcPct val="15000"/>
              </a:spcBef>
              <a:buFontTx/>
              <a:buAutoNum type="arabicPeriod"/>
            </a:pPr>
            <a:r>
              <a:rPr lang="en-US" altLang="en-US" dirty="0"/>
              <a:t> Stack</a:t>
            </a:r>
          </a:p>
          <a:p>
            <a:pPr marL="914400" lvl="1" indent="-457200">
              <a:spcBef>
                <a:spcPct val="15000"/>
              </a:spcBef>
              <a:buFontTx/>
              <a:buAutoNum type="arabicPeriod"/>
            </a:pPr>
            <a:r>
              <a:rPr lang="en-US" altLang="en-US" dirty="0"/>
              <a:t>Sheaf-of-Tables</a:t>
            </a:r>
          </a:p>
          <a:p>
            <a:pPr marL="914400" lvl="1" indent="-457200">
              <a:spcBef>
                <a:spcPct val="15000"/>
              </a:spcBef>
              <a:buFontTx/>
              <a:buAutoNum type="arabicPeriod"/>
            </a:pPr>
            <a:r>
              <a:rPr lang="en-US" altLang="en-US" dirty="0">
                <a:solidFill>
                  <a:srgbClr val="FF0000"/>
                </a:solidFill>
              </a:rPr>
              <a:t>Open Hashing</a:t>
            </a:r>
          </a:p>
          <a:p>
            <a:pPr marL="914400" lvl="1" indent="-457200">
              <a:spcBef>
                <a:spcPct val="15000"/>
              </a:spcBef>
              <a:buFontTx/>
              <a:buAutoNum type="arabicPeriod"/>
            </a:pPr>
            <a:r>
              <a:rPr lang="en-US" altLang="en-US" dirty="0"/>
              <a:t>Open Hashing + stack</a:t>
            </a:r>
          </a:p>
          <a:p>
            <a:pPr marL="914400" lvl="1" indent="-457200">
              <a:spcBef>
                <a:spcPct val="15000"/>
              </a:spcBef>
              <a:buFontTx/>
              <a:buAutoNum type="arabicPeriod"/>
            </a:pPr>
            <a:r>
              <a:rPr lang="en-US" altLang="en-US" dirty="0"/>
              <a:t>Open Addressing</a:t>
            </a:r>
          </a:p>
          <a:p>
            <a:pPr marL="914400" lvl="1" indent="-457200">
              <a:spcBef>
                <a:spcPct val="15000"/>
              </a:spcBef>
              <a:buFontTx/>
              <a:buAutoNum type="arabicPeriod"/>
            </a:pPr>
            <a:r>
              <a:rPr lang="en-US" altLang="en-US" dirty="0"/>
              <a:t>Two dimensional Hashed symbol Table</a:t>
            </a:r>
          </a:p>
          <a:p>
            <a:pPr marL="914400" lvl="1" indent="-457200">
              <a:spcBef>
                <a:spcPct val="15000"/>
              </a:spcBef>
            </a:pPr>
            <a:endParaRPr lang="en-US" altLang="en-US" dirty="0"/>
          </a:p>
          <a:p>
            <a:pPr marL="914400" lvl="1" indent="-457200">
              <a:spcBef>
                <a:spcPct val="15000"/>
              </a:spcBef>
            </a:pPr>
            <a:endParaRPr lang="en-US" altLang="en-US" dirty="0"/>
          </a:p>
          <a:p>
            <a:pPr marL="914400" lvl="1" indent="-457200">
              <a:spcBef>
                <a:spcPct val="15000"/>
              </a:spcBef>
            </a:pPr>
            <a:endParaRPr lang="en-US" altLang="en-US" sz="1600" dirty="0"/>
          </a:p>
          <a:p>
            <a:pPr>
              <a:lnSpc>
                <a:spcPct val="80000"/>
              </a:lnSpc>
              <a:buFontTx/>
              <a:buNone/>
            </a:pPr>
            <a:endParaRPr lang="en-US" altLang="en-US" sz="2000" dirty="0">
              <a:cs typeface="Calibri" panose="020F0502020204030204" pitchFamily="34" charset="0"/>
            </a:endParaRPr>
          </a:p>
        </p:txBody>
      </p:sp>
      <p:sp>
        <p:nvSpPr>
          <p:cNvPr id="5" name="TextBox 4">
            <a:extLst>
              <a:ext uri="{FF2B5EF4-FFF2-40B4-BE49-F238E27FC236}">
                <a16:creationId xmlns:a16="http://schemas.microsoft.com/office/drawing/2014/main" id="{9485C45D-B4EE-4B89-8CDD-621FF0BC2729}"/>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8089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8089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8089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3" end="3"/>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8089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4" end="4"/>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80899">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5" end="5"/>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80899">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6" end="6"/>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a:extLst>
              <a:ext uri="{FF2B5EF4-FFF2-40B4-BE49-F238E27FC236}">
                <a16:creationId xmlns:a16="http://schemas.microsoft.com/office/drawing/2014/main" id="{82547CFB-432E-4E61-8F07-74B61BC1F4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265" y="866335"/>
            <a:ext cx="10185009" cy="6115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9699" name="Title 6">
            <a:extLst>
              <a:ext uri="{FF2B5EF4-FFF2-40B4-BE49-F238E27FC236}">
                <a16:creationId xmlns:a16="http://schemas.microsoft.com/office/drawing/2014/main" id="{260B5D00-3356-4C07-A7B6-B986EA70270A}"/>
              </a:ext>
            </a:extLst>
          </p:cNvPr>
          <p:cNvSpPr>
            <a:spLocks noGrp="1" noChangeArrowheads="1"/>
          </p:cNvSpPr>
          <p:nvPr>
            <p:ph type="title"/>
          </p:nvPr>
        </p:nvSpPr>
        <p:spPr>
          <a:xfrm>
            <a:off x="2062089" y="0"/>
            <a:ext cx="9009185" cy="746223"/>
          </a:xfrm>
        </p:spPr>
        <p:txBody>
          <a:bodyPr/>
          <a:lstStyle/>
          <a:p>
            <a:r>
              <a:rPr lang="en-US" altLang="en-US" sz="2800" dirty="0"/>
              <a:t>Implementing Lexically Scoped Symbol Tables- </a:t>
            </a:r>
            <a:r>
              <a:rPr lang="en-US" altLang="en-US" sz="2800" dirty="0">
                <a:solidFill>
                  <a:srgbClr val="0000FF"/>
                </a:solidFill>
              </a:rPr>
              <a:t>Open Hashing</a:t>
            </a:r>
            <a:endParaRPr lang="en-IN" altLang="en-US" dirty="0"/>
          </a:p>
        </p:txBody>
      </p:sp>
      <p:sp>
        <p:nvSpPr>
          <p:cNvPr id="4" name="TextBox 3">
            <a:extLst>
              <a:ext uri="{FF2B5EF4-FFF2-40B4-BE49-F238E27FC236}">
                <a16:creationId xmlns:a16="http://schemas.microsoft.com/office/drawing/2014/main" id="{C3CC6566-BA41-4404-AC6D-E0F745ADA628}"/>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a:extLst>
              <a:ext uri="{FF2B5EF4-FFF2-40B4-BE49-F238E27FC236}">
                <a16:creationId xmlns:a16="http://schemas.microsoft.com/office/drawing/2014/main" id="{AA2C06D9-5D2E-4AFD-A878-740A51032A9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225" y="2323075"/>
            <a:ext cx="912177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itle 7">
            <a:extLst>
              <a:ext uri="{FF2B5EF4-FFF2-40B4-BE49-F238E27FC236}">
                <a16:creationId xmlns:a16="http://schemas.microsoft.com/office/drawing/2014/main" id="{BEA42B62-BECB-440A-8271-0809E296F598}"/>
              </a:ext>
            </a:extLst>
          </p:cNvPr>
          <p:cNvSpPr>
            <a:spLocks noGrp="1" noChangeArrowheads="1"/>
          </p:cNvSpPr>
          <p:nvPr>
            <p:ph type="title"/>
          </p:nvPr>
        </p:nvSpPr>
        <p:spPr/>
        <p:txBody>
          <a:bodyPr/>
          <a:lstStyle/>
          <a:p>
            <a:r>
              <a:rPr lang="en-US" altLang="en-US" sz="2800" dirty="0"/>
              <a:t>Implementing Lexically Scoped Symbol Tables- </a:t>
            </a:r>
            <a:r>
              <a:rPr lang="en-US" altLang="en-US" sz="2800" dirty="0">
                <a:solidFill>
                  <a:srgbClr val="0000FF"/>
                </a:solidFill>
              </a:rPr>
              <a:t>Open Hashing</a:t>
            </a:r>
            <a:endParaRPr lang="en-IN" altLang="en-US" sz="2800" dirty="0"/>
          </a:p>
        </p:txBody>
      </p:sp>
      <p:sp>
        <p:nvSpPr>
          <p:cNvPr id="30724" name="Content Placeholder 8">
            <a:extLst>
              <a:ext uri="{FF2B5EF4-FFF2-40B4-BE49-F238E27FC236}">
                <a16:creationId xmlns:a16="http://schemas.microsoft.com/office/drawing/2014/main" id="{C21D5320-709E-420F-953A-FC98B566000D}"/>
              </a:ext>
            </a:extLst>
          </p:cNvPr>
          <p:cNvSpPr>
            <a:spLocks noGrp="1" noChangeArrowheads="1"/>
          </p:cNvSpPr>
          <p:nvPr>
            <p:ph idx="1"/>
          </p:nvPr>
        </p:nvSpPr>
        <p:spPr>
          <a:xfrm>
            <a:off x="311225" y="1598688"/>
            <a:ext cx="8686800" cy="533400"/>
          </a:xfrm>
        </p:spPr>
        <p:txBody>
          <a:bodyPr/>
          <a:lstStyle/>
          <a:p>
            <a:r>
              <a:rPr lang="en-IN" altLang="en-US"/>
              <a:t>Actions Generated for the code</a:t>
            </a:r>
          </a:p>
          <a:p>
            <a:endParaRPr lang="en-IN" altLang="en-US"/>
          </a:p>
        </p:txBody>
      </p:sp>
      <p:graphicFrame>
        <p:nvGraphicFramePr>
          <p:cNvPr id="2" name="Object 1">
            <a:extLst>
              <a:ext uri="{FF2B5EF4-FFF2-40B4-BE49-F238E27FC236}">
                <a16:creationId xmlns:a16="http://schemas.microsoft.com/office/drawing/2014/main" id="{F7743DAB-D3AF-43CC-B98C-E3EC879CE40E}"/>
              </a:ext>
            </a:extLst>
          </p:cNvPr>
          <p:cNvGraphicFramePr>
            <a:graphicFrameLocks noChangeAspect="1"/>
          </p:cNvGraphicFramePr>
          <p:nvPr>
            <p:extLst>
              <p:ext uri="{D42A27DB-BD31-4B8C-83A1-F6EECF244321}">
                <p14:modId xmlns:p14="http://schemas.microsoft.com/office/powerpoint/2010/main" val="4047437629"/>
              </p:ext>
            </p:extLst>
          </p:nvPr>
        </p:nvGraphicFramePr>
        <p:xfrm>
          <a:off x="9180905" y="1249866"/>
          <a:ext cx="2882750" cy="2261468"/>
        </p:xfrm>
        <a:graphic>
          <a:graphicData uri="http://schemas.openxmlformats.org/presentationml/2006/ole">
            <mc:AlternateContent xmlns:mc="http://schemas.openxmlformats.org/markup-compatibility/2006">
              <mc:Choice xmlns:v="urn:schemas-microsoft-com:vml" Requires="v">
                <p:oleObj spid="_x0000_s53277" name="Bitmap Image" r:id="rId4" imgW="2209680" imgH="1733400" progId="PBrush">
                  <p:embed/>
                </p:oleObj>
              </mc:Choice>
              <mc:Fallback>
                <p:oleObj name="Bitmap Image" r:id="rId4" imgW="2209680" imgH="1733400" progId="PBrush">
                  <p:embed/>
                  <p:pic>
                    <p:nvPicPr>
                      <p:cNvPr id="2" name="Object 1">
                        <a:extLst>
                          <a:ext uri="{FF2B5EF4-FFF2-40B4-BE49-F238E27FC236}">
                            <a16:creationId xmlns:a16="http://schemas.microsoft.com/office/drawing/2014/main" id="{F7743DAB-D3AF-43CC-B98C-E3EC879CE40E}"/>
                          </a:ext>
                        </a:extLst>
                      </p:cNvPr>
                      <p:cNvPicPr/>
                      <p:nvPr/>
                    </p:nvPicPr>
                    <p:blipFill>
                      <a:blip r:embed="rId5"/>
                      <a:stretch>
                        <a:fillRect/>
                      </a:stretch>
                    </p:blipFill>
                    <p:spPr>
                      <a:xfrm>
                        <a:off x="9180905" y="1249866"/>
                        <a:ext cx="2882750" cy="226146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E0AE7852-1F00-4E9A-B827-071F1679AD59}"/>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5">
            <a:extLst>
              <a:ext uri="{FF2B5EF4-FFF2-40B4-BE49-F238E27FC236}">
                <a16:creationId xmlns:a16="http://schemas.microsoft.com/office/drawing/2014/main" id="{E8322F05-A265-40C9-B9EC-650B912643A2}"/>
              </a:ext>
            </a:extLst>
          </p:cNvPr>
          <p:cNvSpPr>
            <a:spLocks noGrp="1" noChangeArrowheads="1"/>
          </p:cNvSpPr>
          <p:nvPr>
            <p:ph type="title"/>
          </p:nvPr>
        </p:nvSpPr>
        <p:spPr>
          <a:xfrm>
            <a:off x="2015197" y="46376"/>
            <a:ext cx="8254218" cy="609600"/>
          </a:xfrm>
        </p:spPr>
        <p:txBody>
          <a:bodyPr>
            <a:normAutofit fontScale="90000"/>
          </a:bodyPr>
          <a:lstStyle/>
          <a:p>
            <a:r>
              <a:rPr lang="en-US" altLang="en-US" sz="2800" dirty="0"/>
              <a:t>Implementing Lexically Scoped Symbol Tables- </a:t>
            </a:r>
            <a:r>
              <a:rPr lang="en-US" altLang="en-US" sz="2800" dirty="0">
                <a:solidFill>
                  <a:srgbClr val="0000FF"/>
                </a:solidFill>
              </a:rPr>
              <a:t>Open Hashing</a:t>
            </a:r>
            <a:endParaRPr lang="en-IN" altLang="en-US" sz="2800" dirty="0"/>
          </a:p>
        </p:txBody>
      </p:sp>
      <p:sp>
        <p:nvSpPr>
          <p:cNvPr id="7" name="Content Placeholder 6">
            <a:extLst>
              <a:ext uri="{FF2B5EF4-FFF2-40B4-BE49-F238E27FC236}">
                <a16:creationId xmlns:a16="http://schemas.microsoft.com/office/drawing/2014/main" id="{0D3615F6-398A-496D-A699-493D4930C57E}"/>
              </a:ext>
            </a:extLst>
          </p:cNvPr>
          <p:cNvSpPr>
            <a:spLocks noGrp="1"/>
          </p:cNvSpPr>
          <p:nvPr>
            <p:ph idx="1"/>
          </p:nvPr>
        </p:nvSpPr>
        <p:spPr>
          <a:xfrm>
            <a:off x="4693920" y="2806868"/>
            <a:ext cx="7010400" cy="3853363"/>
          </a:xfrm>
          <a:ln>
            <a:solidFill>
              <a:srgbClr val="FF0000"/>
            </a:solidFill>
          </a:ln>
        </p:spPr>
        <p:txBody>
          <a:bodyPr wrap="square">
            <a:spAutoFit/>
          </a:bodyPr>
          <a:lstStyle/>
          <a:p>
            <a:pPr>
              <a:buFont typeface="Arial" pitchFamily="34" charset="0"/>
              <a:buChar char="•"/>
              <a:defRPr/>
            </a:pPr>
            <a:r>
              <a:rPr lang="en-IN" sz="1800" b="1" dirty="0">
                <a:solidFill>
                  <a:srgbClr val="FF0000"/>
                </a:solidFill>
              </a:rPr>
              <a:t>Insert</a:t>
            </a:r>
          </a:p>
          <a:p>
            <a:pPr lvl="1">
              <a:buFont typeface="Arial" pitchFamily="34" charset="0"/>
              <a:buChar char="•"/>
              <a:defRPr/>
            </a:pPr>
            <a:r>
              <a:rPr lang="en-IN" sz="1800" dirty="0"/>
              <a:t>Checks for duplicates for each name (by comparing name and level) and inserts in the front of the chain</a:t>
            </a:r>
          </a:p>
          <a:p>
            <a:pPr marL="228600" lvl="1">
              <a:spcBef>
                <a:spcPts val="1000"/>
              </a:spcBef>
              <a:defRPr/>
            </a:pPr>
            <a:r>
              <a:rPr lang="en-IN" sz="1800" dirty="0">
                <a:solidFill>
                  <a:srgbClr val="FF0000"/>
                </a:solidFill>
              </a:rPr>
              <a:t>Lookup</a:t>
            </a:r>
          </a:p>
          <a:p>
            <a:pPr lvl="1">
              <a:buFont typeface="Arial" pitchFamily="34" charset="0"/>
              <a:buChar char="•"/>
              <a:defRPr/>
            </a:pPr>
            <a:r>
              <a:rPr lang="en-IN" sz="1800" dirty="0"/>
              <a:t>Returns the first record discovered for a given name</a:t>
            </a:r>
          </a:p>
          <a:p>
            <a:pPr marL="228600" lvl="1">
              <a:spcBef>
                <a:spcPts val="1000"/>
              </a:spcBef>
              <a:defRPr/>
            </a:pPr>
            <a:r>
              <a:rPr lang="en-IN" sz="1800" dirty="0">
                <a:solidFill>
                  <a:srgbClr val="FF0000"/>
                </a:solidFill>
              </a:rPr>
              <a:t>Initialize scope</a:t>
            </a:r>
          </a:p>
          <a:p>
            <a:pPr lvl="1">
              <a:buFont typeface="Arial" pitchFamily="34" charset="0"/>
              <a:buChar char="•"/>
              <a:defRPr/>
            </a:pPr>
            <a:r>
              <a:rPr lang="en-IN" sz="1800" dirty="0"/>
              <a:t>Puts a counter for the current lexical level</a:t>
            </a:r>
          </a:p>
          <a:p>
            <a:pPr marL="228600" lvl="1">
              <a:spcBef>
                <a:spcPts val="1000"/>
              </a:spcBef>
              <a:defRPr/>
            </a:pPr>
            <a:r>
              <a:rPr lang="en-IN" sz="1800" dirty="0">
                <a:solidFill>
                  <a:srgbClr val="FF0000"/>
                </a:solidFill>
              </a:rPr>
              <a:t>Finalize scope</a:t>
            </a:r>
          </a:p>
          <a:p>
            <a:pPr lvl="1">
              <a:buFont typeface="Arial" pitchFamily="34" charset="0"/>
              <a:buChar char="•"/>
              <a:defRPr/>
            </a:pPr>
            <a:r>
              <a:rPr lang="en-IN" sz="1800" dirty="0"/>
              <a:t>Must decrement the current lexical level</a:t>
            </a:r>
          </a:p>
          <a:p>
            <a:pPr lvl="1">
              <a:buFont typeface="Arial" pitchFamily="34" charset="0"/>
              <a:buChar char="•"/>
              <a:defRPr/>
            </a:pPr>
            <a:r>
              <a:rPr lang="en-IN" sz="1800" dirty="0"/>
              <a:t>Find and Remove all the records for any names inserted in the scope being </a:t>
            </a:r>
            <a:r>
              <a:rPr lang="en-IN" sz="1800" dirty="0" err="1"/>
              <a:t>deallocated</a:t>
            </a:r>
            <a:r>
              <a:rPr lang="en-IN" sz="1800" dirty="0"/>
              <a:t>   </a:t>
            </a:r>
            <a:r>
              <a:rPr lang="en-IN" sz="1800" b="1" dirty="0"/>
              <a:t>or</a:t>
            </a:r>
          </a:p>
          <a:p>
            <a:pPr lvl="1">
              <a:buFont typeface="Arial" pitchFamily="34" charset="0"/>
              <a:buChar char="•"/>
              <a:defRPr/>
            </a:pPr>
            <a:r>
              <a:rPr lang="en-IN" sz="1800" dirty="0"/>
              <a:t>Chain them together to preserve them</a:t>
            </a:r>
          </a:p>
        </p:txBody>
      </p:sp>
      <p:graphicFrame>
        <p:nvGraphicFramePr>
          <p:cNvPr id="2" name="Object 1">
            <a:extLst>
              <a:ext uri="{FF2B5EF4-FFF2-40B4-BE49-F238E27FC236}">
                <a16:creationId xmlns:a16="http://schemas.microsoft.com/office/drawing/2014/main" id="{0DB15DF0-D6A8-40BB-A58B-EECCF3B94562}"/>
              </a:ext>
            </a:extLst>
          </p:cNvPr>
          <p:cNvGraphicFramePr>
            <a:graphicFrameLocks noChangeAspect="1"/>
          </p:cNvGraphicFramePr>
          <p:nvPr>
            <p:extLst>
              <p:ext uri="{D42A27DB-BD31-4B8C-83A1-F6EECF244321}">
                <p14:modId xmlns:p14="http://schemas.microsoft.com/office/powerpoint/2010/main" val="1567035474"/>
              </p:ext>
            </p:extLst>
          </p:nvPr>
        </p:nvGraphicFramePr>
        <p:xfrm>
          <a:off x="4693919" y="655976"/>
          <a:ext cx="2494671" cy="1957026"/>
        </p:xfrm>
        <a:graphic>
          <a:graphicData uri="http://schemas.openxmlformats.org/presentationml/2006/ole">
            <mc:AlternateContent xmlns:mc="http://schemas.openxmlformats.org/markup-compatibility/2006">
              <mc:Choice xmlns:v="urn:schemas-microsoft-com:vml" Requires="v">
                <p:oleObj spid="_x0000_s54311" name="Bitmap Image" r:id="rId3" imgW="2209680" imgH="1733400" progId="PBrush">
                  <p:embed/>
                </p:oleObj>
              </mc:Choice>
              <mc:Fallback>
                <p:oleObj name="Bitmap Image" r:id="rId3" imgW="2209680" imgH="1733400" progId="PBrush">
                  <p:embed/>
                  <p:pic>
                    <p:nvPicPr>
                      <p:cNvPr id="2" name="Object 1">
                        <a:extLst>
                          <a:ext uri="{FF2B5EF4-FFF2-40B4-BE49-F238E27FC236}">
                            <a16:creationId xmlns:a16="http://schemas.microsoft.com/office/drawing/2014/main" id="{0DB15DF0-D6A8-40BB-A58B-EECCF3B94562}"/>
                          </a:ext>
                        </a:extLst>
                      </p:cNvPr>
                      <p:cNvPicPr/>
                      <p:nvPr/>
                    </p:nvPicPr>
                    <p:blipFill>
                      <a:blip r:embed="rId4"/>
                      <a:stretch>
                        <a:fillRect/>
                      </a:stretch>
                    </p:blipFill>
                    <p:spPr>
                      <a:xfrm>
                        <a:off x="4693919" y="655976"/>
                        <a:ext cx="2494671" cy="1957026"/>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0AD08CCA-2D1C-45A3-BA34-41BA027E283D}"/>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graphicFrame>
        <p:nvGraphicFramePr>
          <p:cNvPr id="3" name="Object 2">
            <a:extLst>
              <a:ext uri="{FF2B5EF4-FFF2-40B4-BE49-F238E27FC236}">
                <a16:creationId xmlns:a16="http://schemas.microsoft.com/office/drawing/2014/main" id="{5E7E181C-5B4C-4610-9E86-106DC6E1F6C3}"/>
              </a:ext>
            </a:extLst>
          </p:cNvPr>
          <p:cNvGraphicFramePr>
            <a:graphicFrameLocks noChangeAspect="1"/>
          </p:cNvGraphicFramePr>
          <p:nvPr>
            <p:extLst>
              <p:ext uri="{D42A27DB-BD31-4B8C-83A1-F6EECF244321}">
                <p14:modId xmlns:p14="http://schemas.microsoft.com/office/powerpoint/2010/main" val="476341398"/>
              </p:ext>
            </p:extLst>
          </p:nvPr>
        </p:nvGraphicFramePr>
        <p:xfrm>
          <a:off x="347003" y="727411"/>
          <a:ext cx="4195396" cy="6083922"/>
        </p:xfrm>
        <a:graphic>
          <a:graphicData uri="http://schemas.openxmlformats.org/presentationml/2006/ole">
            <mc:AlternateContent xmlns:mc="http://schemas.openxmlformats.org/markup-compatibility/2006">
              <mc:Choice xmlns:v="urn:schemas-microsoft-com:vml" Requires="v">
                <p:oleObj spid="_x0000_s54312" name="Bitmap Image" r:id="rId5" imgW="3343320" imgH="4848120" progId="PBrush">
                  <p:embed/>
                </p:oleObj>
              </mc:Choice>
              <mc:Fallback>
                <p:oleObj name="Bitmap Image" r:id="rId5" imgW="3343320" imgH="4848120" progId="PBrush">
                  <p:embed/>
                  <p:pic>
                    <p:nvPicPr>
                      <p:cNvPr id="0" name=""/>
                      <p:cNvPicPr/>
                      <p:nvPr/>
                    </p:nvPicPr>
                    <p:blipFill>
                      <a:blip r:embed="rId6"/>
                      <a:stretch>
                        <a:fillRect/>
                      </a:stretch>
                    </p:blipFill>
                    <p:spPr>
                      <a:xfrm>
                        <a:off x="347003" y="727411"/>
                        <a:ext cx="4195396" cy="6083922"/>
                      </a:xfrm>
                      <a:prstGeom prst="rect">
                        <a:avLst/>
                      </a:prstGeom>
                      <a:ln>
                        <a:solidFill>
                          <a:srgbClr val="FF0000"/>
                        </a:solidFill>
                      </a:ln>
                    </p:spPr>
                  </p:pic>
                </p:oleObj>
              </mc:Fallback>
            </mc:AlternateContent>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5">
            <a:extLst>
              <a:ext uri="{FF2B5EF4-FFF2-40B4-BE49-F238E27FC236}">
                <a16:creationId xmlns:a16="http://schemas.microsoft.com/office/drawing/2014/main" id="{697B9FB8-15CB-4173-BF58-838590F5A4E1}"/>
              </a:ext>
            </a:extLst>
          </p:cNvPr>
          <p:cNvSpPr>
            <a:spLocks noGrp="1" noChangeArrowheads="1"/>
          </p:cNvSpPr>
          <p:nvPr>
            <p:ph type="title"/>
          </p:nvPr>
        </p:nvSpPr>
        <p:spPr>
          <a:xfrm>
            <a:off x="1724685" y="-154333"/>
            <a:ext cx="7602415" cy="1102930"/>
          </a:xfrm>
        </p:spPr>
        <p:txBody>
          <a:bodyPr>
            <a:normAutofit/>
          </a:bodyPr>
          <a:lstStyle/>
          <a:p>
            <a:r>
              <a:rPr lang="en-US" altLang="en-US" sz="2400" dirty="0"/>
              <a:t>Implementing Lexically Scoped Symbol Tables- </a:t>
            </a:r>
            <a:r>
              <a:rPr lang="en-US" altLang="en-US" sz="2400" dirty="0">
                <a:solidFill>
                  <a:srgbClr val="0000FF"/>
                </a:solidFill>
              </a:rPr>
              <a:t>Open Hashing</a:t>
            </a:r>
            <a:endParaRPr lang="en-IN" altLang="en-US" sz="2400" dirty="0"/>
          </a:p>
        </p:txBody>
      </p:sp>
      <p:sp>
        <p:nvSpPr>
          <p:cNvPr id="32772" name="TextBox 4">
            <a:extLst>
              <a:ext uri="{FF2B5EF4-FFF2-40B4-BE49-F238E27FC236}">
                <a16:creationId xmlns:a16="http://schemas.microsoft.com/office/drawing/2014/main" id="{C885D8D9-18FD-4867-AC33-26D97D56DD3B}"/>
              </a:ext>
            </a:extLst>
          </p:cNvPr>
          <p:cNvSpPr txBox="1">
            <a:spLocks noChangeArrowheads="1"/>
          </p:cNvSpPr>
          <p:nvPr/>
        </p:nvSpPr>
        <p:spPr bwMode="auto">
          <a:xfrm>
            <a:off x="225083" y="5401402"/>
            <a:ext cx="11814579" cy="11079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US" altLang="en-US" sz="2200" dirty="0"/>
              <a:t>Here, the </a:t>
            </a:r>
            <a:r>
              <a:rPr lang="en-US" altLang="en-US" sz="2200" i="1" dirty="0" err="1">
                <a:solidFill>
                  <a:srgbClr val="FF0000"/>
                </a:solidFill>
              </a:rPr>
              <a:t>finalizescope</a:t>
            </a:r>
            <a:r>
              <a:rPr lang="en-US" altLang="en-US" sz="2200" dirty="0"/>
              <a:t> has deallocated the records of </a:t>
            </a:r>
            <a:r>
              <a:rPr lang="en-US" altLang="en-US" sz="2200" b="1" i="1" dirty="0">
                <a:solidFill>
                  <a:srgbClr val="FF0000"/>
                </a:solidFill>
              </a:rPr>
              <a:t>level 2a </a:t>
            </a:r>
            <a:r>
              <a:rPr lang="en-US" altLang="en-US" sz="2200" dirty="0"/>
              <a:t>before entering into </a:t>
            </a:r>
            <a:r>
              <a:rPr lang="en-US" altLang="en-US" sz="2200" b="1" i="1" dirty="0">
                <a:solidFill>
                  <a:srgbClr val="FF0000"/>
                </a:solidFill>
              </a:rPr>
              <a:t>level 2b</a:t>
            </a:r>
            <a:r>
              <a:rPr lang="en-US" altLang="en-US" sz="2200" dirty="0"/>
              <a:t>.</a:t>
            </a:r>
          </a:p>
          <a:p>
            <a:pPr eaLnBrk="1" hangingPunct="1">
              <a:spcBef>
                <a:spcPct val="0"/>
              </a:spcBef>
            </a:pPr>
            <a:endParaRPr lang="en-US" altLang="en-US" sz="2200" dirty="0"/>
          </a:p>
          <a:p>
            <a:pPr eaLnBrk="1" hangingPunct="1">
              <a:spcBef>
                <a:spcPct val="0"/>
              </a:spcBef>
            </a:pPr>
            <a:r>
              <a:rPr lang="en-US" altLang="en-US" sz="2200" dirty="0"/>
              <a:t>However, if required the </a:t>
            </a:r>
            <a:r>
              <a:rPr lang="en-US" altLang="en-US" sz="2200" b="1" i="1" dirty="0">
                <a:solidFill>
                  <a:srgbClr val="FF0000"/>
                </a:solidFill>
              </a:rPr>
              <a:t>level 2a </a:t>
            </a:r>
            <a:r>
              <a:rPr lang="en-US" altLang="en-US" sz="2200" dirty="0"/>
              <a:t>can be preserved before entering </a:t>
            </a:r>
            <a:r>
              <a:rPr lang="en-US" altLang="en-US" sz="2200" b="1" i="1" dirty="0">
                <a:solidFill>
                  <a:srgbClr val="FF0000"/>
                </a:solidFill>
              </a:rPr>
              <a:t>level 2b.</a:t>
            </a:r>
            <a:endParaRPr lang="en-IN" altLang="en-US" sz="2200" b="1" i="1" dirty="0">
              <a:solidFill>
                <a:srgbClr val="FF0000"/>
              </a:solidFill>
            </a:endParaRPr>
          </a:p>
        </p:txBody>
      </p:sp>
      <p:graphicFrame>
        <p:nvGraphicFramePr>
          <p:cNvPr id="2" name="Object 1">
            <a:extLst>
              <a:ext uri="{FF2B5EF4-FFF2-40B4-BE49-F238E27FC236}">
                <a16:creationId xmlns:a16="http://schemas.microsoft.com/office/drawing/2014/main" id="{C4E914B5-9125-4B77-96A6-C1BF91C881EA}"/>
              </a:ext>
            </a:extLst>
          </p:cNvPr>
          <p:cNvGraphicFramePr>
            <a:graphicFrameLocks noChangeAspect="1"/>
          </p:cNvGraphicFramePr>
          <p:nvPr>
            <p:extLst>
              <p:ext uri="{D42A27DB-BD31-4B8C-83A1-F6EECF244321}">
                <p14:modId xmlns:p14="http://schemas.microsoft.com/office/powerpoint/2010/main" val="1841130556"/>
              </p:ext>
            </p:extLst>
          </p:nvPr>
        </p:nvGraphicFramePr>
        <p:xfrm>
          <a:off x="9563099" y="-1"/>
          <a:ext cx="2476563" cy="1942821"/>
        </p:xfrm>
        <a:graphic>
          <a:graphicData uri="http://schemas.openxmlformats.org/presentationml/2006/ole">
            <mc:AlternateContent xmlns:mc="http://schemas.openxmlformats.org/markup-compatibility/2006">
              <mc:Choice xmlns:v="urn:schemas-microsoft-com:vml" Requires="v">
                <p:oleObj spid="_x0000_s55352" name="Bitmap Image" r:id="rId3" imgW="2209680" imgH="1733400" progId="PBrush">
                  <p:embed/>
                </p:oleObj>
              </mc:Choice>
              <mc:Fallback>
                <p:oleObj name="Bitmap Image" r:id="rId3" imgW="2209680" imgH="1733400" progId="PBrush">
                  <p:embed/>
                  <p:pic>
                    <p:nvPicPr>
                      <p:cNvPr id="2" name="Object 1">
                        <a:extLst>
                          <a:ext uri="{FF2B5EF4-FFF2-40B4-BE49-F238E27FC236}">
                            <a16:creationId xmlns:a16="http://schemas.microsoft.com/office/drawing/2014/main" id="{C4E914B5-9125-4B77-96A6-C1BF91C881EA}"/>
                          </a:ext>
                        </a:extLst>
                      </p:cNvPr>
                      <p:cNvPicPr/>
                      <p:nvPr/>
                    </p:nvPicPr>
                    <p:blipFill>
                      <a:blip r:embed="rId4"/>
                      <a:stretch>
                        <a:fillRect/>
                      </a:stretch>
                    </p:blipFill>
                    <p:spPr>
                      <a:xfrm>
                        <a:off x="9563099" y="-1"/>
                        <a:ext cx="2476563" cy="1942821"/>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DCD6338C-EFF6-4FB9-B433-8B3AF2DB31AF}"/>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graphicFrame>
        <p:nvGraphicFramePr>
          <p:cNvPr id="4" name="Object 3">
            <a:extLst>
              <a:ext uri="{FF2B5EF4-FFF2-40B4-BE49-F238E27FC236}">
                <a16:creationId xmlns:a16="http://schemas.microsoft.com/office/drawing/2014/main" id="{7526AD3B-658B-4E0A-84D1-43752A0AC23B}"/>
              </a:ext>
            </a:extLst>
          </p:cNvPr>
          <p:cNvGraphicFramePr>
            <a:graphicFrameLocks noChangeAspect="1"/>
          </p:cNvGraphicFramePr>
          <p:nvPr>
            <p:extLst>
              <p:ext uri="{D42A27DB-BD31-4B8C-83A1-F6EECF244321}">
                <p14:modId xmlns:p14="http://schemas.microsoft.com/office/powerpoint/2010/main" val="1893343299"/>
              </p:ext>
            </p:extLst>
          </p:nvPr>
        </p:nvGraphicFramePr>
        <p:xfrm>
          <a:off x="2957513" y="948598"/>
          <a:ext cx="6276975" cy="4159978"/>
        </p:xfrm>
        <a:graphic>
          <a:graphicData uri="http://schemas.openxmlformats.org/presentationml/2006/ole">
            <mc:AlternateContent xmlns:mc="http://schemas.openxmlformats.org/markup-compatibility/2006">
              <mc:Choice xmlns:v="urn:schemas-microsoft-com:vml" Requires="v">
                <p:oleObj spid="_x0000_s55353" name="Bitmap Image" r:id="rId5" imgW="6276960" imgH="3362400" progId="PBrush">
                  <p:embed/>
                </p:oleObj>
              </mc:Choice>
              <mc:Fallback>
                <p:oleObj name="Bitmap Image" r:id="rId5" imgW="6276960" imgH="3362400" progId="PBrush">
                  <p:embed/>
                  <p:pic>
                    <p:nvPicPr>
                      <p:cNvPr id="0" name=""/>
                      <p:cNvPicPr/>
                      <p:nvPr/>
                    </p:nvPicPr>
                    <p:blipFill>
                      <a:blip r:embed="rId6"/>
                      <a:stretch>
                        <a:fillRect/>
                      </a:stretch>
                    </p:blipFill>
                    <p:spPr>
                      <a:xfrm>
                        <a:off x="2957513" y="948598"/>
                        <a:ext cx="6276975" cy="4159978"/>
                      </a:xfrm>
                      <a:prstGeom prst="rect">
                        <a:avLst/>
                      </a:prstGeom>
                      <a:ln>
                        <a:solidFill>
                          <a:srgbClr val="FF0000"/>
                        </a:solidFill>
                      </a:ln>
                    </p:spPr>
                  </p:pic>
                </p:oleObj>
              </mc:Fallback>
            </mc:AlternateContent>
          </a:graphicData>
        </a:graphic>
      </p:graphicFrame>
      <p:graphicFrame>
        <p:nvGraphicFramePr>
          <p:cNvPr id="9" name="Object 8">
            <a:extLst>
              <a:ext uri="{FF2B5EF4-FFF2-40B4-BE49-F238E27FC236}">
                <a16:creationId xmlns:a16="http://schemas.microsoft.com/office/drawing/2014/main" id="{234C09E0-4DD0-42D6-94D7-8D731AF5E8C3}"/>
              </a:ext>
            </a:extLst>
          </p:cNvPr>
          <p:cNvGraphicFramePr>
            <a:graphicFrameLocks noChangeAspect="1"/>
          </p:cNvGraphicFramePr>
          <p:nvPr>
            <p:extLst>
              <p:ext uri="{D42A27DB-BD31-4B8C-83A1-F6EECF244321}">
                <p14:modId xmlns:p14="http://schemas.microsoft.com/office/powerpoint/2010/main" val="2701571978"/>
              </p:ext>
            </p:extLst>
          </p:nvPr>
        </p:nvGraphicFramePr>
        <p:xfrm>
          <a:off x="102733" y="948597"/>
          <a:ext cx="2476564" cy="4110829"/>
        </p:xfrm>
        <a:graphic>
          <a:graphicData uri="http://schemas.openxmlformats.org/presentationml/2006/ole">
            <mc:AlternateContent xmlns:mc="http://schemas.openxmlformats.org/markup-compatibility/2006">
              <mc:Choice xmlns:v="urn:schemas-microsoft-com:vml" Requires="v">
                <p:oleObj spid="_x0000_s55354" name="Bitmap Image" r:id="rId7" imgW="3343320" imgH="4848120" progId="PBrush">
                  <p:embed/>
                </p:oleObj>
              </mc:Choice>
              <mc:Fallback>
                <p:oleObj name="Bitmap Image" r:id="rId7" imgW="3343320" imgH="4848120" progId="PBrush">
                  <p:embed/>
                  <p:pic>
                    <p:nvPicPr>
                      <p:cNvPr id="3" name="Object 2">
                        <a:extLst>
                          <a:ext uri="{FF2B5EF4-FFF2-40B4-BE49-F238E27FC236}">
                            <a16:creationId xmlns:a16="http://schemas.microsoft.com/office/drawing/2014/main" id="{5E7E181C-5B4C-4610-9E86-106DC6E1F6C3}"/>
                          </a:ext>
                        </a:extLst>
                      </p:cNvPr>
                      <p:cNvPicPr/>
                      <p:nvPr/>
                    </p:nvPicPr>
                    <p:blipFill>
                      <a:blip r:embed="rId8"/>
                      <a:stretch>
                        <a:fillRect/>
                      </a:stretch>
                    </p:blipFill>
                    <p:spPr>
                      <a:xfrm>
                        <a:off x="102733" y="948597"/>
                        <a:ext cx="2476564" cy="4110829"/>
                      </a:xfrm>
                      <a:prstGeom prst="rect">
                        <a:avLst/>
                      </a:prstGeom>
                      <a:ln>
                        <a:solidFill>
                          <a:srgbClr val="FF0000"/>
                        </a:solidFill>
                      </a:ln>
                    </p:spPr>
                  </p:pic>
                </p:oleObj>
              </mc:Fallback>
            </mc:AlternateContent>
          </a:graphicData>
        </a:graphic>
      </p:graphicFrame>
      <p:graphicFrame>
        <p:nvGraphicFramePr>
          <p:cNvPr id="5" name="Object 4">
            <a:extLst>
              <a:ext uri="{FF2B5EF4-FFF2-40B4-BE49-F238E27FC236}">
                <a16:creationId xmlns:a16="http://schemas.microsoft.com/office/drawing/2014/main" id="{23BAB8B7-CB20-46A8-8DC8-F0EC89754E62}"/>
              </a:ext>
            </a:extLst>
          </p:cNvPr>
          <p:cNvGraphicFramePr>
            <a:graphicFrameLocks noChangeAspect="1"/>
          </p:cNvGraphicFramePr>
          <p:nvPr>
            <p:extLst>
              <p:ext uri="{D42A27DB-BD31-4B8C-83A1-F6EECF244321}">
                <p14:modId xmlns:p14="http://schemas.microsoft.com/office/powerpoint/2010/main" val="2999447529"/>
              </p:ext>
            </p:extLst>
          </p:nvPr>
        </p:nvGraphicFramePr>
        <p:xfrm>
          <a:off x="9383015" y="1942820"/>
          <a:ext cx="2482554" cy="3116606"/>
        </p:xfrm>
        <a:graphic>
          <a:graphicData uri="http://schemas.openxmlformats.org/presentationml/2006/ole">
            <mc:AlternateContent xmlns:mc="http://schemas.openxmlformats.org/markup-compatibility/2006">
              <mc:Choice xmlns:v="urn:schemas-microsoft-com:vml" Requires="v">
                <p:oleObj spid="_x0000_s55355" name="Bitmap Image" r:id="rId9" imgW="4848120" imgH="6086520" progId="PBrush">
                  <p:embed/>
                </p:oleObj>
              </mc:Choice>
              <mc:Fallback>
                <p:oleObj name="Bitmap Image" r:id="rId9" imgW="4848120" imgH="6086520" progId="PBrush">
                  <p:embed/>
                  <p:pic>
                    <p:nvPicPr>
                      <p:cNvPr id="0" name=""/>
                      <p:cNvPicPr/>
                      <p:nvPr/>
                    </p:nvPicPr>
                    <p:blipFill>
                      <a:blip r:embed="rId10"/>
                      <a:stretch>
                        <a:fillRect/>
                      </a:stretch>
                    </p:blipFill>
                    <p:spPr>
                      <a:xfrm>
                        <a:off x="9383015" y="1942820"/>
                        <a:ext cx="2482554" cy="3116606"/>
                      </a:xfrm>
                      <a:prstGeom prst="rect">
                        <a:avLst/>
                      </a:prstGeom>
                      <a:ln>
                        <a:solidFill>
                          <a:srgbClr val="FF0000"/>
                        </a:solidFill>
                      </a:ln>
                    </p:spPr>
                  </p:pic>
                </p:oleObj>
              </mc:Fallback>
            </mc:AlternateContent>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C8020DC-C1FE-46B2-8763-499EFF8BBB2D}"/>
              </a:ext>
            </a:extLst>
          </p:cNvPr>
          <p:cNvSpPr>
            <a:spLocks noGrp="1" noChangeArrowheads="1"/>
          </p:cNvSpPr>
          <p:nvPr>
            <p:ph type="title"/>
          </p:nvPr>
        </p:nvSpPr>
        <p:spPr>
          <a:xfrm>
            <a:off x="2451295" y="124338"/>
            <a:ext cx="3499339" cy="609600"/>
          </a:xfrm>
        </p:spPr>
        <p:txBody>
          <a:bodyPr>
            <a:normAutofit fontScale="90000"/>
          </a:bodyPr>
          <a:lstStyle/>
          <a:p>
            <a:r>
              <a:rPr lang="en-US" altLang="en-US" dirty="0"/>
              <a:t>Symbol Table</a:t>
            </a:r>
          </a:p>
        </p:txBody>
      </p:sp>
      <p:sp>
        <p:nvSpPr>
          <p:cNvPr id="80899" name="Rectangle 3">
            <a:extLst>
              <a:ext uri="{FF2B5EF4-FFF2-40B4-BE49-F238E27FC236}">
                <a16:creationId xmlns:a16="http://schemas.microsoft.com/office/drawing/2014/main" id="{A6FD5DC8-C93F-4F0D-BC3A-B00A2F86C127}"/>
              </a:ext>
            </a:extLst>
          </p:cNvPr>
          <p:cNvSpPr>
            <a:spLocks noGrp="1" noChangeArrowheads="1"/>
          </p:cNvSpPr>
          <p:nvPr>
            <p:ph idx="1"/>
          </p:nvPr>
        </p:nvSpPr>
        <p:spPr>
          <a:xfrm>
            <a:off x="1274299" y="905022"/>
            <a:ext cx="9979855" cy="3624775"/>
          </a:xfrm>
          <a:ln>
            <a:solidFill>
              <a:srgbClr val="FF0000"/>
            </a:solidFill>
          </a:ln>
        </p:spPr>
        <p:txBody>
          <a:bodyPr>
            <a:normAutofit lnSpcReduction="10000"/>
          </a:bodyPr>
          <a:lstStyle/>
          <a:p>
            <a:pPr>
              <a:spcBef>
                <a:spcPct val="75000"/>
              </a:spcBef>
            </a:pPr>
            <a:r>
              <a:rPr lang="en-US" altLang="en-US" sz="3200" dirty="0"/>
              <a:t>Proposed Implementation of lexically scoped symbol table</a:t>
            </a:r>
          </a:p>
          <a:p>
            <a:pPr marL="914400" lvl="1" indent="-457200">
              <a:spcBef>
                <a:spcPct val="15000"/>
              </a:spcBef>
              <a:buFontTx/>
              <a:buAutoNum type="arabicPeriod"/>
            </a:pPr>
            <a:r>
              <a:rPr lang="en-US" altLang="en-US" sz="2800" dirty="0"/>
              <a:t> Stack</a:t>
            </a:r>
          </a:p>
          <a:p>
            <a:pPr marL="914400" lvl="1" indent="-457200">
              <a:spcBef>
                <a:spcPct val="15000"/>
              </a:spcBef>
              <a:buFontTx/>
              <a:buAutoNum type="arabicPeriod"/>
            </a:pPr>
            <a:r>
              <a:rPr lang="en-US" altLang="en-US" sz="2800" dirty="0"/>
              <a:t>Sheaf-of-Tables</a:t>
            </a:r>
          </a:p>
          <a:p>
            <a:pPr marL="914400" lvl="1" indent="-457200">
              <a:spcBef>
                <a:spcPct val="15000"/>
              </a:spcBef>
              <a:buFontTx/>
              <a:buAutoNum type="arabicPeriod"/>
            </a:pPr>
            <a:r>
              <a:rPr lang="en-US" altLang="en-US" sz="2800" dirty="0"/>
              <a:t>Open Hashing</a:t>
            </a:r>
          </a:p>
          <a:p>
            <a:pPr marL="914400" lvl="1" indent="-457200">
              <a:spcBef>
                <a:spcPct val="15000"/>
              </a:spcBef>
              <a:buFontTx/>
              <a:buAutoNum type="arabicPeriod"/>
            </a:pPr>
            <a:r>
              <a:rPr lang="en-US" altLang="en-US" sz="2800" dirty="0">
                <a:solidFill>
                  <a:srgbClr val="FF0000"/>
                </a:solidFill>
              </a:rPr>
              <a:t>Open Hashing + stack</a:t>
            </a:r>
          </a:p>
          <a:p>
            <a:pPr marL="914400" lvl="1" indent="-457200">
              <a:spcBef>
                <a:spcPct val="15000"/>
              </a:spcBef>
              <a:buFontTx/>
              <a:buAutoNum type="arabicPeriod"/>
            </a:pPr>
            <a:r>
              <a:rPr lang="en-US" altLang="en-US" sz="2800" dirty="0"/>
              <a:t>Open Addressing</a:t>
            </a:r>
          </a:p>
          <a:p>
            <a:pPr marL="914400" lvl="1" indent="-457200">
              <a:spcBef>
                <a:spcPct val="15000"/>
              </a:spcBef>
              <a:buFontTx/>
              <a:buAutoNum type="arabicPeriod"/>
            </a:pPr>
            <a:r>
              <a:rPr lang="en-US" altLang="en-US" sz="2800" dirty="0"/>
              <a:t>Two dimensional Hashed symbol Table</a:t>
            </a:r>
          </a:p>
          <a:p>
            <a:pPr marL="914400" lvl="1" indent="-457200">
              <a:spcBef>
                <a:spcPct val="15000"/>
              </a:spcBef>
            </a:pPr>
            <a:endParaRPr lang="en-US" altLang="en-US" sz="2800" dirty="0"/>
          </a:p>
          <a:p>
            <a:pPr marL="914400" lvl="1" indent="-457200">
              <a:spcBef>
                <a:spcPct val="15000"/>
              </a:spcBef>
            </a:pPr>
            <a:endParaRPr lang="en-US" altLang="en-US" sz="2800" dirty="0"/>
          </a:p>
          <a:p>
            <a:pPr marL="914400" lvl="1" indent="-457200">
              <a:spcBef>
                <a:spcPct val="15000"/>
              </a:spcBef>
            </a:pPr>
            <a:endParaRPr lang="en-US" altLang="en-US" sz="1800" dirty="0"/>
          </a:p>
          <a:p>
            <a:pPr>
              <a:lnSpc>
                <a:spcPct val="80000"/>
              </a:lnSpc>
              <a:buFontTx/>
              <a:buNone/>
            </a:pPr>
            <a:endParaRPr lang="en-US" altLang="en-US" sz="2400" dirty="0">
              <a:cs typeface="Calibri" panose="020F0502020204030204" pitchFamily="34" charset="0"/>
            </a:endParaRPr>
          </a:p>
        </p:txBody>
      </p:sp>
      <p:sp>
        <p:nvSpPr>
          <p:cNvPr id="5" name="TextBox 4">
            <a:extLst>
              <a:ext uri="{FF2B5EF4-FFF2-40B4-BE49-F238E27FC236}">
                <a16:creationId xmlns:a16="http://schemas.microsoft.com/office/drawing/2014/main" id="{4A376DF8-88F2-473D-9F19-07292A57543C}"/>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8089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8089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8089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3" end="3"/>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8089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4" end="4"/>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80899">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5" end="5"/>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80899">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6" end="6"/>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5">
            <a:extLst>
              <a:ext uri="{FF2B5EF4-FFF2-40B4-BE49-F238E27FC236}">
                <a16:creationId xmlns:a16="http://schemas.microsoft.com/office/drawing/2014/main" id="{8649FE4F-BEAB-49DD-BC5F-92D199DA261F}"/>
              </a:ext>
            </a:extLst>
          </p:cNvPr>
          <p:cNvSpPr>
            <a:spLocks noGrp="1" noChangeArrowheads="1"/>
          </p:cNvSpPr>
          <p:nvPr>
            <p:ph type="title"/>
          </p:nvPr>
        </p:nvSpPr>
        <p:spPr>
          <a:xfrm>
            <a:off x="2194560" y="-46583"/>
            <a:ext cx="8976360" cy="805204"/>
          </a:xfrm>
        </p:spPr>
        <p:txBody>
          <a:bodyPr>
            <a:normAutofit fontScale="90000"/>
          </a:bodyPr>
          <a:lstStyle/>
          <a:p>
            <a:r>
              <a:rPr lang="en-US" altLang="en-US" sz="2800" dirty="0"/>
              <a:t>Implementing Lexically Scoped Symbol Tables- </a:t>
            </a:r>
            <a:r>
              <a:rPr lang="en-US" altLang="en-US" sz="2800" dirty="0">
                <a:solidFill>
                  <a:srgbClr val="0000FF"/>
                </a:solidFill>
              </a:rPr>
              <a:t>Open Hashing  + Stack</a:t>
            </a:r>
            <a:endParaRPr lang="en-IN" altLang="en-US" sz="2800" dirty="0"/>
          </a:p>
        </p:txBody>
      </p:sp>
      <p:sp>
        <p:nvSpPr>
          <p:cNvPr id="40963" name="Rectangle 8">
            <a:extLst>
              <a:ext uri="{FF2B5EF4-FFF2-40B4-BE49-F238E27FC236}">
                <a16:creationId xmlns:a16="http://schemas.microsoft.com/office/drawing/2014/main" id="{C29F7F8A-02FD-4C6C-B06F-C35758DE3A1A}"/>
              </a:ext>
            </a:extLst>
          </p:cNvPr>
          <p:cNvSpPr>
            <a:spLocks noChangeArrowheads="1"/>
          </p:cNvSpPr>
          <p:nvPr/>
        </p:nvSpPr>
        <p:spPr bwMode="auto">
          <a:xfrm>
            <a:off x="270723" y="3686124"/>
            <a:ext cx="897636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IN" altLang="en-US" sz="1600" b="1" dirty="0">
                <a:solidFill>
                  <a:srgbClr val="FF0000"/>
                </a:solidFill>
              </a:rPr>
              <a:t>Insert</a:t>
            </a:r>
          </a:p>
          <a:p>
            <a:pPr lvl="1" eaLnBrk="1" hangingPunct="1">
              <a:spcBef>
                <a:spcPct val="0"/>
              </a:spcBef>
              <a:buFont typeface="Arial" panose="020B0604020202020204" pitchFamily="34" charset="0"/>
              <a:buChar char="•"/>
            </a:pPr>
            <a:r>
              <a:rPr lang="en-US" altLang="en-US" sz="1600" dirty="0"/>
              <a:t>creates new level pointer if needed and inserts at </a:t>
            </a:r>
            <a:r>
              <a:rPr lang="en-US" altLang="en-US" sz="1600" dirty="0" err="1"/>
              <a:t>nextFree</a:t>
            </a:r>
            <a:r>
              <a:rPr lang="en-US" altLang="en-US" sz="1600" dirty="0"/>
              <a:t> </a:t>
            </a:r>
          </a:p>
          <a:p>
            <a:pPr lvl="1" eaLnBrk="1" hangingPunct="1">
              <a:spcBef>
                <a:spcPct val="0"/>
              </a:spcBef>
              <a:buFont typeface="Arial" panose="020B0604020202020204" pitchFamily="34" charset="0"/>
              <a:buChar char="•"/>
            </a:pPr>
            <a:r>
              <a:rPr lang="en-IN" altLang="en-US" sz="1600" dirty="0"/>
              <a:t>For every hash value, inserts in the </a:t>
            </a:r>
            <a:r>
              <a:rPr lang="en-IN" altLang="en-US" sz="1600" dirty="0">
                <a:solidFill>
                  <a:srgbClr val="FF0000"/>
                </a:solidFill>
              </a:rPr>
              <a:t>next free </a:t>
            </a:r>
            <a:r>
              <a:rPr lang="en-IN" altLang="en-US" sz="1600" dirty="0"/>
              <a:t>slot and update the chain.</a:t>
            </a:r>
          </a:p>
          <a:p>
            <a:pPr eaLnBrk="1" hangingPunct="1">
              <a:spcBef>
                <a:spcPct val="0"/>
              </a:spcBef>
            </a:pPr>
            <a:r>
              <a:rPr lang="en-IN" altLang="en-US" sz="1600" b="1" dirty="0">
                <a:solidFill>
                  <a:srgbClr val="FF0000"/>
                </a:solidFill>
              </a:rPr>
              <a:t>Lookup</a:t>
            </a:r>
          </a:p>
          <a:p>
            <a:pPr lvl="1" eaLnBrk="1" hangingPunct="1">
              <a:spcBef>
                <a:spcPct val="0"/>
              </a:spcBef>
              <a:buFont typeface="Arial" panose="020B0604020202020204" pitchFamily="34" charset="0"/>
              <a:buChar char="•"/>
            </a:pPr>
            <a:r>
              <a:rPr lang="en-IN" altLang="en-US" sz="1600" dirty="0"/>
              <a:t>Returns the first record discovered for a given name</a:t>
            </a:r>
          </a:p>
        </p:txBody>
      </p:sp>
      <p:pic>
        <p:nvPicPr>
          <p:cNvPr id="40964" name="Picture 2">
            <a:extLst>
              <a:ext uri="{FF2B5EF4-FFF2-40B4-BE49-F238E27FC236}">
                <a16:creationId xmlns:a16="http://schemas.microsoft.com/office/drawing/2014/main" id="{BBC9194F-56D7-4A73-B3D7-CD684173C4D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349277" y="429138"/>
            <a:ext cx="4572000" cy="4800600"/>
          </a:xfrm>
          <a:noFill/>
          <a:ln>
            <a:solidFill>
              <a:srgbClr val="FF0000"/>
            </a:solidFill>
          </a:ln>
          <a:extLst>
            <a:ext uri="{909E8E84-426E-40DD-AFC4-6F175D3DCCD1}">
              <a14:hiddenFill xmlns:a14="http://schemas.microsoft.com/office/drawing/2010/main">
                <a:solidFill>
                  <a:schemeClr val="bg1"/>
                </a:solidFill>
              </a14:hiddenFill>
            </a:ext>
          </a:extLst>
        </p:spPr>
      </p:pic>
      <p:sp>
        <p:nvSpPr>
          <p:cNvPr id="6" name="TextBox 5">
            <a:extLst>
              <a:ext uri="{FF2B5EF4-FFF2-40B4-BE49-F238E27FC236}">
                <a16:creationId xmlns:a16="http://schemas.microsoft.com/office/drawing/2014/main" id="{4AC241BF-2F07-4C8F-A851-26F67F8B15A2}"/>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graphicFrame>
        <p:nvGraphicFramePr>
          <p:cNvPr id="8" name="Object 7">
            <a:extLst>
              <a:ext uri="{FF2B5EF4-FFF2-40B4-BE49-F238E27FC236}">
                <a16:creationId xmlns:a16="http://schemas.microsoft.com/office/drawing/2014/main" id="{B8D2FE08-2866-4D96-B5C5-E0F5E409B2F2}"/>
              </a:ext>
            </a:extLst>
          </p:cNvPr>
          <p:cNvGraphicFramePr>
            <a:graphicFrameLocks noChangeAspect="1"/>
          </p:cNvGraphicFramePr>
          <p:nvPr>
            <p:extLst>
              <p:ext uri="{D42A27DB-BD31-4B8C-83A1-F6EECF244321}">
                <p14:modId xmlns:p14="http://schemas.microsoft.com/office/powerpoint/2010/main" val="3440091806"/>
              </p:ext>
            </p:extLst>
          </p:nvPr>
        </p:nvGraphicFramePr>
        <p:xfrm>
          <a:off x="1444203" y="686426"/>
          <a:ext cx="4533364" cy="3004424"/>
        </p:xfrm>
        <a:graphic>
          <a:graphicData uri="http://schemas.openxmlformats.org/presentationml/2006/ole">
            <mc:AlternateContent xmlns:mc="http://schemas.openxmlformats.org/markup-compatibility/2006">
              <mc:Choice xmlns:v="urn:schemas-microsoft-com:vml" Requires="v">
                <p:oleObj spid="_x0000_s64521" name="Bitmap Image" r:id="rId4" imgW="6276960" imgH="3362400" progId="PBrush">
                  <p:embed/>
                </p:oleObj>
              </mc:Choice>
              <mc:Fallback>
                <p:oleObj name="Bitmap Image" r:id="rId4" imgW="6276960" imgH="3362400" progId="PBrush">
                  <p:embed/>
                  <p:pic>
                    <p:nvPicPr>
                      <p:cNvPr id="4" name="Object 3">
                        <a:extLst>
                          <a:ext uri="{FF2B5EF4-FFF2-40B4-BE49-F238E27FC236}">
                            <a16:creationId xmlns:a16="http://schemas.microsoft.com/office/drawing/2014/main" id="{7526AD3B-658B-4E0A-84D1-43752A0AC23B}"/>
                          </a:ext>
                        </a:extLst>
                      </p:cNvPr>
                      <p:cNvPicPr/>
                      <p:nvPr/>
                    </p:nvPicPr>
                    <p:blipFill>
                      <a:blip r:embed="rId5"/>
                      <a:stretch>
                        <a:fillRect/>
                      </a:stretch>
                    </p:blipFill>
                    <p:spPr>
                      <a:xfrm>
                        <a:off x="1444203" y="686426"/>
                        <a:ext cx="4533364" cy="3004424"/>
                      </a:xfrm>
                      <a:prstGeom prst="rect">
                        <a:avLst/>
                      </a:prstGeom>
                      <a:ln>
                        <a:solidFill>
                          <a:srgbClr val="FF0000"/>
                        </a:solidFill>
                      </a:ln>
                    </p:spPr>
                  </p:pic>
                </p:oleObj>
              </mc:Fallback>
            </mc:AlternateContent>
          </a:graphicData>
        </a:graphic>
      </p:graphicFrame>
      <p:sp>
        <p:nvSpPr>
          <p:cNvPr id="10" name="TextBox 9">
            <a:extLst>
              <a:ext uri="{FF2B5EF4-FFF2-40B4-BE49-F238E27FC236}">
                <a16:creationId xmlns:a16="http://schemas.microsoft.com/office/drawing/2014/main" id="{9977A3B7-7C8F-4AB4-9199-BB2346737AF0}"/>
              </a:ext>
            </a:extLst>
          </p:cNvPr>
          <p:cNvSpPr txBox="1"/>
          <p:nvPr/>
        </p:nvSpPr>
        <p:spPr>
          <a:xfrm>
            <a:off x="270723" y="5009563"/>
            <a:ext cx="11134579" cy="1815882"/>
          </a:xfrm>
          <a:prstGeom prst="rect">
            <a:avLst/>
          </a:prstGeom>
          <a:noFill/>
        </p:spPr>
        <p:txBody>
          <a:bodyPr wrap="square">
            <a:spAutoFit/>
          </a:bodyPr>
          <a:lstStyle/>
          <a:p>
            <a:pPr eaLnBrk="1" hangingPunct="1">
              <a:spcBef>
                <a:spcPct val="0"/>
              </a:spcBef>
            </a:pPr>
            <a:r>
              <a:rPr lang="en-IN" altLang="en-US" sz="1600" b="1" dirty="0">
                <a:solidFill>
                  <a:srgbClr val="FF0000"/>
                </a:solidFill>
              </a:rPr>
              <a:t>Initialize scope</a:t>
            </a:r>
          </a:p>
          <a:p>
            <a:pPr lvl="1" eaLnBrk="1" hangingPunct="1">
              <a:spcBef>
                <a:spcPct val="0"/>
              </a:spcBef>
              <a:buFont typeface="Arial" panose="020B0604020202020204" pitchFamily="34" charset="0"/>
              <a:buChar char="•"/>
            </a:pPr>
            <a:r>
              <a:rPr lang="en-IN" altLang="en-US" sz="1600" dirty="0"/>
              <a:t>Puts a counter for the current lexical level</a:t>
            </a:r>
          </a:p>
          <a:p>
            <a:pPr eaLnBrk="1" hangingPunct="1">
              <a:spcBef>
                <a:spcPct val="0"/>
              </a:spcBef>
            </a:pPr>
            <a:r>
              <a:rPr lang="en-IN" altLang="en-US" sz="1600" b="1" dirty="0" err="1">
                <a:solidFill>
                  <a:srgbClr val="FF0000"/>
                </a:solidFill>
              </a:rPr>
              <a:t>FinalizeScope</a:t>
            </a:r>
            <a:endParaRPr lang="en-IN" altLang="en-US" sz="1600" b="1" dirty="0">
              <a:solidFill>
                <a:srgbClr val="FF0000"/>
              </a:solidFill>
            </a:endParaRPr>
          </a:p>
          <a:p>
            <a:pPr lvl="1" eaLnBrk="1" hangingPunct="1">
              <a:spcBef>
                <a:spcPct val="0"/>
              </a:spcBef>
              <a:buFont typeface="Arial" panose="020B0604020202020204" pitchFamily="34" charset="0"/>
              <a:buChar char="•"/>
            </a:pPr>
            <a:r>
              <a:rPr lang="en-IN" altLang="en-US" sz="1600" dirty="0"/>
              <a:t>Iterates from top of the stack downwards to a level below the level being discarded</a:t>
            </a:r>
          </a:p>
          <a:p>
            <a:pPr lvl="1" eaLnBrk="1" hangingPunct="1">
              <a:spcBef>
                <a:spcPct val="0"/>
              </a:spcBef>
              <a:buFont typeface="Arial" panose="020B0604020202020204" pitchFamily="34" charset="0"/>
              <a:buChar char="•"/>
            </a:pPr>
            <a:r>
              <a:rPr lang="en-IN" altLang="en-US" sz="1600" dirty="0"/>
              <a:t>Updates the index – set entry (Sets records pointer to next item in the chain)</a:t>
            </a:r>
          </a:p>
          <a:p>
            <a:pPr lvl="1" eaLnBrk="1" hangingPunct="1">
              <a:spcBef>
                <a:spcPct val="0"/>
              </a:spcBef>
              <a:buFont typeface="Arial" panose="020B0604020202020204" pitchFamily="34" charset="0"/>
              <a:buChar char="•"/>
            </a:pPr>
            <a:r>
              <a:rPr lang="en-IN" altLang="en-US" sz="1600" dirty="0"/>
              <a:t>If records are discarded resets the pointer to next available slot or the records are preserved together on the stack preserve them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AB133C45-25CC-4D22-AA23-C46189FA6D77}"/>
              </a:ext>
            </a:extLst>
          </p:cNvPr>
          <p:cNvGraphicFramePr>
            <a:graphicFrameLocks noChangeAspect="1"/>
          </p:cNvGraphicFramePr>
          <p:nvPr>
            <p:extLst>
              <p:ext uri="{D42A27DB-BD31-4B8C-83A1-F6EECF244321}">
                <p14:modId xmlns:p14="http://schemas.microsoft.com/office/powerpoint/2010/main" val="2746404547"/>
              </p:ext>
            </p:extLst>
          </p:nvPr>
        </p:nvGraphicFramePr>
        <p:xfrm>
          <a:off x="1411238" y="120478"/>
          <a:ext cx="6944971" cy="4006253"/>
        </p:xfrm>
        <a:graphic>
          <a:graphicData uri="http://schemas.openxmlformats.org/presentationml/2006/ole">
            <mc:AlternateContent xmlns:mc="http://schemas.openxmlformats.org/markup-compatibility/2006">
              <mc:Choice xmlns:v="urn:schemas-microsoft-com:vml" Requires="v">
                <p:oleObj spid="_x0000_s6430" name="Bitmap Image" r:id="rId3" imgW="5514840" imgH="3181320" progId="PBrush">
                  <p:embed/>
                </p:oleObj>
              </mc:Choice>
              <mc:Fallback>
                <p:oleObj name="Bitmap Image" r:id="rId3" imgW="5514840" imgH="3181320" progId="PBrush">
                  <p:embed/>
                  <p:pic>
                    <p:nvPicPr>
                      <p:cNvPr id="0" name=""/>
                      <p:cNvPicPr/>
                      <p:nvPr/>
                    </p:nvPicPr>
                    <p:blipFill>
                      <a:blip r:embed="rId4"/>
                      <a:stretch>
                        <a:fillRect/>
                      </a:stretch>
                    </p:blipFill>
                    <p:spPr>
                      <a:xfrm>
                        <a:off x="1411238" y="120478"/>
                        <a:ext cx="6944971" cy="4006253"/>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F6E6E8F-9965-47E3-A292-462A8F9BB625}"/>
              </a:ext>
            </a:extLst>
          </p:cNvPr>
          <p:cNvGraphicFramePr>
            <a:graphicFrameLocks noChangeAspect="1"/>
          </p:cNvGraphicFramePr>
          <p:nvPr>
            <p:extLst>
              <p:ext uri="{D42A27DB-BD31-4B8C-83A1-F6EECF244321}">
                <p14:modId xmlns:p14="http://schemas.microsoft.com/office/powerpoint/2010/main" val="1220761009"/>
              </p:ext>
            </p:extLst>
          </p:nvPr>
        </p:nvGraphicFramePr>
        <p:xfrm>
          <a:off x="2138949" y="3943851"/>
          <a:ext cx="6217260" cy="2405526"/>
        </p:xfrm>
        <a:graphic>
          <a:graphicData uri="http://schemas.openxmlformats.org/presentationml/2006/ole">
            <mc:AlternateContent xmlns:mc="http://schemas.openxmlformats.org/markup-compatibility/2006">
              <mc:Choice xmlns:v="urn:schemas-microsoft-com:vml" Requires="v">
                <p:oleObj spid="_x0000_s6431" name="Bitmap Image" r:id="rId5" imgW="4791240" imgH="1781280" progId="PBrush">
                  <p:embed/>
                </p:oleObj>
              </mc:Choice>
              <mc:Fallback>
                <p:oleObj name="Bitmap Image" r:id="rId5" imgW="4791240" imgH="1781280" progId="PBrush">
                  <p:embed/>
                  <p:pic>
                    <p:nvPicPr>
                      <p:cNvPr id="0" name=""/>
                      <p:cNvPicPr/>
                      <p:nvPr/>
                    </p:nvPicPr>
                    <p:blipFill>
                      <a:blip r:embed="rId6"/>
                      <a:stretch>
                        <a:fillRect/>
                      </a:stretch>
                    </p:blipFill>
                    <p:spPr>
                      <a:xfrm>
                        <a:off x="2138949" y="3943851"/>
                        <a:ext cx="6217260" cy="2405526"/>
                      </a:xfrm>
                      <a:prstGeom prst="rect">
                        <a:avLst/>
                      </a:prstGeom>
                    </p:spPr>
                  </p:pic>
                </p:oleObj>
              </mc:Fallback>
            </mc:AlternateContent>
          </a:graphicData>
        </a:graphic>
      </p:graphicFrame>
      <p:sp>
        <p:nvSpPr>
          <p:cNvPr id="6" name="Arrow: Right 5">
            <a:extLst>
              <a:ext uri="{FF2B5EF4-FFF2-40B4-BE49-F238E27FC236}">
                <a16:creationId xmlns:a16="http://schemas.microsoft.com/office/drawing/2014/main" id="{E79620EA-2291-4BE7-A827-C884670F8D45}"/>
              </a:ext>
            </a:extLst>
          </p:cNvPr>
          <p:cNvSpPr/>
          <p:nvPr/>
        </p:nvSpPr>
        <p:spPr>
          <a:xfrm>
            <a:off x="1617785" y="576776"/>
            <a:ext cx="689317" cy="168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86391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4B803727-3C0C-4D6D-84E8-52C2CB9C3CC1}"/>
              </a:ext>
            </a:extLst>
          </p:cNvPr>
          <p:cNvSpPr>
            <a:spLocks noGrp="1" noChangeArrowheads="1"/>
          </p:cNvSpPr>
          <p:nvPr>
            <p:ph type="title"/>
          </p:nvPr>
        </p:nvSpPr>
        <p:spPr>
          <a:xfrm>
            <a:off x="2057400" y="838200"/>
            <a:ext cx="8610600" cy="609600"/>
          </a:xfrm>
        </p:spPr>
        <p:txBody>
          <a:bodyPr>
            <a:normAutofit fontScale="90000"/>
          </a:bodyPr>
          <a:lstStyle/>
          <a:p>
            <a:r>
              <a:rPr lang="en-US" altLang="en-US"/>
              <a:t>Symbol Table</a:t>
            </a:r>
          </a:p>
        </p:txBody>
      </p:sp>
      <p:sp>
        <p:nvSpPr>
          <p:cNvPr id="80899" name="Rectangle 3">
            <a:extLst>
              <a:ext uri="{FF2B5EF4-FFF2-40B4-BE49-F238E27FC236}">
                <a16:creationId xmlns:a16="http://schemas.microsoft.com/office/drawing/2014/main" id="{E5142A10-F53B-465A-A76E-B868E88871B6}"/>
              </a:ext>
            </a:extLst>
          </p:cNvPr>
          <p:cNvSpPr>
            <a:spLocks noGrp="1" noChangeArrowheads="1"/>
          </p:cNvSpPr>
          <p:nvPr>
            <p:ph idx="1"/>
          </p:nvPr>
        </p:nvSpPr>
        <p:spPr>
          <a:xfrm>
            <a:off x="1752600" y="1524001"/>
            <a:ext cx="8686800" cy="4449763"/>
          </a:xfrm>
        </p:spPr>
        <p:txBody>
          <a:bodyPr/>
          <a:lstStyle/>
          <a:p>
            <a:pPr>
              <a:spcBef>
                <a:spcPct val="75000"/>
              </a:spcBef>
            </a:pPr>
            <a:r>
              <a:rPr lang="en-US" altLang="en-US"/>
              <a:t>Proposed Implementation of lexically scoped symbol table</a:t>
            </a:r>
          </a:p>
          <a:p>
            <a:pPr marL="914400" lvl="1" indent="-457200">
              <a:spcBef>
                <a:spcPct val="15000"/>
              </a:spcBef>
              <a:buFontTx/>
              <a:buAutoNum type="arabicPeriod"/>
            </a:pPr>
            <a:r>
              <a:rPr lang="en-US" altLang="en-US"/>
              <a:t> Stack</a:t>
            </a:r>
          </a:p>
          <a:p>
            <a:pPr marL="914400" lvl="1" indent="-457200">
              <a:spcBef>
                <a:spcPct val="15000"/>
              </a:spcBef>
              <a:buFontTx/>
              <a:buAutoNum type="arabicPeriod"/>
            </a:pPr>
            <a:r>
              <a:rPr lang="en-US" altLang="en-US"/>
              <a:t>Sheaf-of-Tables</a:t>
            </a:r>
          </a:p>
          <a:p>
            <a:pPr marL="914400" lvl="1" indent="-457200">
              <a:spcBef>
                <a:spcPct val="15000"/>
              </a:spcBef>
              <a:buFontTx/>
              <a:buAutoNum type="arabicPeriod"/>
            </a:pPr>
            <a:r>
              <a:rPr lang="en-US" altLang="en-US"/>
              <a:t>Open Hashing</a:t>
            </a:r>
          </a:p>
          <a:p>
            <a:pPr marL="914400" lvl="1" indent="-457200">
              <a:spcBef>
                <a:spcPct val="15000"/>
              </a:spcBef>
              <a:buFontTx/>
              <a:buAutoNum type="arabicPeriod"/>
            </a:pPr>
            <a:r>
              <a:rPr lang="en-US" altLang="en-US"/>
              <a:t>Open Hashing + stack</a:t>
            </a:r>
          </a:p>
          <a:p>
            <a:pPr marL="914400" lvl="1" indent="-457200">
              <a:spcBef>
                <a:spcPct val="15000"/>
              </a:spcBef>
              <a:buFontTx/>
              <a:buAutoNum type="arabicPeriod"/>
            </a:pPr>
            <a:r>
              <a:rPr lang="en-US" altLang="en-US">
                <a:solidFill>
                  <a:srgbClr val="FF0000"/>
                </a:solidFill>
              </a:rPr>
              <a:t>Open Addressing + stack</a:t>
            </a:r>
          </a:p>
          <a:p>
            <a:pPr marL="914400" lvl="1" indent="-457200">
              <a:spcBef>
                <a:spcPct val="15000"/>
              </a:spcBef>
              <a:buFontTx/>
              <a:buAutoNum type="arabicPeriod"/>
            </a:pPr>
            <a:r>
              <a:rPr lang="en-US" altLang="en-US"/>
              <a:t>Two dimensional Hashed symbol Table</a:t>
            </a:r>
          </a:p>
          <a:p>
            <a:pPr marL="914400" lvl="1" indent="-457200">
              <a:spcBef>
                <a:spcPct val="15000"/>
              </a:spcBef>
            </a:pPr>
            <a:endParaRPr lang="en-US" altLang="en-US"/>
          </a:p>
          <a:p>
            <a:pPr marL="914400" lvl="1" indent="-457200">
              <a:spcBef>
                <a:spcPct val="15000"/>
              </a:spcBef>
            </a:pPr>
            <a:endParaRPr lang="en-US" altLang="en-US"/>
          </a:p>
          <a:p>
            <a:pPr marL="914400" lvl="1" indent="-457200">
              <a:spcBef>
                <a:spcPct val="15000"/>
              </a:spcBef>
            </a:pPr>
            <a:endParaRPr lang="en-US" altLang="en-US" sz="1600"/>
          </a:p>
          <a:p>
            <a:pPr>
              <a:lnSpc>
                <a:spcPct val="80000"/>
              </a:lnSpc>
              <a:buFontTx/>
              <a:buNone/>
            </a:pPr>
            <a:endParaRPr lang="en-US" altLang="en-US" sz="2000">
              <a:cs typeface="Calibri" panose="020F0502020204030204" pitchFamily="34" charset="0"/>
            </a:endParaRPr>
          </a:p>
        </p:txBody>
      </p:sp>
      <p:sp>
        <p:nvSpPr>
          <p:cNvPr id="41988" name="Slide Number Placeholder 5">
            <a:extLst>
              <a:ext uri="{FF2B5EF4-FFF2-40B4-BE49-F238E27FC236}">
                <a16:creationId xmlns:a16="http://schemas.microsoft.com/office/drawing/2014/main" id="{C06F57C9-AAA7-4A68-B04F-3E003B8D469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C3A8677C-7900-4A16-8E20-7CB1FF84437A}" type="slidenum">
              <a:rPr lang="en-US" altLang="en-US" sz="1400"/>
              <a:pPr>
                <a:spcBef>
                  <a:spcPct val="0"/>
                </a:spcBef>
                <a:buFontTx/>
                <a:buNone/>
              </a:pPr>
              <a:t>90</a:t>
            </a:fld>
            <a:endParaRPr lang="en-US" altLang="en-US" sz="1400"/>
          </a:p>
        </p:txBody>
      </p:sp>
      <p:sp>
        <p:nvSpPr>
          <p:cNvPr id="5" name="TextBox 4">
            <a:extLst>
              <a:ext uri="{FF2B5EF4-FFF2-40B4-BE49-F238E27FC236}">
                <a16:creationId xmlns:a16="http://schemas.microsoft.com/office/drawing/2014/main" id="{AA832396-095A-4370-A8FA-92CDBEB57663}"/>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8089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8089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8089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3" end="3"/>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8089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4" end="4"/>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80899">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5" end="5"/>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80899">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6" end="6"/>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5">
            <a:extLst>
              <a:ext uri="{FF2B5EF4-FFF2-40B4-BE49-F238E27FC236}">
                <a16:creationId xmlns:a16="http://schemas.microsoft.com/office/drawing/2014/main" id="{1E70FA4F-E884-4C64-B92E-E8744E36F127}"/>
              </a:ext>
            </a:extLst>
          </p:cNvPr>
          <p:cNvSpPr>
            <a:spLocks noGrp="1" noChangeArrowheads="1"/>
          </p:cNvSpPr>
          <p:nvPr>
            <p:ph type="title"/>
          </p:nvPr>
        </p:nvSpPr>
        <p:spPr/>
        <p:txBody>
          <a:bodyPr/>
          <a:lstStyle/>
          <a:p>
            <a:r>
              <a:rPr lang="en-US" altLang="en-US" sz="2800"/>
              <a:t>Implementing Lexically Scoped Symbol Tables- </a:t>
            </a:r>
            <a:r>
              <a:rPr lang="en-US" altLang="en-US" sz="2800">
                <a:solidFill>
                  <a:srgbClr val="0000FF"/>
                </a:solidFill>
              </a:rPr>
              <a:t>Open Addressing + stack</a:t>
            </a:r>
            <a:endParaRPr lang="en-IN" altLang="en-US" sz="2800"/>
          </a:p>
        </p:txBody>
      </p:sp>
      <p:pic>
        <p:nvPicPr>
          <p:cNvPr id="44035" name="Picture 2">
            <a:extLst>
              <a:ext uri="{FF2B5EF4-FFF2-40B4-BE49-F238E27FC236}">
                <a16:creationId xmlns:a16="http://schemas.microsoft.com/office/drawing/2014/main" id="{2C177250-00CC-454C-9AF0-E4FA6370CD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405601" y="1468902"/>
            <a:ext cx="7442250" cy="4017498"/>
          </a:xfrm>
          <a:noFill/>
          <a:ln>
            <a:solidFill>
              <a:srgbClr val="FF0000"/>
            </a:solidFill>
          </a:ln>
          <a:extLst>
            <a:ext uri="{909E8E84-426E-40DD-AFC4-6F175D3DCCD1}">
              <a14:hiddenFill xmlns:a14="http://schemas.microsoft.com/office/drawing/2010/main">
                <a:solidFill>
                  <a:schemeClr val="bg1"/>
                </a:solidFill>
              </a14:hiddenFill>
            </a:ext>
          </a:extLst>
        </p:spPr>
      </p:pic>
      <p:sp>
        <p:nvSpPr>
          <p:cNvPr id="4" name="TextBox 3">
            <a:extLst>
              <a:ext uri="{FF2B5EF4-FFF2-40B4-BE49-F238E27FC236}">
                <a16:creationId xmlns:a16="http://schemas.microsoft.com/office/drawing/2014/main" id="{7E1C5372-CFAC-4AFE-9DD8-BF7A86C96258}"/>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pic>
        <p:nvPicPr>
          <p:cNvPr id="5" name="Picture 2">
            <a:extLst>
              <a:ext uri="{FF2B5EF4-FFF2-40B4-BE49-F238E27FC236}">
                <a16:creationId xmlns:a16="http://schemas.microsoft.com/office/drawing/2014/main" id="{A39A29B5-D483-44EF-9E5C-1052AE2CD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46618" y="1468902"/>
            <a:ext cx="3946769" cy="4144107"/>
          </a:xfrm>
          <a:prstGeom prst="rect">
            <a:avLst/>
          </a:prstGeom>
          <a:noFill/>
          <a:ln>
            <a:solidFill>
              <a:srgbClr val="FF0000"/>
            </a:solidFill>
          </a:ln>
          <a:extLst>
            <a:ext uri="{909E8E84-426E-40DD-AFC4-6F175D3DCCD1}">
              <a14:hiddenFill xmlns:a14="http://schemas.microsoft.com/office/drawing/2010/main">
                <a:solidFill>
                  <a:schemeClr val="bg1"/>
                </a:solidFill>
              </a14:hiddenFill>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B41E0A11-2368-40F3-9AE8-A2E1C8972869}"/>
              </a:ext>
            </a:extLst>
          </p:cNvPr>
          <p:cNvSpPr>
            <a:spLocks noGrp="1" noChangeArrowheads="1"/>
          </p:cNvSpPr>
          <p:nvPr>
            <p:ph type="title"/>
          </p:nvPr>
        </p:nvSpPr>
        <p:spPr>
          <a:xfrm>
            <a:off x="1893277" y="0"/>
            <a:ext cx="9698502" cy="1168253"/>
          </a:xfrm>
        </p:spPr>
        <p:txBody>
          <a:bodyPr/>
          <a:lstStyle/>
          <a:p>
            <a:r>
              <a:rPr lang="en-US" altLang="en-US" sz="2800" dirty="0"/>
              <a:t>Implementing Lexically Scoped Symbol Tables- </a:t>
            </a:r>
            <a:br>
              <a:rPr lang="en-US" altLang="en-US" sz="2800" dirty="0"/>
            </a:br>
            <a:r>
              <a:rPr lang="en-US" altLang="en-US" sz="2800" dirty="0">
                <a:solidFill>
                  <a:srgbClr val="0000FF"/>
                </a:solidFill>
              </a:rPr>
              <a:t>Open Addressing + stack</a:t>
            </a:r>
            <a:endParaRPr lang="en-IN" altLang="en-US" sz="2800" dirty="0"/>
          </a:p>
        </p:txBody>
      </p:sp>
      <p:sp>
        <p:nvSpPr>
          <p:cNvPr id="45062" name="Content Placeholder 7">
            <a:extLst>
              <a:ext uri="{FF2B5EF4-FFF2-40B4-BE49-F238E27FC236}">
                <a16:creationId xmlns:a16="http://schemas.microsoft.com/office/drawing/2014/main" id="{19E61222-ADEB-4531-8DCD-42B8C8798CCD}"/>
              </a:ext>
            </a:extLst>
          </p:cNvPr>
          <p:cNvSpPr>
            <a:spLocks noGrp="1" noChangeArrowheads="1"/>
          </p:cNvSpPr>
          <p:nvPr>
            <p:ph idx="1"/>
          </p:nvPr>
        </p:nvSpPr>
        <p:spPr>
          <a:xfrm>
            <a:off x="477130" y="1382799"/>
            <a:ext cx="11241258" cy="5144998"/>
          </a:xfrm>
        </p:spPr>
        <p:txBody>
          <a:bodyPr wrap="square">
            <a:spAutoFit/>
          </a:bodyPr>
          <a:lstStyle/>
          <a:p>
            <a:r>
              <a:rPr lang="en-IN" altLang="en-US" sz="2000" b="1" dirty="0">
                <a:solidFill>
                  <a:srgbClr val="FF0000"/>
                </a:solidFill>
              </a:rPr>
              <a:t>Insert</a:t>
            </a:r>
            <a:endParaRPr lang="en-IN" altLang="en-US" sz="2000" dirty="0"/>
          </a:p>
          <a:p>
            <a:pPr lvl="1"/>
            <a:r>
              <a:rPr lang="en-IN" altLang="en-US" sz="2000" dirty="0"/>
              <a:t>Creates a new record on top of stack</a:t>
            </a:r>
          </a:p>
          <a:p>
            <a:pPr lvl="1"/>
            <a:r>
              <a:rPr lang="en-IN" altLang="en-US" sz="2000" dirty="0"/>
              <a:t>If older reference found, replaces the reference to the new record and links the old reference to the new record</a:t>
            </a:r>
          </a:p>
          <a:p>
            <a:r>
              <a:rPr lang="en-IN" altLang="en-US" sz="2000" b="1" dirty="0">
                <a:solidFill>
                  <a:srgbClr val="FF0000"/>
                </a:solidFill>
              </a:rPr>
              <a:t>Collisions</a:t>
            </a:r>
          </a:p>
          <a:p>
            <a:pPr lvl="1"/>
            <a:r>
              <a:rPr lang="en-IN" altLang="en-US" sz="2000" dirty="0"/>
              <a:t>Creates separate chain for collisions and redeclarations</a:t>
            </a:r>
          </a:p>
          <a:p>
            <a:pPr lvl="1"/>
            <a:r>
              <a:rPr lang="en-IN" altLang="en-US" sz="2000" dirty="0"/>
              <a:t>Collisions are threaded through the index set</a:t>
            </a:r>
          </a:p>
          <a:p>
            <a:pPr lvl="1"/>
            <a:r>
              <a:rPr lang="en-IN" altLang="en-US" sz="2000" dirty="0"/>
              <a:t>Redeclarations are threaded through the stack (Reduces the cost of lookup as more than one record need not be examined at a time</a:t>
            </a:r>
          </a:p>
          <a:p>
            <a:r>
              <a:rPr lang="en-IN" altLang="en-US" sz="2000" b="1" dirty="0" err="1">
                <a:solidFill>
                  <a:srgbClr val="FF0000"/>
                </a:solidFill>
              </a:rPr>
              <a:t>FinalizeScope</a:t>
            </a:r>
            <a:endParaRPr lang="en-IN" altLang="en-US" sz="2000" b="1" dirty="0">
              <a:solidFill>
                <a:srgbClr val="FF0000"/>
              </a:solidFill>
            </a:endParaRPr>
          </a:p>
          <a:p>
            <a:pPr lvl="1"/>
            <a:r>
              <a:rPr lang="en-IN" altLang="en-US" sz="2000" dirty="0"/>
              <a:t>Iterates over the top of stack (as in open hashing)</a:t>
            </a:r>
          </a:p>
          <a:p>
            <a:pPr lvl="1"/>
            <a:r>
              <a:rPr lang="en-IN" altLang="en-US" sz="2000" dirty="0"/>
              <a:t>To remove a record, updates the pointer to the older variant (if exists)</a:t>
            </a:r>
          </a:p>
          <a:p>
            <a:pPr lvl="1"/>
            <a:r>
              <a:rPr lang="en-IN" altLang="en-US" sz="2000" dirty="0"/>
              <a:t>To remove a final variant, inserts a reference to a designated deleted reference record</a:t>
            </a:r>
          </a:p>
          <a:p>
            <a:pPr lvl="1"/>
            <a:r>
              <a:rPr lang="en-IN" altLang="en-US" sz="2000" dirty="0"/>
              <a:t>Lookup must recognize the deleted reference occupying a slot in the current chain</a:t>
            </a:r>
          </a:p>
          <a:p>
            <a:pPr lvl="1"/>
            <a:r>
              <a:rPr lang="en-IN" altLang="en-US" sz="2000" dirty="0"/>
              <a:t>Insert must know if it can replace a deleted reference with a new symbol (reuse)</a:t>
            </a:r>
          </a:p>
        </p:txBody>
      </p:sp>
      <p:sp>
        <p:nvSpPr>
          <p:cNvPr id="7" name="TextBox 6">
            <a:extLst>
              <a:ext uri="{FF2B5EF4-FFF2-40B4-BE49-F238E27FC236}">
                <a16:creationId xmlns:a16="http://schemas.microsoft.com/office/drawing/2014/main" id="{78E1544F-3DCC-4304-9F6F-C72323B9E623}"/>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C85AC59A-029C-471E-94DD-C2D961400B40}"/>
              </a:ext>
            </a:extLst>
          </p:cNvPr>
          <p:cNvSpPr>
            <a:spLocks noGrp="1" noChangeArrowheads="1"/>
          </p:cNvSpPr>
          <p:nvPr>
            <p:ph type="title"/>
          </p:nvPr>
        </p:nvSpPr>
        <p:spPr/>
        <p:txBody>
          <a:bodyPr/>
          <a:lstStyle/>
          <a:p>
            <a:r>
              <a:rPr lang="en-IN" altLang="en-US"/>
              <a:t>Open hashing vs open addressing</a:t>
            </a:r>
          </a:p>
        </p:txBody>
      </p:sp>
      <p:sp>
        <p:nvSpPr>
          <p:cNvPr id="3" name="Content Placeholder 2">
            <a:extLst>
              <a:ext uri="{FF2B5EF4-FFF2-40B4-BE49-F238E27FC236}">
                <a16:creationId xmlns:a16="http://schemas.microsoft.com/office/drawing/2014/main" id="{ECF744E7-09D3-4078-A4B4-E5FF6E0A44DE}"/>
              </a:ext>
            </a:extLst>
          </p:cNvPr>
          <p:cNvSpPr>
            <a:spLocks noGrp="1" noChangeArrowheads="1"/>
          </p:cNvSpPr>
          <p:nvPr>
            <p:ph idx="1"/>
          </p:nvPr>
        </p:nvSpPr>
        <p:spPr/>
        <p:txBody>
          <a:bodyPr/>
          <a:lstStyle/>
          <a:p>
            <a:r>
              <a:rPr lang="en-IN" altLang="en-US"/>
              <a:t>Consider a bucket in open hashing with seven declarations for x and one declaration for y</a:t>
            </a:r>
          </a:p>
          <a:p>
            <a:pPr>
              <a:buFontTx/>
              <a:buNone/>
            </a:pPr>
            <a:endParaRPr lang="en-IN" altLang="en-US"/>
          </a:p>
          <a:p>
            <a:pPr lvl="1"/>
            <a:r>
              <a:rPr lang="en-IN" altLang="en-US"/>
              <a:t>In open hashing Lookup encounters 7 x’s before finding y</a:t>
            </a:r>
          </a:p>
          <a:p>
            <a:pPr lvl="1"/>
            <a:endParaRPr lang="en-IN" altLang="en-US"/>
          </a:p>
          <a:p>
            <a:pPr lvl="1"/>
            <a:r>
              <a:rPr lang="en-IN" altLang="en-US"/>
              <a:t>In open addressing Lookup encounters one record each for x and y</a:t>
            </a:r>
          </a:p>
        </p:txBody>
      </p:sp>
      <p:sp>
        <p:nvSpPr>
          <p:cNvPr id="4" name="TextBox 3">
            <a:extLst>
              <a:ext uri="{FF2B5EF4-FFF2-40B4-BE49-F238E27FC236}">
                <a16:creationId xmlns:a16="http://schemas.microsoft.com/office/drawing/2014/main" id="{2AAB53A8-70CE-46E5-8747-68C50A716962}"/>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CBC37015-E168-457E-85FF-E689627D27FA}"/>
              </a:ext>
            </a:extLst>
          </p:cNvPr>
          <p:cNvSpPr>
            <a:spLocks noGrp="1" noChangeArrowheads="1"/>
          </p:cNvSpPr>
          <p:nvPr>
            <p:ph type="title"/>
          </p:nvPr>
        </p:nvSpPr>
        <p:spPr>
          <a:xfrm>
            <a:off x="2057400" y="838200"/>
            <a:ext cx="8610600" cy="609600"/>
          </a:xfrm>
        </p:spPr>
        <p:txBody>
          <a:bodyPr>
            <a:normAutofit fontScale="90000"/>
          </a:bodyPr>
          <a:lstStyle/>
          <a:p>
            <a:r>
              <a:rPr lang="en-US" altLang="en-US"/>
              <a:t>Symbol Table</a:t>
            </a:r>
          </a:p>
        </p:txBody>
      </p:sp>
      <p:sp>
        <p:nvSpPr>
          <p:cNvPr id="80899" name="Rectangle 3">
            <a:extLst>
              <a:ext uri="{FF2B5EF4-FFF2-40B4-BE49-F238E27FC236}">
                <a16:creationId xmlns:a16="http://schemas.microsoft.com/office/drawing/2014/main" id="{C076BAAF-E003-4B28-A838-4CDC0BBAD859}"/>
              </a:ext>
            </a:extLst>
          </p:cNvPr>
          <p:cNvSpPr>
            <a:spLocks noGrp="1" noChangeArrowheads="1"/>
          </p:cNvSpPr>
          <p:nvPr>
            <p:ph idx="1"/>
          </p:nvPr>
        </p:nvSpPr>
        <p:spPr>
          <a:xfrm>
            <a:off x="1752600" y="1524001"/>
            <a:ext cx="8686800" cy="4449763"/>
          </a:xfrm>
        </p:spPr>
        <p:txBody>
          <a:bodyPr/>
          <a:lstStyle/>
          <a:p>
            <a:pPr>
              <a:spcBef>
                <a:spcPct val="75000"/>
              </a:spcBef>
            </a:pPr>
            <a:r>
              <a:rPr lang="en-US" altLang="en-US"/>
              <a:t>Proposed Implementation of lexically scoped symbol table</a:t>
            </a:r>
          </a:p>
          <a:p>
            <a:pPr marL="914400" lvl="1" indent="-457200">
              <a:spcBef>
                <a:spcPct val="15000"/>
              </a:spcBef>
              <a:buFontTx/>
              <a:buAutoNum type="arabicPeriod"/>
            </a:pPr>
            <a:r>
              <a:rPr lang="en-US" altLang="en-US"/>
              <a:t> Stack</a:t>
            </a:r>
          </a:p>
          <a:p>
            <a:pPr marL="914400" lvl="1" indent="-457200">
              <a:spcBef>
                <a:spcPct val="15000"/>
              </a:spcBef>
              <a:buFontTx/>
              <a:buAutoNum type="arabicPeriod"/>
            </a:pPr>
            <a:r>
              <a:rPr lang="en-US" altLang="en-US"/>
              <a:t>Sheaf-of-Tables</a:t>
            </a:r>
          </a:p>
          <a:p>
            <a:pPr marL="914400" lvl="1" indent="-457200">
              <a:spcBef>
                <a:spcPct val="15000"/>
              </a:spcBef>
              <a:buFontTx/>
              <a:buAutoNum type="arabicPeriod"/>
            </a:pPr>
            <a:r>
              <a:rPr lang="en-US" altLang="en-US"/>
              <a:t>Open Hashing</a:t>
            </a:r>
          </a:p>
          <a:p>
            <a:pPr marL="914400" lvl="1" indent="-457200">
              <a:spcBef>
                <a:spcPct val="15000"/>
              </a:spcBef>
              <a:buFontTx/>
              <a:buAutoNum type="arabicPeriod"/>
            </a:pPr>
            <a:r>
              <a:rPr lang="en-US" altLang="en-US"/>
              <a:t>Open Hashing + stack</a:t>
            </a:r>
          </a:p>
          <a:p>
            <a:pPr marL="914400" lvl="1" indent="-457200">
              <a:spcBef>
                <a:spcPct val="15000"/>
              </a:spcBef>
              <a:buFontTx/>
              <a:buAutoNum type="arabicPeriod"/>
            </a:pPr>
            <a:r>
              <a:rPr lang="en-US" altLang="en-US"/>
              <a:t>Open Addressing</a:t>
            </a:r>
          </a:p>
          <a:p>
            <a:pPr marL="914400" lvl="1" indent="-457200">
              <a:spcBef>
                <a:spcPct val="15000"/>
              </a:spcBef>
              <a:buFontTx/>
              <a:buAutoNum type="arabicPeriod"/>
            </a:pPr>
            <a:r>
              <a:rPr lang="en-US" altLang="en-US">
                <a:solidFill>
                  <a:srgbClr val="FF0000"/>
                </a:solidFill>
              </a:rPr>
              <a:t>Two dimensional Hashed symbol Table</a:t>
            </a:r>
          </a:p>
          <a:p>
            <a:pPr marL="914400" lvl="1" indent="-457200">
              <a:spcBef>
                <a:spcPct val="15000"/>
              </a:spcBef>
            </a:pPr>
            <a:endParaRPr lang="en-US" altLang="en-US"/>
          </a:p>
          <a:p>
            <a:pPr marL="914400" lvl="1" indent="-457200">
              <a:spcBef>
                <a:spcPct val="15000"/>
              </a:spcBef>
            </a:pPr>
            <a:endParaRPr lang="en-US" altLang="en-US"/>
          </a:p>
          <a:p>
            <a:pPr marL="914400" lvl="1" indent="-457200">
              <a:spcBef>
                <a:spcPct val="15000"/>
              </a:spcBef>
            </a:pPr>
            <a:endParaRPr lang="en-US" altLang="en-US" sz="1600"/>
          </a:p>
          <a:p>
            <a:pPr>
              <a:lnSpc>
                <a:spcPct val="80000"/>
              </a:lnSpc>
              <a:buFontTx/>
              <a:buNone/>
            </a:pPr>
            <a:endParaRPr lang="en-US" altLang="en-US" sz="2000">
              <a:cs typeface="Calibri" panose="020F0502020204030204" pitchFamily="34" charset="0"/>
            </a:endParaRPr>
          </a:p>
        </p:txBody>
      </p:sp>
      <p:sp>
        <p:nvSpPr>
          <p:cNvPr id="47108" name="Slide Number Placeholder 5">
            <a:extLst>
              <a:ext uri="{FF2B5EF4-FFF2-40B4-BE49-F238E27FC236}">
                <a16:creationId xmlns:a16="http://schemas.microsoft.com/office/drawing/2014/main" id="{B2F927EC-756A-4164-A2ED-E1D0F04C415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FCE197B2-0358-4BA7-9B6E-9C90174E5B4A}" type="slidenum">
              <a:rPr lang="en-US" altLang="en-US" sz="1400"/>
              <a:pPr>
                <a:spcBef>
                  <a:spcPct val="0"/>
                </a:spcBef>
                <a:buFontTx/>
                <a:buNone/>
              </a:pPr>
              <a:t>94</a:t>
            </a:fld>
            <a:endParaRPr lang="en-US" altLang="en-US" sz="1400"/>
          </a:p>
        </p:txBody>
      </p:sp>
      <p:sp>
        <p:nvSpPr>
          <p:cNvPr id="5" name="TextBox 4">
            <a:extLst>
              <a:ext uri="{FF2B5EF4-FFF2-40B4-BE49-F238E27FC236}">
                <a16:creationId xmlns:a16="http://schemas.microsoft.com/office/drawing/2014/main" id="{D90D3970-698C-452D-8232-2EE7525FC63E}"/>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8089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8089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8089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3" end="3"/>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8089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4" end="4"/>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80899">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5" end="5"/>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80899">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80899">
                                            <p:txEl>
                                              <p:pRg st="6" end="6"/>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CE26B0AD-A843-4013-9EF3-4657F4B98814}"/>
              </a:ext>
            </a:extLst>
          </p:cNvPr>
          <p:cNvSpPr>
            <a:spLocks noGrp="1" noChangeArrowheads="1"/>
          </p:cNvSpPr>
          <p:nvPr>
            <p:ph type="title"/>
          </p:nvPr>
        </p:nvSpPr>
        <p:spPr>
          <a:xfrm>
            <a:off x="2140634" y="-537"/>
            <a:ext cx="10515600" cy="1325563"/>
          </a:xfrm>
        </p:spPr>
        <p:txBody>
          <a:bodyPr/>
          <a:lstStyle/>
          <a:p>
            <a:r>
              <a:rPr lang="en-US" altLang="en-US" sz="2800" dirty="0"/>
              <a:t>Implementing Lexically Scoped Symbol Tables- </a:t>
            </a:r>
            <a:br>
              <a:rPr lang="en-US" altLang="en-US" sz="2800" dirty="0"/>
            </a:br>
            <a:r>
              <a:rPr lang="en-US" altLang="en-US" sz="2800" dirty="0">
                <a:solidFill>
                  <a:srgbClr val="0000FF"/>
                </a:solidFill>
              </a:rPr>
              <a:t>Two Dimensional Hashed Symbol Table</a:t>
            </a:r>
            <a:endParaRPr lang="en-IN" altLang="en-US" sz="2800" dirty="0"/>
          </a:p>
        </p:txBody>
      </p:sp>
      <p:pic>
        <p:nvPicPr>
          <p:cNvPr id="49158" name="Picture 2">
            <a:extLst>
              <a:ext uri="{FF2B5EF4-FFF2-40B4-BE49-F238E27FC236}">
                <a16:creationId xmlns:a16="http://schemas.microsoft.com/office/drawing/2014/main" id="{5EBB7B67-D00A-4035-AE5A-A3E3F65594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24707" y="1325026"/>
            <a:ext cx="10070124" cy="4966652"/>
          </a:xfrm>
          <a:noFill/>
          <a:extLst>
            <a:ext uri="{909E8E84-426E-40DD-AFC4-6F175D3DCCD1}">
              <a14:hiddenFill xmlns:a14="http://schemas.microsoft.com/office/drawing/2010/main">
                <a:solidFill>
                  <a:schemeClr val="bg1"/>
                </a:solidFill>
              </a14:hiddenFill>
            </a:ext>
          </a:extLst>
        </p:spPr>
      </p:pic>
      <p:sp>
        <p:nvSpPr>
          <p:cNvPr id="7" name="TextBox 6">
            <a:extLst>
              <a:ext uri="{FF2B5EF4-FFF2-40B4-BE49-F238E27FC236}">
                <a16:creationId xmlns:a16="http://schemas.microsoft.com/office/drawing/2014/main" id="{64D3F67F-AE3D-4928-B149-6C4D447AA661}"/>
              </a:ext>
            </a:extLst>
          </p:cNvPr>
          <p:cNvSpPr txBox="1"/>
          <p:nvPr/>
        </p:nvSpPr>
        <p:spPr>
          <a:xfrm>
            <a:off x="29028" y="29028"/>
            <a:ext cx="1695657" cy="400110"/>
          </a:xfrm>
          <a:prstGeom prst="rect">
            <a:avLst/>
          </a:prstGeom>
          <a:solidFill>
            <a:srgbClr val="FFFF00"/>
          </a:solidFill>
          <a:ln>
            <a:solidFill>
              <a:schemeClr val="accent1"/>
            </a:solidFill>
          </a:ln>
        </p:spPr>
        <p:txBody>
          <a:bodyPr wrap="none" rtlCol="0">
            <a:spAutoFit/>
          </a:bodyPr>
          <a:lstStyle/>
          <a:p>
            <a:r>
              <a:rPr lang="en-US" sz="2000" b="1" dirty="0"/>
              <a:t>Symbol Tables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92555-7E2A-4B28-9EB9-E308172AC1C1}"/>
              </a:ext>
            </a:extLst>
          </p:cNvPr>
          <p:cNvSpPr>
            <a:spLocks noGrp="1"/>
          </p:cNvSpPr>
          <p:nvPr>
            <p:ph type="title"/>
          </p:nvPr>
        </p:nvSpPr>
        <p:spPr/>
        <p:txBody>
          <a:bodyPr/>
          <a:lstStyle/>
          <a:p>
            <a:r>
              <a:rPr lang="en-US" dirty="0"/>
              <a:t>The end of Chapter 5 </a:t>
            </a:r>
          </a:p>
        </p:txBody>
      </p:sp>
      <p:sp>
        <p:nvSpPr>
          <p:cNvPr id="3" name="Content Placeholder 2">
            <a:extLst>
              <a:ext uri="{FF2B5EF4-FFF2-40B4-BE49-F238E27FC236}">
                <a16:creationId xmlns:a16="http://schemas.microsoft.com/office/drawing/2014/main" id="{12437389-6F26-4970-99A5-F60D6C971175}"/>
              </a:ext>
            </a:extLst>
          </p:cNvPr>
          <p:cNvSpPr>
            <a:spLocks noGrp="1"/>
          </p:cNvSpPr>
          <p:nvPr>
            <p:ph idx="1"/>
          </p:nvPr>
        </p:nvSpPr>
        <p:spPr>
          <a:xfrm>
            <a:off x="2835812" y="1639228"/>
            <a:ext cx="4943622" cy="1789772"/>
          </a:xfrm>
        </p:spPr>
        <p:txBody>
          <a:bodyPr>
            <a:normAutofit lnSpcReduction="10000"/>
          </a:bodyPr>
          <a:lstStyle/>
          <a:p>
            <a:r>
              <a:rPr lang="en-US" sz="3600" dirty="0"/>
              <a:t>IR</a:t>
            </a:r>
          </a:p>
          <a:p>
            <a:r>
              <a:rPr lang="en-US" sz="3600" dirty="0"/>
              <a:t>Naming</a:t>
            </a:r>
          </a:p>
          <a:p>
            <a:r>
              <a:rPr lang="en-US" sz="3600" dirty="0"/>
              <a:t>Symbol Table</a:t>
            </a:r>
          </a:p>
        </p:txBody>
      </p:sp>
    </p:spTree>
    <p:extLst>
      <p:ext uri="{BB962C8B-B14F-4D97-AF65-F5344CB8AC3E}">
        <p14:creationId xmlns:p14="http://schemas.microsoft.com/office/powerpoint/2010/main" val="23463173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997</TotalTime>
  <Words>7798</Words>
  <Application>Microsoft Office PowerPoint</Application>
  <PresentationFormat>Widescreen</PresentationFormat>
  <Paragraphs>986</Paragraphs>
  <Slides>96</Slides>
  <Notes>6</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96</vt:i4>
      </vt:variant>
    </vt:vector>
  </HeadingPairs>
  <TitlesOfParts>
    <vt:vector size="116" baseType="lpstr">
      <vt:lpstr>Arial</vt:lpstr>
      <vt:lpstr>Arial Rounded MT Bold</vt:lpstr>
      <vt:lpstr>Arial Unicode MS</vt:lpstr>
      <vt:lpstr>Calibri</vt:lpstr>
      <vt:lpstr>Calibri Light</vt:lpstr>
      <vt:lpstr>Cambria Math</vt:lpstr>
      <vt:lpstr>Courier</vt:lpstr>
      <vt:lpstr>Dingbats</vt:lpstr>
      <vt:lpstr>LetterGothic</vt:lpstr>
      <vt:lpstr>LetterGothic-Slant_167</vt:lpstr>
      <vt:lpstr>MTSY</vt:lpstr>
      <vt:lpstr>Myriad-Bold</vt:lpstr>
      <vt:lpstr>Myriad-BoldItalic</vt:lpstr>
      <vt:lpstr>Times</vt:lpstr>
      <vt:lpstr>Times New Roman</vt:lpstr>
      <vt:lpstr>Times-Italic</vt:lpstr>
      <vt:lpstr>Times-Roman</vt:lpstr>
      <vt:lpstr>Times-RomanSC</vt:lpstr>
      <vt:lpstr>Office Theme</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Symbol Table(ST)?</vt:lpstr>
      <vt:lpstr>PowerPoint Presentation</vt:lpstr>
      <vt:lpstr>Recording Names</vt:lpstr>
      <vt:lpstr>Scope of the names</vt:lpstr>
      <vt:lpstr>Scope and visibility</vt:lpstr>
      <vt:lpstr>Lexical scoping in block structured language</vt:lpstr>
      <vt:lpstr>Symbol tables in block-structured languages</vt:lpstr>
      <vt:lpstr>Types of Symbol Tables</vt:lpstr>
      <vt:lpstr>Example- Nested scoping</vt:lpstr>
      <vt:lpstr> Implementing Lexically Scoped Symbol Tables- Stack organization </vt:lpstr>
      <vt:lpstr>Types of Symbol Table</vt:lpstr>
      <vt:lpstr>Implementing Lexically Scoped Symbol Tables- Dynamic Sheaf-of -Tables</vt:lpstr>
      <vt:lpstr>Dynamic Sheaf-of -Tables</vt:lpstr>
      <vt:lpstr>Dynamic Sheaf-of –Tables Example-2</vt:lpstr>
      <vt:lpstr>Implementing Lexically Scoped Symbol Tables- Dynamic Sheaf-of -Tables</vt:lpstr>
      <vt:lpstr>Implementing Lexically Scoped Symbol Tables- Dynamic Sheaf-of -Tables</vt:lpstr>
      <vt:lpstr>Implementing Lexically Scoped Symbol Tables-  Static Sheaf-of -Tables</vt:lpstr>
      <vt:lpstr>PowerPoint Presentation</vt:lpstr>
      <vt:lpstr>Types of Symbol Table</vt:lpstr>
      <vt:lpstr>Implementing Lexically Scoped Symbol Tables- Open Hashing</vt:lpstr>
      <vt:lpstr>Implementing Lexically Scoped Symbol Tables- Open Hashing</vt:lpstr>
      <vt:lpstr>Implementing Lexically Scoped Symbol Tables- Open Hashing</vt:lpstr>
      <vt:lpstr>Implementing Lexically Scoped Symbol Tables- Open Hashing</vt:lpstr>
      <vt:lpstr>Symbol Table</vt:lpstr>
      <vt:lpstr>Implementing Lexically Scoped Symbol Tables- Open Hashing  + Stack</vt:lpstr>
      <vt:lpstr>Symbol Table</vt:lpstr>
      <vt:lpstr>Implementing Lexically Scoped Symbol Tables- Open Addressing + stack</vt:lpstr>
      <vt:lpstr>Implementing Lexically Scoped Symbol Tables-  Open Addressing + stack</vt:lpstr>
      <vt:lpstr>Open hashing vs open addressing</vt:lpstr>
      <vt:lpstr>Symbol Table</vt:lpstr>
      <vt:lpstr>Implementing Lexically Scoped Symbol Tables-  Two Dimensional Hashed Symbol Table</vt:lpstr>
      <vt:lpstr>The end of Chapter 5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Jeyakumar G (CSE)</dc:creator>
  <cp:lastModifiedBy>Dr. Jeyakumar G (CSE)</cp:lastModifiedBy>
  <cp:revision>144</cp:revision>
  <dcterms:created xsi:type="dcterms:W3CDTF">2022-10-20T15:41:53Z</dcterms:created>
  <dcterms:modified xsi:type="dcterms:W3CDTF">2022-11-08T04:23:56Z</dcterms:modified>
</cp:coreProperties>
</file>